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14" r:id="rId2"/>
    <p:sldId id="443" r:id="rId3"/>
    <p:sldId id="444" r:id="rId4"/>
    <p:sldId id="445" r:id="rId5"/>
    <p:sldId id="446" r:id="rId6"/>
    <p:sldId id="447" r:id="rId7"/>
    <p:sldId id="438" r:id="rId8"/>
    <p:sldId id="448" r:id="rId9"/>
    <p:sldId id="437" r:id="rId10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F1EC"/>
    <a:srgbClr val="F7E6E0"/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" y="34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9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9393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9317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099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Cover Panel"/>
          <p:cNvSpPr/>
          <p:nvPr/>
        </p:nvSpPr>
        <p:spPr>
          <a:xfrm>
            <a:off x="4617720" y="0"/>
            <a:ext cx="7574280" cy="6858000"/>
          </a:xfrm>
          <a:prstGeom prst="rect">
            <a:avLst/>
          </a:prstGeom>
          <a:solidFill>
            <a:srgbClr val="E8F1EC"/>
          </a:solidFill>
          <a:ln>
            <a:noFill/>
          </a:ln>
        </p:spPr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19050">
              <a:solidFill>
                <a:srgbClr val="C810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8A15E806-9E6C-4470-A5AF-B06F804094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27" y="906932"/>
            <a:ext cx="2954866" cy="3946857"/>
          </a:xfrm>
          <a:prstGeom prst="rect">
            <a:avLst/>
          </a:prstGeom>
          <a:ln w="57150">
            <a:solidFill>
              <a:srgbClr val="FFFFFF"/>
            </a:solidFill>
          </a:ln>
        </p:spPr>
      </p:pic>
      <p:sp>
        <p:nvSpPr>
          <p:cNvPr id="403" name="Cover Title"/>
          <p:cNvSpPr txBox="1"/>
          <p:nvPr/>
        </p:nvSpPr>
        <p:spPr>
          <a:xfrm>
            <a:off x="5257800" y="1696280"/>
            <a:ext cx="64008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35000"/>
              </a:lnSpc>
            </a:pPr>
            <a:r>
              <a:rPr lang="ko-KR" altLang="en-US" sz="30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50만 도시 원주,</a:t>
            </a:r>
          </a:p>
          <a:p>
            <a:pPr algn="l">
              <a:lnSpc>
                <a:spcPct val="135000"/>
              </a:lnSpc>
            </a:pPr>
            <a:r>
              <a:rPr lang="ko-KR" altLang="en-US" sz="30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수도권 생활 인구를 잡아야 합니다.</a:t>
            </a:r>
          </a:p>
        </p:txBody>
      </p:sp>
      <p:sp>
        <p:nvSpPr>
          <p:cNvPr id="404" name="Cover Accent"/>
          <p:cNvSpPr/>
          <p:nvPr/>
        </p:nvSpPr>
        <p:spPr>
          <a:xfrm>
            <a:off x="5265612" y="3246120"/>
            <a:ext cx="1204896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  <p:sp>
        <p:nvSpPr>
          <p:cNvPr id="405" name="Cover Name"/>
          <p:cNvSpPr txBox="1"/>
          <p:nvPr/>
        </p:nvSpPr>
        <p:spPr>
          <a:xfrm>
            <a:off x="5257800" y="3652960"/>
            <a:ext cx="6400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2600" b="1" dirty="0">
                <a:solidFill>
                  <a:srgbClr val="1B433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김선동 의원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/>
        </p:nvSpPr>
        <p:spPr>
          <a:xfrm>
            <a:off x="612648" y="1630676"/>
            <a:ext cx="3493008" cy="2011680"/>
          </a:xfrm>
          <a:prstGeom prst="roundRect">
            <a:avLst>
              <a:gd name="adj" fmla="val 3429"/>
            </a:avLst>
          </a:prstGeom>
          <a:solidFill>
            <a:srgbClr val="E8F1EC"/>
          </a:solidFill>
          <a:ln>
            <a:noFill/>
          </a:ln>
        </p:spPr>
      </p:sp>
      <p:sp>
        <p:nvSpPr>
          <p:cNvPr id="102" name="Text 102"/>
          <p:cNvSpPr txBox="1"/>
          <p:nvPr/>
        </p:nvSpPr>
        <p:spPr>
          <a:xfrm>
            <a:off x="886968" y="1859276"/>
            <a:ext cx="2926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4400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36.5만</a:t>
            </a:r>
            <a:endParaRPr lang="ko-KR" altLang="en-US" sz="4400" dirty="0"/>
          </a:p>
        </p:txBody>
      </p:sp>
      <p:sp>
        <p:nvSpPr>
          <p:cNvPr id="103" name="Text 103"/>
          <p:cNvSpPr txBox="1"/>
          <p:nvPr/>
        </p:nvSpPr>
        <p:spPr>
          <a:xfrm>
            <a:off x="886968" y="2860476"/>
            <a:ext cx="29260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30000"/>
              </a:lnSpc>
            </a:pPr>
            <a:r>
              <a:rPr lang="ko-KR" altLang="en-US" sz="1467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현재 원주시 인구</a:t>
            </a:r>
            <a:endParaRPr lang="en-US" altLang="ko-KR" sz="1467" dirty="0">
              <a:solidFill>
                <a:srgbClr val="6C757D"/>
              </a:solidFill>
              <a:latin typeface="맑은 고딕" pitchFamily="34" charset="0"/>
              <a:ea typeface="맑은 고딕" pitchFamily="34" charset="-122"/>
              <a:cs typeface="맑은 고딕" pitchFamily="34" charset="-120"/>
            </a:endParaRPr>
          </a:p>
        </p:txBody>
      </p:sp>
      <p:sp>
        <p:nvSpPr>
          <p:cNvPr id="104" name="Shape 104"/>
          <p:cNvSpPr/>
          <p:nvPr/>
        </p:nvSpPr>
        <p:spPr>
          <a:xfrm>
            <a:off x="4352544" y="1630676"/>
            <a:ext cx="3493008" cy="2011680"/>
          </a:xfrm>
          <a:prstGeom prst="roundRect">
            <a:avLst>
              <a:gd name="adj" fmla="val 3429"/>
            </a:avLst>
          </a:prstGeom>
          <a:solidFill>
            <a:srgbClr val="F7E6E0"/>
          </a:solidFill>
          <a:ln>
            <a:noFill/>
          </a:ln>
        </p:spPr>
      </p:sp>
      <p:sp>
        <p:nvSpPr>
          <p:cNvPr id="105" name="Text 105"/>
          <p:cNvSpPr txBox="1"/>
          <p:nvPr/>
        </p:nvSpPr>
        <p:spPr>
          <a:xfrm>
            <a:off x="4626864" y="1859276"/>
            <a:ext cx="2926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4400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50만</a:t>
            </a:r>
            <a:endParaRPr lang="ko-KR" altLang="en-US" sz="4400" dirty="0"/>
          </a:p>
        </p:txBody>
      </p:sp>
      <p:sp>
        <p:nvSpPr>
          <p:cNvPr id="106" name="Text 106"/>
          <p:cNvSpPr txBox="1"/>
          <p:nvPr/>
        </p:nvSpPr>
        <p:spPr>
          <a:xfrm>
            <a:off x="4626864" y="2860476"/>
            <a:ext cx="29260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30000"/>
              </a:lnSpc>
            </a:pPr>
            <a:r>
              <a:rPr lang="ko-KR" altLang="en-US" sz="1467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원주가 바라보는 도시 규모</a:t>
            </a:r>
            <a:endParaRPr lang="ko-KR" altLang="en-US" sz="1467" dirty="0"/>
          </a:p>
        </p:txBody>
      </p:sp>
      <p:sp>
        <p:nvSpPr>
          <p:cNvPr id="107" name="Shape 107"/>
          <p:cNvSpPr/>
          <p:nvPr/>
        </p:nvSpPr>
        <p:spPr>
          <a:xfrm>
            <a:off x="8092440" y="1630676"/>
            <a:ext cx="3493008" cy="2011680"/>
          </a:xfrm>
          <a:prstGeom prst="roundRect">
            <a:avLst>
              <a:gd name="adj" fmla="val 3429"/>
            </a:avLst>
          </a:prstGeom>
          <a:solidFill>
            <a:srgbClr val="E8F1EC"/>
          </a:solidFill>
          <a:ln>
            <a:noFill/>
          </a:ln>
        </p:spPr>
      </p:sp>
      <p:sp>
        <p:nvSpPr>
          <p:cNvPr id="108" name="Text 108"/>
          <p:cNvSpPr txBox="1"/>
          <p:nvPr/>
        </p:nvSpPr>
        <p:spPr>
          <a:xfrm>
            <a:off x="8366760" y="1859276"/>
            <a:ext cx="2926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4400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2천만+</a:t>
            </a:r>
            <a:endParaRPr lang="ko-KR" altLang="en-US" sz="4400" dirty="0"/>
          </a:p>
        </p:txBody>
      </p:sp>
      <p:sp>
        <p:nvSpPr>
          <p:cNvPr id="109" name="Text 109"/>
          <p:cNvSpPr txBox="1"/>
          <p:nvPr/>
        </p:nvSpPr>
        <p:spPr>
          <a:xfrm>
            <a:off x="8366760" y="2860476"/>
            <a:ext cx="29260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30000"/>
              </a:lnSpc>
            </a:pPr>
            <a:r>
              <a:rPr lang="ko-KR" altLang="en-US" sz="1467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수도권 생활 인구</a:t>
            </a:r>
            <a:endParaRPr lang="ko-KR" altLang="en-US" sz="1467" dirty="0"/>
          </a:p>
        </p:txBody>
      </p:sp>
      <p:sp>
        <p:nvSpPr>
          <p:cNvPr id="110" name="Shape 110"/>
          <p:cNvSpPr/>
          <p:nvPr/>
        </p:nvSpPr>
        <p:spPr>
          <a:xfrm>
            <a:off x="612648" y="4121420"/>
            <a:ext cx="10972800" cy="1737360"/>
          </a:xfrm>
          <a:prstGeom prst="roundRect">
            <a:avLst>
              <a:gd name="adj" fmla="val 4444"/>
            </a:avLst>
          </a:prstGeom>
          <a:solidFill>
            <a:srgbClr val="1B4332"/>
          </a:solidFill>
          <a:ln>
            <a:noFill/>
          </a:ln>
        </p:spPr>
      </p:sp>
      <p:sp>
        <p:nvSpPr>
          <p:cNvPr id="111" name="Text 111"/>
          <p:cNvSpPr txBox="1"/>
          <p:nvPr/>
        </p:nvSpPr>
        <p:spPr>
          <a:xfrm>
            <a:off x="1033272" y="4441460"/>
            <a:ext cx="4389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867" dirty="0">
                <a:solidFill>
                  <a:srgbClr val="C7DED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결국 필요한 것</a:t>
            </a:r>
            <a:endParaRPr lang="ko-KR" altLang="en-US" sz="1867" dirty="0"/>
          </a:p>
        </p:txBody>
      </p:sp>
      <p:sp>
        <p:nvSpPr>
          <p:cNvPr id="112" name="Text 112"/>
          <p:cNvSpPr txBox="1"/>
          <p:nvPr/>
        </p:nvSpPr>
        <p:spPr>
          <a:xfrm>
            <a:off x="1033272" y="4852940"/>
            <a:ext cx="4389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40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“외부 인구 유입”</a:t>
            </a:r>
            <a:endParaRPr lang="ko-KR" altLang="en-US" sz="4000" dirty="0"/>
          </a:p>
        </p:txBody>
      </p:sp>
      <p:sp>
        <p:nvSpPr>
          <p:cNvPr id="113" name="Shape 113"/>
          <p:cNvSpPr/>
          <p:nvPr/>
        </p:nvSpPr>
        <p:spPr>
          <a:xfrm>
            <a:off x="5788152" y="4505468"/>
            <a:ext cx="27432" cy="978408"/>
          </a:xfrm>
          <a:prstGeom prst="rect">
            <a:avLst/>
          </a:prstGeom>
          <a:solidFill>
            <a:srgbClr val="3E6B55"/>
          </a:solidFill>
          <a:ln>
            <a:noFill/>
          </a:ln>
        </p:spPr>
      </p:sp>
      <p:sp>
        <p:nvSpPr>
          <p:cNvPr id="114" name="Text 114"/>
          <p:cNvSpPr txBox="1"/>
          <p:nvPr/>
        </p:nvSpPr>
        <p:spPr>
          <a:xfrm>
            <a:off x="6199632" y="4395740"/>
            <a:ext cx="51206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>
              <a:lnSpc>
                <a:spcPct val="140000"/>
              </a:lnSpc>
            </a:pPr>
            <a:r>
              <a:rPr lang="en-US" altLang="ko-KR" sz="18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- </a:t>
            </a:r>
            <a:r>
              <a:rPr lang="ko-KR" altLang="en-US" sz="1800" dirty="0" err="1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저출생</a:t>
            </a:r>
            <a:r>
              <a:rPr lang="ko-KR" altLang="en-US" sz="18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· 고령화로 자연증가만으로는 한계</a:t>
            </a:r>
            <a:endParaRPr lang="ko-KR" altLang="en-US" sz="1800" dirty="0"/>
          </a:p>
          <a:p>
            <a:pPr algn="l">
              <a:lnSpc>
                <a:spcPct val="140000"/>
              </a:lnSpc>
            </a:pPr>
            <a:r>
              <a:rPr lang="en-US" altLang="ko-KR" sz="18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- </a:t>
            </a:r>
            <a:r>
              <a:rPr lang="ko-KR" altLang="en-US" sz="18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2천만 수도권 인구와 연결</a:t>
            </a:r>
            <a:endParaRPr lang="ko-KR" altLang="en-US" sz="1800" dirty="0"/>
          </a:p>
        </p:txBody>
      </p:sp>
      <p:sp>
        <p:nvSpPr>
          <p:cNvPr id="36" name="Text 1">
            <a:extLst>
              <a:ext uri="{FF2B5EF4-FFF2-40B4-BE49-F238E27FC236}">
                <a16:creationId xmlns:a16="http://schemas.microsoft.com/office/drawing/2014/main" id="{A64A88E8-1FAC-435E-9200-7469A1509703}"/>
              </a:ext>
            </a:extLst>
          </p:cNvPr>
          <p:cNvSpPr/>
          <p:nvPr/>
        </p:nvSpPr>
        <p:spPr>
          <a:xfrm>
            <a:off x="612648" y="310896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50만 도시, 자연증가만으로는 어렵습니다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1" name="Header Rule"/>
          <p:cNvSpPr/>
          <p:nvPr/>
        </p:nvSpPr>
        <p:spPr>
          <a:xfrm>
            <a:off x="612648" y="905256"/>
            <a:ext cx="10972800" cy="10973"/>
          </a:xfrm>
          <a:prstGeom prst="rect">
            <a:avLst/>
          </a:prstGeom>
          <a:solidFill>
            <a:srgbClr val="D6DDD8"/>
          </a:solidFill>
          <a:ln>
            <a:noFill/>
          </a:ln>
        </p:spPr>
      </p:sp>
      <p:sp>
        <p:nvSpPr>
          <p:cNvPr id="302" name="Header Accent"/>
          <p:cNvSpPr/>
          <p:nvPr/>
        </p:nvSpPr>
        <p:spPr>
          <a:xfrm>
            <a:off x="612648" y="882396"/>
            <a:ext cx="914400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  <p:pic>
        <p:nvPicPr>
          <p:cNvPr id="303" name="Council Logo" descr="원주시의회 로고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5248" y="329184"/>
            <a:ext cx="1600200" cy="393895"/>
          </a:xfrm>
          <a:prstGeom prst="rect">
            <a:avLst/>
          </a:prstGeom>
        </p:spPr>
      </p:pic>
      <p:sp>
        <p:nvSpPr>
          <p:cNvPr id="304" name="Page Number"/>
          <p:cNvSpPr txBox="1"/>
          <p:nvPr/>
        </p:nvSpPr>
        <p:spPr>
          <a:xfrm>
            <a:off x="10671048" y="63093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ko-KR" altLang="en-US" sz="1200" b="1" dirty="0">
                <a:solidFill>
                  <a:srgbClr val="8A949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/>
        </p:nvSpPr>
        <p:spPr>
          <a:xfrm>
            <a:off x="612648" y="1229800"/>
            <a:ext cx="3493008" cy="1440000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</a:ln>
        </p:spPr>
      </p:sp>
      <p:sp>
        <p:nvSpPr>
          <p:cNvPr id="102" name="Shape 102"/>
          <p:cNvSpPr/>
          <p:nvPr/>
        </p:nvSpPr>
        <p:spPr>
          <a:xfrm>
            <a:off x="841248" y="1430968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03" name="Text 103"/>
          <p:cNvSpPr txBox="1"/>
          <p:nvPr/>
        </p:nvSpPr>
        <p:spPr>
          <a:xfrm>
            <a:off x="841248" y="1430968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ko-KR" altLang="en-US" sz="1600" dirty="0"/>
          </a:p>
        </p:txBody>
      </p:sp>
      <p:sp>
        <p:nvSpPr>
          <p:cNvPr id="104" name="Text 104"/>
          <p:cNvSpPr txBox="1"/>
          <p:nvPr/>
        </p:nvSpPr>
        <p:spPr>
          <a:xfrm>
            <a:off x="1435608" y="1430968"/>
            <a:ext cx="2468880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수도권 접근성</a:t>
            </a:r>
            <a:endParaRPr lang="ko-KR" altLang="en-US" sz="1733" dirty="0"/>
          </a:p>
        </p:txBody>
      </p:sp>
      <p:sp>
        <p:nvSpPr>
          <p:cNvPr id="105" name="Text 105"/>
          <p:cNvSpPr txBox="1"/>
          <p:nvPr/>
        </p:nvSpPr>
        <p:spPr>
          <a:xfrm>
            <a:off x="841248" y="2071048"/>
            <a:ext cx="326440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20000"/>
              </a:lnSpc>
            </a:pPr>
            <a:r>
              <a:rPr lang="ko-KR" altLang="en-US" sz="1400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철도와 고속도로로 수도권 출퇴근 가능</a:t>
            </a:r>
            <a:endParaRPr lang="ko-KR" altLang="en-US" sz="1400" dirty="0"/>
          </a:p>
        </p:txBody>
      </p:sp>
      <p:sp>
        <p:nvSpPr>
          <p:cNvPr id="106" name="Shape 106"/>
          <p:cNvSpPr/>
          <p:nvPr/>
        </p:nvSpPr>
        <p:spPr>
          <a:xfrm>
            <a:off x="4352544" y="1229800"/>
            <a:ext cx="3493008" cy="1440000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</a:ln>
        </p:spPr>
      </p:sp>
      <p:sp>
        <p:nvSpPr>
          <p:cNvPr id="107" name="Shape 107"/>
          <p:cNvSpPr/>
          <p:nvPr/>
        </p:nvSpPr>
        <p:spPr>
          <a:xfrm>
            <a:off x="4581144" y="1430968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08" name="Text 108"/>
          <p:cNvSpPr txBox="1"/>
          <p:nvPr/>
        </p:nvSpPr>
        <p:spPr>
          <a:xfrm>
            <a:off x="4581144" y="1430968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ko-KR" altLang="en-US" sz="1600" dirty="0"/>
          </a:p>
        </p:txBody>
      </p:sp>
      <p:sp>
        <p:nvSpPr>
          <p:cNvPr id="109" name="Text 109"/>
          <p:cNvSpPr txBox="1"/>
          <p:nvPr/>
        </p:nvSpPr>
        <p:spPr>
          <a:xfrm>
            <a:off x="5175504" y="1430968"/>
            <a:ext cx="2468880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기업도시 · 혁신도시</a:t>
            </a:r>
            <a:endParaRPr lang="ko-KR" altLang="en-US" sz="1733" dirty="0"/>
          </a:p>
        </p:txBody>
      </p:sp>
      <p:sp>
        <p:nvSpPr>
          <p:cNvPr id="110" name="Text 110"/>
          <p:cNvSpPr txBox="1"/>
          <p:nvPr/>
        </p:nvSpPr>
        <p:spPr>
          <a:xfrm>
            <a:off x="4581144" y="2071048"/>
            <a:ext cx="326440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20000"/>
              </a:lnSpc>
            </a:pPr>
            <a:r>
              <a:rPr lang="ko-KR" altLang="en-US" sz="1400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일자리와 연구 · 창업을 받칠 산업 기반</a:t>
            </a:r>
            <a:endParaRPr lang="ko-KR" altLang="en-US" sz="1400" dirty="0"/>
          </a:p>
        </p:txBody>
      </p:sp>
      <p:sp>
        <p:nvSpPr>
          <p:cNvPr id="111" name="Shape 111"/>
          <p:cNvSpPr/>
          <p:nvPr/>
        </p:nvSpPr>
        <p:spPr>
          <a:xfrm>
            <a:off x="8092440" y="1229800"/>
            <a:ext cx="3493008" cy="1440000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</a:ln>
        </p:spPr>
      </p:sp>
      <p:sp>
        <p:nvSpPr>
          <p:cNvPr id="112" name="Shape 112"/>
          <p:cNvSpPr/>
          <p:nvPr/>
        </p:nvSpPr>
        <p:spPr>
          <a:xfrm>
            <a:off x="8321040" y="1430968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13" name="Text 113"/>
          <p:cNvSpPr txBox="1"/>
          <p:nvPr/>
        </p:nvSpPr>
        <p:spPr>
          <a:xfrm>
            <a:off x="8321040" y="1430968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</a:t>
            </a:r>
            <a:endParaRPr lang="ko-KR" altLang="en-US" sz="1600" dirty="0"/>
          </a:p>
        </p:txBody>
      </p:sp>
      <p:sp>
        <p:nvSpPr>
          <p:cNvPr id="114" name="Text 114"/>
          <p:cNvSpPr txBox="1"/>
          <p:nvPr/>
        </p:nvSpPr>
        <p:spPr>
          <a:xfrm>
            <a:off x="8915400" y="1430968"/>
            <a:ext cx="2468880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도시와 농촌의 공존</a:t>
            </a:r>
            <a:endParaRPr lang="ko-KR" altLang="en-US" sz="1733" dirty="0"/>
          </a:p>
        </p:txBody>
      </p:sp>
      <p:sp>
        <p:nvSpPr>
          <p:cNvPr id="115" name="Text 115"/>
          <p:cNvSpPr txBox="1"/>
          <p:nvPr/>
        </p:nvSpPr>
        <p:spPr>
          <a:xfrm>
            <a:off x="8321040" y="2071048"/>
            <a:ext cx="3063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20000"/>
              </a:lnSpc>
            </a:pPr>
            <a:r>
              <a:rPr lang="ko-KR" altLang="en-US" sz="1400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도시와 농촌이 한 생활권 안에 공존</a:t>
            </a:r>
            <a:endParaRPr lang="ko-KR" altLang="en-US" sz="1400" dirty="0"/>
          </a:p>
        </p:txBody>
      </p:sp>
      <p:pic>
        <p:nvPicPr>
          <p:cNvPr id="116" name="Picture 116" descr="고속도로 나들목 항공사진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12648" y="3017520"/>
            <a:ext cx="3071456" cy="3063240"/>
          </a:xfrm>
          <a:prstGeom prst="roundRect">
            <a:avLst>
              <a:gd name="adj" fmla="val 4000"/>
            </a:avLst>
          </a:prstGeom>
        </p:spPr>
      </p:pic>
      <p:pic>
        <p:nvPicPr>
          <p:cNvPr id="117" name="Picture 117" descr="원주 기업도시·혁신도시 전경 합성 항공사진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904487" y="3017520"/>
            <a:ext cx="4416553" cy="3063240"/>
          </a:xfrm>
          <a:prstGeom prst="roundRect">
            <a:avLst>
              <a:gd name="adj" fmla="val 4000"/>
            </a:avLst>
          </a:prstGeom>
        </p:spPr>
      </p:pic>
      <p:pic>
        <p:nvPicPr>
          <p:cNvPr id="119" name="Picture 119" descr="도시와 농촌이 맞닿은 원주 항공사진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541423" y="3017520"/>
            <a:ext cx="3044025" cy="3063240"/>
          </a:xfrm>
          <a:prstGeom prst="roundRect">
            <a:avLst>
              <a:gd name="adj" fmla="val 4000"/>
            </a:avLst>
          </a:prstGeom>
        </p:spPr>
      </p:pic>
      <p:sp>
        <p:nvSpPr>
          <p:cNvPr id="36" name="Text 1">
            <a:extLst>
              <a:ext uri="{FF2B5EF4-FFF2-40B4-BE49-F238E27FC236}">
                <a16:creationId xmlns:a16="http://schemas.microsoft.com/office/drawing/2014/main" id="{A64A88E8-1FAC-435E-9200-7469A1509703}"/>
              </a:ext>
            </a:extLst>
          </p:cNvPr>
          <p:cNvSpPr/>
          <p:nvPr/>
        </p:nvSpPr>
        <p:spPr>
          <a:xfrm>
            <a:off x="612648" y="310896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원주의 경쟁력 ▶ 수도권과 연결된 채로 살 수 있는 도시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1" name="Header Rule"/>
          <p:cNvSpPr/>
          <p:nvPr/>
        </p:nvSpPr>
        <p:spPr>
          <a:xfrm>
            <a:off x="612648" y="905256"/>
            <a:ext cx="10972800" cy="10973"/>
          </a:xfrm>
          <a:prstGeom prst="rect">
            <a:avLst/>
          </a:prstGeom>
          <a:solidFill>
            <a:srgbClr val="D6DDD8"/>
          </a:solidFill>
          <a:ln>
            <a:noFill/>
          </a:ln>
        </p:spPr>
      </p:sp>
      <p:sp>
        <p:nvSpPr>
          <p:cNvPr id="302" name="Header Accent"/>
          <p:cNvSpPr/>
          <p:nvPr/>
        </p:nvSpPr>
        <p:spPr>
          <a:xfrm>
            <a:off x="612648" y="882396"/>
            <a:ext cx="914400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  <p:pic>
        <p:nvPicPr>
          <p:cNvPr id="303" name="Council Logo" descr="원주시의회 로고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5248" y="329184"/>
            <a:ext cx="1600200" cy="393895"/>
          </a:xfrm>
          <a:prstGeom prst="rect">
            <a:avLst/>
          </a:prstGeom>
        </p:spPr>
      </p:pic>
      <p:sp>
        <p:nvSpPr>
          <p:cNvPr id="304" name="Page Number"/>
          <p:cNvSpPr txBox="1"/>
          <p:nvPr/>
        </p:nvSpPr>
        <p:spPr>
          <a:xfrm>
            <a:off x="10671048" y="63093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ko-KR" altLang="en-US" sz="1200" b="1" dirty="0">
                <a:solidFill>
                  <a:srgbClr val="8A949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/>
        </p:nvSpPr>
        <p:spPr>
          <a:xfrm>
            <a:off x="612648" y="1771808"/>
            <a:ext cx="6035040" cy="777240"/>
          </a:xfrm>
          <a:prstGeom prst="roundRect">
            <a:avLst>
              <a:gd name="adj" fmla="val 3429"/>
            </a:avLst>
          </a:prstGeom>
          <a:solidFill>
            <a:srgbClr val="E8F1EC"/>
          </a:solidFill>
          <a:ln>
            <a:noFill/>
          </a:ln>
        </p:spPr>
      </p:sp>
      <p:sp>
        <p:nvSpPr>
          <p:cNvPr id="102" name="Shape 102"/>
          <p:cNvSpPr/>
          <p:nvPr/>
        </p:nvSpPr>
        <p:spPr>
          <a:xfrm>
            <a:off x="822960" y="1927256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03" name="Text 103"/>
          <p:cNvSpPr txBox="1"/>
          <p:nvPr/>
        </p:nvSpPr>
        <p:spPr>
          <a:xfrm>
            <a:off x="822960" y="1927256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ko-KR" altLang="en-US" sz="1600" dirty="0"/>
          </a:p>
        </p:txBody>
      </p:sp>
      <p:sp>
        <p:nvSpPr>
          <p:cNvPr id="104" name="Text 104"/>
          <p:cNvSpPr txBox="1"/>
          <p:nvPr/>
        </p:nvSpPr>
        <p:spPr>
          <a:xfrm>
            <a:off x="1463040" y="1771808"/>
            <a:ext cx="49377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2000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농자재 가격 상승</a:t>
            </a:r>
            <a:endParaRPr lang="ko-KR" altLang="en-US" sz="2000" dirty="0"/>
          </a:p>
        </p:txBody>
      </p:sp>
      <p:sp>
        <p:nvSpPr>
          <p:cNvPr id="105" name="Shape 105"/>
          <p:cNvSpPr/>
          <p:nvPr/>
        </p:nvSpPr>
        <p:spPr>
          <a:xfrm>
            <a:off x="612648" y="2846160"/>
            <a:ext cx="6035040" cy="777240"/>
          </a:xfrm>
          <a:prstGeom prst="roundRect">
            <a:avLst>
              <a:gd name="adj" fmla="val 3429"/>
            </a:avLst>
          </a:prstGeom>
          <a:solidFill>
            <a:srgbClr val="E8F1EC"/>
          </a:solidFill>
          <a:ln>
            <a:noFill/>
          </a:ln>
        </p:spPr>
      </p:sp>
      <p:sp>
        <p:nvSpPr>
          <p:cNvPr id="106" name="Shape 106"/>
          <p:cNvSpPr/>
          <p:nvPr/>
        </p:nvSpPr>
        <p:spPr>
          <a:xfrm>
            <a:off x="822960" y="3001608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07" name="Text 107"/>
          <p:cNvSpPr txBox="1"/>
          <p:nvPr/>
        </p:nvSpPr>
        <p:spPr>
          <a:xfrm>
            <a:off x="822960" y="3001608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ko-KR" altLang="en-US" sz="1600" dirty="0"/>
          </a:p>
        </p:txBody>
      </p:sp>
      <p:sp>
        <p:nvSpPr>
          <p:cNvPr id="108" name="Text 108"/>
          <p:cNvSpPr txBox="1"/>
          <p:nvPr/>
        </p:nvSpPr>
        <p:spPr>
          <a:xfrm>
            <a:off x="1463040" y="2846160"/>
            <a:ext cx="49377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2000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농산물 가격 불안</a:t>
            </a:r>
            <a:endParaRPr lang="ko-KR" altLang="en-US" sz="2000" dirty="0"/>
          </a:p>
        </p:txBody>
      </p:sp>
      <p:sp>
        <p:nvSpPr>
          <p:cNvPr id="109" name="Shape 109"/>
          <p:cNvSpPr/>
          <p:nvPr/>
        </p:nvSpPr>
        <p:spPr>
          <a:xfrm>
            <a:off x="612648" y="3920512"/>
            <a:ext cx="6035040" cy="777240"/>
          </a:xfrm>
          <a:prstGeom prst="roundRect">
            <a:avLst>
              <a:gd name="adj" fmla="val 3429"/>
            </a:avLst>
          </a:prstGeom>
          <a:solidFill>
            <a:srgbClr val="E8F1EC"/>
          </a:solidFill>
          <a:ln>
            <a:noFill/>
          </a:ln>
        </p:spPr>
      </p:sp>
      <p:sp>
        <p:nvSpPr>
          <p:cNvPr id="110" name="Shape 110"/>
          <p:cNvSpPr/>
          <p:nvPr/>
        </p:nvSpPr>
        <p:spPr>
          <a:xfrm>
            <a:off x="822960" y="4075960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11" name="Text 111"/>
          <p:cNvSpPr txBox="1"/>
          <p:nvPr/>
        </p:nvSpPr>
        <p:spPr>
          <a:xfrm>
            <a:off x="822960" y="4075960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</a:t>
            </a:r>
            <a:endParaRPr lang="ko-KR" altLang="en-US" sz="1600" dirty="0"/>
          </a:p>
        </p:txBody>
      </p:sp>
      <p:sp>
        <p:nvSpPr>
          <p:cNvPr id="112" name="Text 112"/>
          <p:cNvSpPr txBox="1"/>
          <p:nvPr/>
        </p:nvSpPr>
        <p:spPr>
          <a:xfrm>
            <a:off x="1463040" y="3920512"/>
            <a:ext cx="49377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2000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농업인구 감소와 고령화</a:t>
            </a:r>
            <a:endParaRPr lang="ko-KR" altLang="en-US" sz="2000" dirty="0"/>
          </a:p>
        </p:txBody>
      </p:sp>
      <p:sp>
        <p:nvSpPr>
          <p:cNvPr id="113" name="Shape 113"/>
          <p:cNvSpPr/>
          <p:nvPr/>
        </p:nvSpPr>
        <p:spPr>
          <a:xfrm>
            <a:off x="612648" y="4994864"/>
            <a:ext cx="6035040" cy="777240"/>
          </a:xfrm>
          <a:prstGeom prst="roundRect">
            <a:avLst>
              <a:gd name="adj" fmla="val 3429"/>
            </a:avLst>
          </a:prstGeom>
          <a:solidFill>
            <a:srgbClr val="F7E6E0"/>
          </a:solidFill>
          <a:ln>
            <a:noFill/>
          </a:ln>
        </p:spPr>
      </p:sp>
      <p:sp>
        <p:nvSpPr>
          <p:cNvPr id="114" name="Text 114"/>
          <p:cNvSpPr txBox="1"/>
          <p:nvPr/>
        </p:nvSpPr>
        <p:spPr>
          <a:xfrm>
            <a:off x="868680" y="4994864"/>
            <a:ext cx="56692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800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생산만으로는 농가 소득 · 농촌 활력 유지 곤란</a:t>
            </a:r>
            <a:endParaRPr lang="ko-KR" altLang="en-US" sz="1800" dirty="0"/>
          </a:p>
        </p:txBody>
      </p:sp>
      <p:pic>
        <p:nvPicPr>
          <p:cNvPr id="115" name="Picture 115" descr="원주 농촌 마을과 들판 항공사진"/>
          <p:cNvPicPr>
            <a:picLocks noChangeAspect="1"/>
          </p:cNvPicPr>
          <p:nvPr/>
        </p:nvPicPr>
        <p:blipFill>
          <a:blip r:embed="rId2"/>
          <a:srcRect l="7930" r="28117"/>
          <a:stretch>
            <a:fillRect/>
          </a:stretch>
        </p:blipFill>
        <p:spPr>
          <a:xfrm>
            <a:off x="6903720" y="1771808"/>
            <a:ext cx="4681728" cy="4000296"/>
          </a:xfrm>
          <a:prstGeom prst="roundRect">
            <a:avLst>
              <a:gd name="adj" fmla="val 4000"/>
            </a:avLst>
          </a:prstGeom>
        </p:spPr>
      </p:pic>
      <p:sp>
        <p:nvSpPr>
          <p:cNvPr id="36" name="Text 1">
            <a:extLst>
              <a:ext uri="{FF2B5EF4-FFF2-40B4-BE49-F238E27FC236}">
                <a16:creationId xmlns:a16="http://schemas.microsoft.com/office/drawing/2014/main" id="{A64A88E8-1FAC-435E-9200-7469A1509703}"/>
              </a:ext>
            </a:extLst>
          </p:cNvPr>
          <p:cNvSpPr/>
          <p:nvPr/>
        </p:nvSpPr>
        <p:spPr>
          <a:xfrm>
            <a:off x="612648" y="310896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농촌의 현실 ▶ 생산만으로는 농촌을 지키기 어렵습니다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1" name="Header Rule"/>
          <p:cNvSpPr/>
          <p:nvPr/>
        </p:nvSpPr>
        <p:spPr>
          <a:xfrm>
            <a:off x="612648" y="905256"/>
            <a:ext cx="10972800" cy="10973"/>
          </a:xfrm>
          <a:prstGeom prst="rect">
            <a:avLst/>
          </a:prstGeom>
          <a:solidFill>
            <a:srgbClr val="D6DDD8"/>
          </a:solidFill>
          <a:ln>
            <a:noFill/>
          </a:ln>
        </p:spPr>
      </p:sp>
      <p:sp>
        <p:nvSpPr>
          <p:cNvPr id="302" name="Header Accent"/>
          <p:cNvSpPr/>
          <p:nvPr/>
        </p:nvSpPr>
        <p:spPr>
          <a:xfrm>
            <a:off x="612648" y="882396"/>
            <a:ext cx="914400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  <p:pic>
        <p:nvPicPr>
          <p:cNvPr id="303" name="Council Logo" descr="원주시의회 로고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5248" y="329184"/>
            <a:ext cx="1600200" cy="393895"/>
          </a:xfrm>
          <a:prstGeom prst="rect">
            <a:avLst/>
          </a:prstGeom>
        </p:spPr>
      </p:pic>
      <p:sp>
        <p:nvSpPr>
          <p:cNvPr id="304" name="Page Number"/>
          <p:cNvSpPr txBox="1"/>
          <p:nvPr/>
        </p:nvSpPr>
        <p:spPr>
          <a:xfrm>
            <a:off x="10671048" y="63093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ko-KR" altLang="en-US" sz="1200" b="1" dirty="0">
                <a:solidFill>
                  <a:srgbClr val="8A949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/>
        </p:nvSpPr>
        <p:spPr>
          <a:xfrm>
            <a:off x="612648" y="1718810"/>
            <a:ext cx="5349240" cy="2926080"/>
          </a:xfrm>
          <a:prstGeom prst="roundRect">
            <a:avLst>
              <a:gd name="adj" fmla="val 3429"/>
            </a:avLst>
          </a:prstGeom>
          <a:solidFill>
            <a:srgbClr val="E8F1EC"/>
          </a:solidFill>
          <a:ln>
            <a:noFill/>
          </a:ln>
        </p:spPr>
      </p:sp>
      <p:sp>
        <p:nvSpPr>
          <p:cNvPr id="103" name="Text 103"/>
          <p:cNvSpPr txBox="1"/>
          <p:nvPr/>
        </p:nvSpPr>
        <p:spPr>
          <a:xfrm>
            <a:off x="886968" y="2292630"/>
            <a:ext cx="4800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15000"/>
              </a:lnSpc>
            </a:pPr>
            <a:r>
              <a:rPr lang="ko-KR" altLang="en-US" sz="2000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관광객 수에 머문 체류형 관광</a:t>
            </a:r>
          </a:p>
        </p:txBody>
      </p:sp>
      <p:sp>
        <p:nvSpPr>
          <p:cNvPr id="104" name="Text 104"/>
          <p:cNvSpPr txBox="1"/>
          <p:nvPr/>
        </p:nvSpPr>
        <p:spPr>
          <a:xfrm>
            <a:off x="886968" y="3319010"/>
            <a:ext cx="4800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30000"/>
              </a:lnSpc>
            </a:pPr>
            <a:r>
              <a:rPr lang="ko-KR" altLang="en-US" sz="1400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농촌 마을 · 농업 체험 · 지역 먹거리가 관광과 따로 움직여</a:t>
            </a:r>
          </a:p>
          <a:p>
            <a:pPr algn="l">
              <a:lnSpc>
                <a:spcPct val="130000"/>
              </a:lnSpc>
            </a:pPr>
            <a:r>
              <a:rPr lang="ko-KR" altLang="en-US" sz="1400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찾고 · 체험하고 · 소비하고 · 머무는 구조가 없음</a:t>
            </a:r>
          </a:p>
        </p:txBody>
      </p:sp>
      <p:sp>
        <p:nvSpPr>
          <p:cNvPr id="105" name="Shape 105"/>
          <p:cNvSpPr/>
          <p:nvPr/>
        </p:nvSpPr>
        <p:spPr>
          <a:xfrm>
            <a:off x="6236208" y="1718810"/>
            <a:ext cx="5349240" cy="2926080"/>
          </a:xfrm>
          <a:prstGeom prst="roundRect">
            <a:avLst>
              <a:gd name="adj" fmla="val 3429"/>
            </a:avLst>
          </a:prstGeom>
          <a:solidFill>
            <a:srgbClr val="E8F1EC"/>
          </a:solidFill>
          <a:ln>
            <a:noFill/>
          </a:ln>
        </p:spPr>
      </p:sp>
      <p:sp>
        <p:nvSpPr>
          <p:cNvPr id="107" name="Text 107"/>
          <p:cNvSpPr txBox="1"/>
          <p:nvPr/>
        </p:nvSpPr>
        <p:spPr>
          <a:xfrm>
            <a:off x="6510528" y="2292630"/>
            <a:ext cx="4800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15000"/>
              </a:lnSpc>
            </a:pPr>
            <a:r>
              <a:rPr lang="ko-KR" altLang="en-US" sz="2000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농촌까지 닿지 않는 산업 기반</a:t>
            </a:r>
          </a:p>
        </p:txBody>
      </p:sp>
      <p:sp>
        <p:nvSpPr>
          <p:cNvPr id="108" name="Text 108"/>
          <p:cNvSpPr txBox="1"/>
          <p:nvPr/>
        </p:nvSpPr>
        <p:spPr>
          <a:xfrm>
            <a:off x="6510528" y="3319010"/>
            <a:ext cx="4800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ct val="130000"/>
              </a:lnSpc>
            </a:pPr>
            <a:r>
              <a:rPr lang="ko-KR" altLang="en-US" sz="1400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취업 · 창업 · 농업 · 주거 정책이 하나로 이어지지 않음</a:t>
            </a:r>
          </a:p>
          <a:p>
            <a:pPr algn="l">
              <a:lnSpc>
                <a:spcPct val="130000"/>
              </a:lnSpc>
            </a:pPr>
            <a:r>
              <a:rPr lang="ko-KR" altLang="en-US" sz="1400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기업도시 · 혁신도시의 효과도 농촌까지 닿지 못함</a:t>
            </a:r>
          </a:p>
        </p:txBody>
      </p:sp>
      <p:sp>
        <p:nvSpPr>
          <p:cNvPr id="113" name="Shape 113"/>
          <p:cNvSpPr/>
          <p:nvPr/>
        </p:nvSpPr>
        <p:spPr>
          <a:xfrm>
            <a:off x="612648" y="5104744"/>
            <a:ext cx="10972800" cy="612648"/>
          </a:xfrm>
          <a:prstGeom prst="roundRect">
            <a:avLst>
              <a:gd name="adj" fmla="val 4444"/>
            </a:avLst>
          </a:prstGeom>
          <a:solidFill>
            <a:srgbClr val="BC4B2F"/>
          </a:solidFill>
          <a:ln>
            <a:noFill/>
          </a:ln>
        </p:spPr>
      </p:sp>
      <p:sp>
        <p:nvSpPr>
          <p:cNvPr id="114" name="Text 114"/>
          <p:cNvSpPr txBox="1"/>
          <p:nvPr/>
        </p:nvSpPr>
        <p:spPr>
          <a:xfrm>
            <a:off x="914400" y="5104744"/>
            <a:ext cx="10332720" cy="6126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8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농업 · 관광 · 일자리 정책이 따로 움직여, 원주의 경쟁력이 농촌까지 이어지지 못하고 있습니다</a:t>
            </a:r>
          </a:p>
        </p:txBody>
      </p:sp>
      <p:sp>
        <p:nvSpPr>
          <p:cNvPr id="36" name="Text 1">
            <a:extLst>
              <a:ext uri="{FF2B5EF4-FFF2-40B4-BE49-F238E27FC236}">
                <a16:creationId xmlns:a16="http://schemas.microsoft.com/office/drawing/2014/main" id="{A64A88E8-1FAC-435E-9200-7469A1509703}"/>
              </a:ext>
            </a:extLst>
          </p:cNvPr>
          <p:cNvSpPr/>
          <p:nvPr/>
        </p:nvSpPr>
        <p:spPr>
          <a:xfrm>
            <a:off x="612648" y="310896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정책이 따로 움직이며 생긴 문제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1" name="Header Rule"/>
          <p:cNvSpPr/>
          <p:nvPr/>
        </p:nvSpPr>
        <p:spPr>
          <a:xfrm>
            <a:off x="612648" y="905256"/>
            <a:ext cx="10972800" cy="10973"/>
          </a:xfrm>
          <a:prstGeom prst="rect">
            <a:avLst/>
          </a:prstGeom>
          <a:solidFill>
            <a:srgbClr val="D6DDD8"/>
          </a:solidFill>
          <a:ln>
            <a:noFill/>
          </a:ln>
        </p:spPr>
      </p:sp>
      <p:sp>
        <p:nvSpPr>
          <p:cNvPr id="302" name="Header Accent"/>
          <p:cNvSpPr/>
          <p:nvPr/>
        </p:nvSpPr>
        <p:spPr>
          <a:xfrm>
            <a:off x="612648" y="882396"/>
            <a:ext cx="914400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  <p:pic>
        <p:nvPicPr>
          <p:cNvPr id="303" name="Council Logo" descr="원주시의회 로고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5248" y="329184"/>
            <a:ext cx="1600200" cy="393895"/>
          </a:xfrm>
          <a:prstGeom prst="rect">
            <a:avLst/>
          </a:prstGeom>
        </p:spPr>
      </p:pic>
      <p:sp>
        <p:nvSpPr>
          <p:cNvPr id="304" name="Page Number"/>
          <p:cNvSpPr txBox="1"/>
          <p:nvPr/>
        </p:nvSpPr>
        <p:spPr>
          <a:xfrm>
            <a:off x="10671048" y="63093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ko-KR" altLang="en-US" sz="1200" b="1" dirty="0">
                <a:solidFill>
                  <a:srgbClr val="8A949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/>
        </p:nvSpPr>
        <p:spPr>
          <a:xfrm>
            <a:off x="612648" y="1892808"/>
            <a:ext cx="2560320" cy="2130552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</a:ln>
        </p:spPr>
      </p:sp>
      <p:sp>
        <p:nvSpPr>
          <p:cNvPr id="102" name="Shape 102"/>
          <p:cNvSpPr/>
          <p:nvPr/>
        </p:nvSpPr>
        <p:spPr>
          <a:xfrm>
            <a:off x="832104" y="2112264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03" name="Text 103"/>
          <p:cNvSpPr txBox="1"/>
          <p:nvPr/>
        </p:nvSpPr>
        <p:spPr>
          <a:xfrm>
            <a:off x="832104" y="2112264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ko-KR" altLang="en-US" sz="1600" dirty="0"/>
          </a:p>
        </p:txBody>
      </p:sp>
      <p:sp>
        <p:nvSpPr>
          <p:cNvPr id="104" name="Text 104"/>
          <p:cNvSpPr txBox="1"/>
          <p:nvPr/>
        </p:nvSpPr>
        <p:spPr>
          <a:xfrm>
            <a:off x="832104" y="2679192"/>
            <a:ext cx="21214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방문</a:t>
            </a:r>
            <a:endParaRPr lang="ko-KR" altLang="en-US" sz="1733" dirty="0"/>
          </a:p>
        </p:txBody>
      </p:sp>
      <p:sp>
        <p:nvSpPr>
          <p:cNvPr id="105" name="Text 105"/>
          <p:cNvSpPr txBox="1"/>
          <p:nvPr/>
        </p:nvSpPr>
        <p:spPr>
          <a:xfrm>
            <a:off x="832104" y="3072384"/>
            <a:ext cx="2121408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lang="ko-KR" alt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관광객이 농촌마을과</a:t>
            </a:r>
            <a:endParaRPr lang="ko-KR" altLang="en-US" sz="1333" dirty="0"/>
          </a:p>
          <a:p>
            <a:pPr algn="l">
              <a:lnSpc>
                <a:spcPct val="120000"/>
              </a:lnSpc>
            </a:pPr>
            <a:r>
              <a:rPr lang="ko-KR" alt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농업체험을 찾음</a:t>
            </a:r>
            <a:endParaRPr lang="ko-KR" altLang="en-US" sz="1333" dirty="0"/>
          </a:p>
        </p:txBody>
      </p:sp>
      <p:sp>
        <p:nvSpPr>
          <p:cNvPr id="106" name="Shape 106"/>
          <p:cNvSpPr/>
          <p:nvPr/>
        </p:nvSpPr>
        <p:spPr>
          <a:xfrm>
            <a:off x="3209544" y="2825496"/>
            <a:ext cx="173736" cy="246888"/>
          </a:xfrm>
          <a:prstGeom prst="rightArrow">
            <a:avLst/>
          </a:prstGeom>
          <a:solidFill>
            <a:srgbClr val="AFC0B6"/>
          </a:solidFill>
          <a:ln>
            <a:noFill/>
          </a:ln>
        </p:spPr>
      </p:sp>
      <p:sp>
        <p:nvSpPr>
          <p:cNvPr id="107" name="Shape 107"/>
          <p:cNvSpPr/>
          <p:nvPr/>
        </p:nvSpPr>
        <p:spPr>
          <a:xfrm>
            <a:off x="3419856" y="1892808"/>
            <a:ext cx="2560320" cy="2130552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</a:ln>
        </p:spPr>
      </p:sp>
      <p:sp>
        <p:nvSpPr>
          <p:cNvPr id="108" name="Shape 108"/>
          <p:cNvSpPr/>
          <p:nvPr/>
        </p:nvSpPr>
        <p:spPr>
          <a:xfrm>
            <a:off x="3639312" y="2112264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09" name="Text 109"/>
          <p:cNvSpPr txBox="1"/>
          <p:nvPr/>
        </p:nvSpPr>
        <p:spPr>
          <a:xfrm>
            <a:off x="3639312" y="2112264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ko-KR" altLang="en-US" sz="1600" dirty="0"/>
          </a:p>
        </p:txBody>
      </p:sp>
      <p:sp>
        <p:nvSpPr>
          <p:cNvPr id="110" name="Text 110"/>
          <p:cNvSpPr txBox="1"/>
          <p:nvPr/>
        </p:nvSpPr>
        <p:spPr>
          <a:xfrm>
            <a:off x="3639312" y="2679192"/>
            <a:ext cx="21214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체류</a:t>
            </a:r>
            <a:endParaRPr lang="ko-KR" altLang="en-US" sz="1733" dirty="0"/>
          </a:p>
        </p:txBody>
      </p:sp>
      <p:sp>
        <p:nvSpPr>
          <p:cNvPr id="111" name="Text 111"/>
          <p:cNvSpPr txBox="1"/>
          <p:nvPr/>
        </p:nvSpPr>
        <p:spPr>
          <a:xfrm>
            <a:off x="3639312" y="3072384"/>
            <a:ext cx="2121408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lang="ko-KR" alt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주말 텃밭, 체험하고</a:t>
            </a:r>
            <a:endParaRPr lang="ko-KR" altLang="en-US" sz="1333" dirty="0"/>
          </a:p>
          <a:p>
            <a:pPr algn="l">
              <a:lnSpc>
                <a:spcPct val="120000"/>
              </a:lnSpc>
            </a:pPr>
            <a:r>
              <a:rPr lang="ko-KR" alt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소비하며 머묾</a:t>
            </a:r>
            <a:endParaRPr lang="ko-KR" altLang="en-US" sz="1333" dirty="0"/>
          </a:p>
        </p:txBody>
      </p:sp>
      <p:sp>
        <p:nvSpPr>
          <p:cNvPr id="112" name="Shape 112"/>
          <p:cNvSpPr/>
          <p:nvPr/>
        </p:nvSpPr>
        <p:spPr>
          <a:xfrm>
            <a:off x="6016752" y="2825496"/>
            <a:ext cx="173736" cy="246888"/>
          </a:xfrm>
          <a:prstGeom prst="rightArrow">
            <a:avLst/>
          </a:prstGeom>
          <a:solidFill>
            <a:srgbClr val="AFC0B6"/>
          </a:solidFill>
          <a:ln>
            <a:noFill/>
          </a:ln>
        </p:spPr>
      </p:sp>
      <p:sp>
        <p:nvSpPr>
          <p:cNvPr id="113" name="Shape 113"/>
          <p:cNvSpPr/>
          <p:nvPr/>
        </p:nvSpPr>
        <p:spPr>
          <a:xfrm>
            <a:off x="6227064" y="1892808"/>
            <a:ext cx="2560320" cy="2130552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</a:ln>
        </p:spPr>
      </p:sp>
      <p:sp>
        <p:nvSpPr>
          <p:cNvPr id="114" name="Shape 114"/>
          <p:cNvSpPr/>
          <p:nvPr/>
        </p:nvSpPr>
        <p:spPr>
          <a:xfrm>
            <a:off x="6446520" y="2112264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15" name="Text 115"/>
          <p:cNvSpPr txBox="1"/>
          <p:nvPr/>
        </p:nvSpPr>
        <p:spPr>
          <a:xfrm>
            <a:off x="6446520" y="2112264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</a:t>
            </a:r>
            <a:endParaRPr lang="ko-KR" altLang="en-US" sz="1600" dirty="0"/>
          </a:p>
        </p:txBody>
      </p:sp>
      <p:sp>
        <p:nvSpPr>
          <p:cNvPr id="116" name="Text 116"/>
          <p:cNvSpPr txBox="1"/>
          <p:nvPr/>
        </p:nvSpPr>
        <p:spPr>
          <a:xfrm>
            <a:off x="6446520" y="2679192"/>
            <a:ext cx="21214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생활</a:t>
            </a:r>
            <a:endParaRPr lang="ko-KR" altLang="en-US" sz="1733" dirty="0"/>
          </a:p>
        </p:txBody>
      </p:sp>
      <p:sp>
        <p:nvSpPr>
          <p:cNvPr id="117" name="Text 117"/>
          <p:cNvSpPr txBox="1"/>
          <p:nvPr/>
        </p:nvSpPr>
        <p:spPr>
          <a:xfrm>
            <a:off x="6446520" y="3072384"/>
            <a:ext cx="2121408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lang="ko-KR" alt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출퇴근 · 재택근무</a:t>
            </a:r>
            <a:endParaRPr lang="ko-KR" altLang="en-US" sz="1333" dirty="0"/>
          </a:p>
          <a:p>
            <a:pPr algn="l">
              <a:lnSpc>
                <a:spcPct val="120000"/>
              </a:lnSpc>
            </a:pPr>
            <a:r>
              <a:rPr lang="ko-KR" alt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연구 · 창업</a:t>
            </a:r>
            <a:endParaRPr lang="ko-KR" altLang="en-US" sz="1333" dirty="0"/>
          </a:p>
        </p:txBody>
      </p:sp>
      <p:sp>
        <p:nvSpPr>
          <p:cNvPr id="118" name="Shape 118"/>
          <p:cNvSpPr/>
          <p:nvPr/>
        </p:nvSpPr>
        <p:spPr>
          <a:xfrm>
            <a:off x="8823960" y="2825496"/>
            <a:ext cx="173736" cy="246888"/>
          </a:xfrm>
          <a:prstGeom prst="rightArrow">
            <a:avLst/>
          </a:prstGeom>
          <a:solidFill>
            <a:srgbClr val="AFC0B6"/>
          </a:solidFill>
          <a:ln>
            <a:noFill/>
          </a:ln>
        </p:spPr>
      </p:sp>
      <p:sp>
        <p:nvSpPr>
          <p:cNvPr id="119" name="Shape 119"/>
          <p:cNvSpPr/>
          <p:nvPr/>
        </p:nvSpPr>
        <p:spPr>
          <a:xfrm>
            <a:off x="9034272" y="1892808"/>
            <a:ext cx="2560320" cy="2130552"/>
          </a:xfrm>
          <a:prstGeom prst="roundRect">
            <a:avLst>
              <a:gd name="adj" fmla="val 3429"/>
            </a:avLst>
          </a:prstGeom>
          <a:solidFill>
            <a:srgbClr val="F7E6E0"/>
          </a:solidFill>
          <a:ln>
            <a:solidFill>
              <a:srgbClr val="F7E6E0"/>
            </a:solidFill>
          </a:ln>
        </p:spPr>
      </p:sp>
      <p:sp>
        <p:nvSpPr>
          <p:cNvPr id="120" name="Shape 120"/>
          <p:cNvSpPr/>
          <p:nvPr/>
        </p:nvSpPr>
        <p:spPr>
          <a:xfrm>
            <a:off x="9253728" y="2112264"/>
            <a:ext cx="466344" cy="466344"/>
          </a:xfrm>
          <a:prstGeom prst="ellipse">
            <a:avLst/>
          </a:prstGeom>
          <a:solidFill>
            <a:srgbClr val="BC4B2F"/>
          </a:solidFill>
          <a:ln>
            <a:noFill/>
          </a:ln>
        </p:spPr>
      </p:sp>
      <p:sp>
        <p:nvSpPr>
          <p:cNvPr id="121" name="Text 121"/>
          <p:cNvSpPr txBox="1"/>
          <p:nvPr/>
        </p:nvSpPr>
        <p:spPr>
          <a:xfrm>
            <a:off x="9253728" y="2112264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4</a:t>
            </a:r>
            <a:endParaRPr lang="ko-KR" altLang="en-US" sz="1600" dirty="0"/>
          </a:p>
        </p:txBody>
      </p:sp>
      <p:sp>
        <p:nvSpPr>
          <p:cNvPr id="122" name="Text 122"/>
          <p:cNvSpPr txBox="1"/>
          <p:nvPr/>
        </p:nvSpPr>
        <p:spPr>
          <a:xfrm>
            <a:off x="9253728" y="2679192"/>
            <a:ext cx="21214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733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정착</a:t>
            </a:r>
            <a:endParaRPr lang="ko-KR" altLang="en-US" sz="1733" dirty="0"/>
          </a:p>
        </p:txBody>
      </p:sp>
      <p:sp>
        <p:nvSpPr>
          <p:cNvPr id="123" name="Text 123"/>
          <p:cNvSpPr txBox="1"/>
          <p:nvPr/>
        </p:nvSpPr>
        <p:spPr>
          <a:xfrm>
            <a:off x="9253728" y="3072384"/>
            <a:ext cx="2121408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lang="ko-KR" alt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취업 · 창업 · 농업으로</a:t>
            </a:r>
            <a:endParaRPr lang="ko-KR" altLang="en-US" sz="1333" dirty="0"/>
          </a:p>
          <a:p>
            <a:pPr algn="l">
              <a:lnSpc>
                <a:spcPct val="120000"/>
              </a:lnSpc>
            </a:pPr>
            <a:r>
              <a:rPr lang="ko-KR" alt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원주에 정착</a:t>
            </a:r>
            <a:endParaRPr lang="ko-KR" altLang="en-US" sz="1333" dirty="0"/>
          </a:p>
        </p:txBody>
      </p:sp>
      <p:sp>
        <p:nvSpPr>
          <p:cNvPr id="124" name="Shape 124"/>
          <p:cNvSpPr/>
          <p:nvPr/>
        </p:nvSpPr>
        <p:spPr>
          <a:xfrm>
            <a:off x="612648" y="4498848"/>
            <a:ext cx="10972800" cy="1188720"/>
          </a:xfrm>
          <a:prstGeom prst="roundRect">
            <a:avLst>
              <a:gd name="adj" fmla="val 4444"/>
            </a:avLst>
          </a:prstGeom>
          <a:solidFill>
            <a:srgbClr val="1B4332"/>
          </a:solidFill>
          <a:ln>
            <a:noFill/>
          </a:ln>
        </p:spPr>
      </p:sp>
      <p:sp>
        <p:nvSpPr>
          <p:cNvPr id="125" name="Text 125"/>
          <p:cNvSpPr txBox="1"/>
          <p:nvPr/>
        </p:nvSpPr>
        <p:spPr>
          <a:xfrm>
            <a:off x="1033272" y="4681196"/>
            <a:ext cx="4389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1400" dirty="0">
                <a:solidFill>
                  <a:srgbClr val="C7DED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참고 사례</a:t>
            </a:r>
            <a:endParaRPr lang="ko-KR" altLang="en-US" sz="1400" dirty="0"/>
          </a:p>
        </p:txBody>
      </p:sp>
      <p:sp>
        <p:nvSpPr>
          <p:cNvPr id="126" name="Text 126"/>
          <p:cNvSpPr txBox="1"/>
          <p:nvPr/>
        </p:nvSpPr>
        <p:spPr>
          <a:xfrm>
            <a:off x="1033272" y="4901184"/>
            <a:ext cx="448056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20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강릉시 ‘강릉살자’</a:t>
            </a:r>
            <a:endParaRPr lang="ko-KR" altLang="en-US" sz="2000" dirty="0"/>
          </a:p>
        </p:txBody>
      </p:sp>
      <p:sp>
        <p:nvSpPr>
          <p:cNvPr id="127" name="Shape 127"/>
          <p:cNvSpPr/>
          <p:nvPr/>
        </p:nvSpPr>
        <p:spPr>
          <a:xfrm>
            <a:off x="5788152" y="4703730"/>
            <a:ext cx="27432" cy="735093"/>
          </a:xfrm>
          <a:prstGeom prst="rect">
            <a:avLst/>
          </a:prstGeom>
          <a:solidFill>
            <a:srgbClr val="3E6B55"/>
          </a:solidFill>
          <a:ln>
            <a:noFill/>
          </a:ln>
        </p:spPr>
      </p:sp>
      <p:sp>
        <p:nvSpPr>
          <p:cNvPr id="128" name="Text 128"/>
          <p:cNvSpPr txBox="1"/>
          <p:nvPr/>
        </p:nvSpPr>
        <p:spPr>
          <a:xfrm>
            <a:off x="6199632" y="4498848"/>
            <a:ext cx="51206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>
              <a:lnSpc>
                <a:spcPct val="140000"/>
              </a:lnSpc>
            </a:pPr>
            <a:r>
              <a:rPr lang="ko-KR" altLang="en-US" sz="16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외지 청년이 살아보며 취업 · 창업 · 정착을 경험</a:t>
            </a:r>
            <a:endParaRPr lang="ko-KR" altLang="en-US" sz="1600" dirty="0"/>
          </a:p>
        </p:txBody>
      </p:sp>
      <p:sp>
        <p:nvSpPr>
          <p:cNvPr id="36" name="Text 1">
            <a:extLst>
              <a:ext uri="{FF2B5EF4-FFF2-40B4-BE49-F238E27FC236}">
                <a16:creationId xmlns:a16="http://schemas.microsoft.com/office/drawing/2014/main" id="{A64A88E8-1FAC-435E-9200-7469A1509703}"/>
              </a:ext>
            </a:extLst>
          </p:cNvPr>
          <p:cNvSpPr/>
          <p:nvPr/>
        </p:nvSpPr>
        <p:spPr>
          <a:xfrm>
            <a:off x="612648" y="310896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방문에서 정착까지, 하나의 경로로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1" name="Header Rule"/>
          <p:cNvSpPr/>
          <p:nvPr/>
        </p:nvSpPr>
        <p:spPr>
          <a:xfrm>
            <a:off x="612648" y="905256"/>
            <a:ext cx="10972800" cy="10973"/>
          </a:xfrm>
          <a:prstGeom prst="rect">
            <a:avLst/>
          </a:prstGeom>
          <a:solidFill>
            <a:srgbClr val="D6DDD8"/>
          </a:solidFill>
          <a:ln>
            <a:noFill/>
          </a:ln>
        </p:spPr>
      </p:sp>
      <p:sp>
        <p:nvSpPr>
          <p:cNvPr id="302" name="Header Accent"/>
          <p:cNvSpPr/>
          <p:nvPr/>
        </p:nvSpPr>
        <p:spPr>
          <a:xfrm>
            <a:off x="612648" y="882396"/>
            <a:ext cx="914400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  <p:pic>
        <p:nvPicPr>
          <p:cNvPr id="303" name="Council Logo" descr="원주시의회 로고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5248" y="329184"/>
            <a:ext cx="1600200" cy="393895"/>
          </a:xfrm>
          <a:prstGeom prst="rect">
            <a:avLst/>
          </a:prstGeom>
        </p:spPr>
      </p:pic>
      <p:sp>
        <p:nvSpPr>
          <p:cNvPr id="304" name="Page Number"/>
          <p:cNvSpPr txBox="1"/>
          <p:nvPr/>
        </p:nvSpPr>
        <p:spPr>
          <a:xfrm>
            <a:off x="10671048" y="63093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ko-KR" altLang="en-US" sz="1200" b="1" dirty="0">
                <a:solidFill>
                  <a:srgbClr val="8A949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01">
            <a:extLst>
              <a:ext uri="{FF2B5EF4-FFF2-40B4-BE49-F238E27FC236}">
                <a16:creationId xmlns:a16="http://schemas.microsoft.com/office/drawing/2014/main" id="{1C883008-1E59-4921-88B6-B7F2CFAE2444}"/>
              </a:ext>
            </a:extLst>
          </p:cNvPr>
          <p:cNvSpPr/>
          <p:nvPr/>
        </p:nvSpPr>
        <p:spPr>
          <a:xfrm>
            <a:off x="612648" y="1495244"/>
            <a:ext cx="3600000" cy="2520000"/>
          </a:xfrm>
          <a:prstGeom prst="roundRect">
            <a:avLst>
              <a:gd name="adj" fmla="val 3429"/>
            </a:avLst>
          </a:prstGeom>
          <a:solidFill>
            <a:srgbClr val="F7E6E0"/>
          </a:solidFill>
          <a:ln w="12700">
            <a:solidFill>
              <a:srgbClr val="F7E6E0"/>
            </a:solidFill>
          </a:ln>
        </p:spPr>
      </p:sp>
      <p:sp>
        <p:nvSpPr>
          <p:cNvPr id="18" name="Shape 102">
            <a:extLst>
              <a:ext uri="{FF2B5EF4-FFF2-40B4-BE49-F238E27FC236}">
                <a16:creationId xmlns:a16="http://schemas.microsoft.com/office/drawing/2014/main" id="{141CC5B5-583C-41E5-838E-6AA503AA6BFB}"/>
              </a:ext>
            </a:extLst>
          </p:cNvPr>
          <p:cNvSpPr/>
          <p:nvPr/>
        </p:nvSpPr>
        <p:spPr>
          <a:xfrm>
            <a:off x="832104" y="1714700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19" name="Text 103">
            <a:extLst>
              <a:ext uri="{FF2B5EF4-FFF2-40B4-BE49-F238E27FC236}">
                <a16:creationId xmlns:a16="http://schemas.microsoft.com/office/drawing/2014/main" id="{62EF954D-D326-4CF3-8A28-45C407DBE65C}"/>
              </a:ext>
            </a:extLst>
          </p:cNvPr>
          <p:cNvSpPr txBox="1"/>
          <p:nvPr/>
        </p:nvSpPr>
        <p:spPr>
          <a:xfrm>
            <a:off x="832104" y="1714700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ko-KR" altLang="en-US" sz="1600" dirty="0"/>
          </a:p>
        </p:txBody>
      </p:sp>
      <p:sp>
        <p:nvSpPr>
          <p:cNvPr id="20" name="Text 104">
            <a:extLst>
              <a:ext uri="{FF2B5EF4-FFF2-40B4-BE49-F238E27FC236}">
                <a16:creationId xmlns:a16="http://schemas.microsoft.com/office/drawing/2014/main" id="{5140942E-BD40-4C7C-97F0-C10B3F03FA23}"/>
              </a:ext>
            </a:extLst>
          </p:cNvPr>
          <p:cNvSpPr txBox="1"/>
          <p:nvPr/>
        </p:nvSpPr>
        <p:spPr>
          <a:xfrm>
            <a:off x="832104" y="2286000"/>
            <a:ext cx="32004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「생활인구·정주인구 확대</a:t>
            </a:r>
          </a:p>
          <a:p>
            <a:pPr marL="0" indent="0" algn="l">
              <a:lnSpc>
                <a:spcPct val="120000"/>
              </a:lnSpc>
              <a:buNone/>
            </a:pP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종합전략」 수립</a:t>
            </a:r>
          </a:p>
        </p:txBody>
      </p:sp>
      <p:sp>
        <p:nvSpPr>
          <p:cNvPr id="21" name="Text 105">
            <a:extLst>
              <a:ext uri="{FF2B5EF4-FFF2-40B4-BE49-F238E27FC236}">
                <a16:creationId xmlns:a16="http://schemas.microsoft.com/office/drawing/2014/main" id="{4A44CDC0-322A-4C95-8703-CFD366B896A6}"/>
              </a:ext>
            </a:extLst>
          </p:cNvPr>
          <p:cNvSpPr txBox="1"/>
          <p:nvPr/>
        </p:nvSpPr>
        <p:spPr>
          <a:xfrm>
            <a:off x="832104" y="3065118"/>
            <a:ext cx="3196556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170"/>
              </a:lnSpc>
              <a:buNone/>
            </a:pPr>
            <a:r>
              <a:rPr lang="en-US" altLang="ko-KR" sz="1400" dirty="0" err="1">
                <a:solidFill>
                  <a:srgbClr val="4A5348"/>
                </a:solidFill>
                <a:ea typeface="Noto Sans KR" pitchFamily="34" charset="-122"/>
                <a:cs typeface="Noto Sans KR" pitchFamily="34" charset="-120"/>
              </a:rPr>
              <a:t>관광·청년·일자리·농업·주거 정책을</a:t>
            </a:r>
          </a:p>
          <a:p>
            <a:pPr marL="0" indent="0" algn="l">
              <a:lnSpc>
                <a:spcPts val="2170"/>
              </a:lnSpc>
              <a:buNone/>
            </a:pPr>
            <a:r>
              <a:rPr lang="en-US" altLang="ko-KR" sz="1400" dirty="0" err="1">
                <a:solidFill>
                  <a:srgbClr val="4A5348"/>
                </a:solidFill>
                <a:ea typeface="Noto Sans KR" pitchFamily="34" charset="-122"/>
                <a:cs typeface="Noto Sans KR" pitchFamily="34" charset="-120"/>
              </a:rPr>
              <a:t>‘수도권 인구 유입’ 하나의 목표로 묶어</a:t>
            </a:r>
          </a:p>
          <a:p>
            <a:pPr marL="0" indent="0" algn="l">
              <a:lnSpc>
                <a:spcPts val="2170"/>
              </a:lnSpc>
              <a:buNone/>
            </a:pPr>
            <a:r>
              <a:rPr lang="en-US" altLang="ko-KR" sz="1400" dirty="0" err="1">
                <a:solidFill>
                  <a:srgbClr val="4A5348"/>
                </a:solidFill>
                <a:ea typeface="Noto Sans KR" pitchFamily="34" charset="-122"/>
                <a:cs typeface="Noto Sans KR" pitchFamily="34" charset="-120"/>
              </a:rPr>
              <a:t>방문에서 정착까지 하나의 경로로</a:t>
            </a:r>
          </a:p>
        </p:txBody>
      </p:sp>
      <p:sp>
        <p:nvSpPr>
          <p:cNvPr id="23" name="Shape 107">
            <a:extLst>
              <a:ext uri="{FF2B5EF4-FFF2-40B4-BE49-F238E27FC236}">
                <a16:creationId xmlns:a16="http://schemas.microsoft.com/office/drawing/2014/main" id="{1EE6D5B3-E031-4BC4-A45B-85222F69E1E4}"/>
              </a:ext>
            </a:extLst>
          </p:cNvPr>
          <p:cNvSpPr/>
          <p:nvPr/>
        </p:nvSpPr>
        <p:spPr>
          <a:xfrm>
            <a:off x="4281240" y="1495244"/>
            <a:ext cx="3600000" cy="2520000"/>
          </a:xfrm>
          <a:prstGeom prst="roundRect">
            <a:avLst>
              <a:gd name="adj" fmla="val 3429"/>
            </a:avLst>
          </a:prstGeom>
          <a:solidFill>
            <a:srgbClr val="F7E6E0"/>
          </a:solidFill>
          <a:ln w="12700">
            <a:solidFill>
              <a:srgbClr val="F7E6E0"/>
            </a:solidFill>
          </a:ln>
        </p:spPr>
      </p:sp>
      <p:sp>
        <p:nvSpPr>
          <p:cNvPr id="24" name="Shape 108">
            <a:extLst>
              <a:ext uri="{FF2B5EF4-FFF2-40B4-BE49-F238E27FC236}">
                <a16:creationId xmlns:a16="http://schemas.microsoft.com/office/drawing/2014/main" id="{3F4C8640-37E5-4AA0-A66D-7942FD85C565}"/>
              </a:ext>
            </a:extLst>
          </p:cNvPr>
          <p:cNvSpPr/>
          <p:nvPr/>
        </p:nvSpPr>
        <p:spPr>
          <a:xfrm>
            <a:off x="4500696" y="1714700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25" name="Text 109">
            <a:extLst>
              <a:ext uri="{FF2B5EF4-FFF2-40B4-BE49-F238E27FC236}">
                <a16:creationId xmlns:a16="http://schemas.microsoft.com/office/drawing/2014/main" id="{4CD2A743-C09D-4235-B84A-2C5CE5BC1DCD}"/>
              </a:ext>
            </a:extLst>
          </p:cNvPr>
          <p:cNvSpPr txBox="1"/>
          <p:nvPr/>
        </p:nvSpPr>
        <p:spPr>
          <a:xfrm>
            <a:off x="4500696" y="1714700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ko-KR" altLang="en-US" sz="1600" dirty="0"/>
          </a:p>
        </p:txBody>
      </p:sp>
      <p:sp>
        <p:nvSpPr>
          <p:cNvPr id="26" name="Text 110">
            <a:extLst>
              <a:ext uri="{FF2B5EF4-FFF2-40B4-BE49-F238E27FC236}">
                <a16:creationId xmlns:a16="http://schemas.microsoft.com/office/drawing/2014/main" id="{5D8A88C1-CA11-40F6-B653-E729BB8823CC}"/>
              </a:ext>
            </a:extLst>
          </p:cNvPr>
          <p:cNvSpPr txBox="1"/>
          <p:nvPr/>
        </p:nvSpPr>
        <p:spPr>
          <a:xfrm>
            <a:off x="4497962" y="2320096"/>
            <a:ext cx="3438625" cy="57889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50000"/>
              </a:lnSpc>
            </a:pPr>
            <a:r>
              <a:rPr lang="en-US" altLang="ko-KR" b="1" dirty="0" err="1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농촌에</a:t>
            </a:r>
            <a:endParaRPr lang="en-US" altLang="ko-KR" b="1" dirty="0">
              <a:solidFill>
                <a:srgbClr val="1F3D2B"/>
              </a:solidFill>
              <a:ea typeface="Noto Sans KR" pitchFamily="34" charset="-122"/>
              <a:cs typeface="Noto Sans KR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「</a:t>
            </a:r>
            <a:r>
              <a:rPr lang="en-US" altLang="ko-KR" b="1" dirty="0" err="1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체류형</a:t>
            </a: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b="1" dirty="0" err="1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생활</a:t>
            </a: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b="1" dirty="0" err="1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주거</a:t>
            </a: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b="1" dirty="0" err="1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인프라」조성</a:t>
            </a:r>
            <a:endParaRPr lang="en-US" altLang="ko-KR" dirty="0"/>
          </a:p>
        </p:txBody>
      </p:sp>
      <p:sp>
        <p:nvSpPr>
          <p:cNvPr id="27" name="Text 111">
            <a:extLst>
              <a:ext uri="{FF2B5EF4-FFF2-40B4-BE49-F238E27FC236}">
                <a16:creationId xmlns:a16="http://schemas.microsoft.com/office/drawing/2014/main" id="{FEE02ED7-F4FF-483F-B716-AFAFA68D0A23}"/>
              </a:ext>
            </a:extLst>
          </p:cNvPr>
          <p:cNvSpPr txBox="1"/>
          <p:nvPr/>
        </p:nvSpPr>
        <p:spPr>
          <a:xfrm>
            <a:off x="4500696" y="3065118"/>
            <a:ext cx="3198817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170"/>
              </a:lnSpc>
              <a:buNone/>
            </a:pPr>
            <a:r>
              <a:rPr lang="en-US" altLang="ko-KR" sz="1400" dirty="0" err="1">
                <a:solidFill>
                  <a:srgbClr val="4A5348"/>
                </a:solidFill>
                <a:ea typeface="Noto Sans KR" pitchFamily="34" charset="-122"/>
                <a:cs typeface="Noto Sans KR" pitchFamily="34" charset="-120"/>
              </a:rPr>
              <a:t>주거·텃밭·공유업무공간 등을 연계하고,</a:t>
            </a:r>
          </a:p>
          <a:p>
            <a:pPr marL="0" indent="0" algn="l">
              <a:lnSpc>
                <a:spcPts val="2170"/>
              </a:lnSpc>
              <a:buNone/>
            </a:pPr>
            <a:r>
              <a:rPr lang="en-US" altLang="ko-KR" sz="1400" dirty="0" err="1">
                <a:solidFill>
                  <a:srgbClr val="4A5348"/>
                </a:solidFill>
                <a:ea typeface="Noto Sans KR" pitchFamily="34" charset="-122"/>
                <a:cs typeface="Noto Sans KR" pitchFamily="34" charset="-120"/>
              </a:rPr>
              <a:t>기반시설과 제도로 민간투자 유도</a:t>
            </a:r>
          </a:p>
        </p:txBody>
      </p:sp>
      <p:sp>
        <p:nvSpPr>
          <p:cNvPr id="29" name="Shape 113">
            <a:extLst>
              <a:ext uri="{FF2B5EF4-FFF2-40B4-BE49-F238E27FC236}">
                <a16:creationId xmlns:a16="http://schemas.microsoft.com/office/drawing/2014/main" id="{F3359243-9F90-4250-A01F-06EF704E1AA2}"/>
              </a:ext>
            </a:extLst>
          </p:cNvPr>
          <p:cNvSpPr/>
          <p:nvPr/>
        </p:nvSpPr>
        <p:spPr>
          <a:xfrm>
            <a:off x="7936588" y="1495244"/>
            <a:ext cx="3600000" cy="2520000"/>
          </a:xfrm>
          <a:prstGeom prst="roundRect">
            <a:avLst>
              <a:gd name="adj" fmla="val 3429"/>
            </a:avLst>
          </a:prstGeom>
          <a:solidFill>
            <a:srgbClr val="F7E6E0"/>
          </a:solidFill>
          <a:ln w="12700">
            <a:solidFill>
              <a:srgbClr val="F7E6E0"/>
            </a:solidFill>
          </a:ln>
        </p:spPr>
      </p:sp>
      <p:sp>
        <p:nvSpPr>
          <p:cNvPr id="30" name="Shape 114">
            <a:extLst>
              <a:ext uri="{FF2B5EF4-FFF2-40B4-BE49-F238E27FC236}">
                <a16:creationId xmlns:a16="http://schemas.microsoft.com/office/drawing/2014/main" id="{07A977A9-C323-4767-9AC2-0D7823601F29}"/>
              </a:ext>
            </a:extLst>
          </p:cNvPr>
          <p:cNvSpPr/>
          <p:nvPr/>
        </p:nvSpPr>
        <p:spPr>
          <a:xfrm>
            <a:off x="8156044" y="1714700"/>
            <a:ext cx="466344" cy="466344"/>
          </a:xfrm>
          <a:prstGeom prst="ellipse">
            <a:avLst/>
          </a:prstGeom>
          <a:solidFill>
            <a:srgbClr val="40916C"/>
          </a:solidFill>
          <a:ln>
            <a:noFill/>
          </a:ln>
        </p:spPr>
      </p:sp>
      <p:sp>
        <p:nvSpPr>
          <p:cNvPr id="31" name="Text 115">
            <a:extLst>
              <a:ext uri="{FF2B5EF4-FFF2-40B4-BE49-F238E27FC236}">
                <a16:creationId xmlns:a16="http://schemas.microsoft.com/office/drawing/2014/main" id="{BD8A914B-A5DE-4A0C-AA57-801DC98B7675}"/>
              </a:ext>
            </a:extLst>
          </p:cNvPr>
          <p:cNvSpPr txBox="1"/>
          <p:nvPr/>
        </p:nvSpPr>
        <p:spPr>
          <a:xfrm>
            <a:off x="8156044" y="1714700"/>
            <a:ext cx="466344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</a:t>
            </a:r>
            <a:endParaRPr lang="ko-KR" altLang="en-US" sz="1600" dirty="0"/>
          </a:p>
        </p:txBody>
      </p:sp>
      <p:sp>
        <p:nvSpPr>
          <p:cNvPr id="32" name="Text 116">
            <a:extLst>
              <a:ext uri="{FF2B5EF4-FFF2-40B4-BE49-F238E27FC236}">
                <a16:creationId xmlns:a16="http://schemas.microsoft.com/office/drawing/2014/main" id="{425F2BF5-A1C5-4A48-AD75-BD4559BC68BF}"/>
              </a:ext>
            </a:extLst>
          </p:cNvPr>
          <p:cNvSpPr txBox="1"/>
          <p:nvPr/>
        </p:nvSpPr>
        <p:spPr>
          <a:xfrm>
            <a:off x="8154474" y="2283593"/>
            <a:ext cx="281675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430"/>
              </a:lnSpc>
              <a:buNone/>
            </a:pP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「</a:t>
            </a:r>
            <a:r>
              <a:rPr lang="en-US" altLang="ko-KR" b="1" dirty="0" err="1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원주살자</a:t>
            </a: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」 </a:t>
            </a:r>
            <a:r>
              <a:rPr lang="en-US" altLang="ko-KR" b="1" dirty="0" err="1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시범사업</a:t>
            </a:r>
            <a:r>
              <a:rPr lang="en-US" altLang="ko-KR" b="1" dirty="0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b="1" dirty="0" err="1">
                <a:solidFill>
                  <a:srgbClr val="1F3D2B"/>
                </a:solidFill>
                <a:ea typeface="Noto Sans KR" pitchFamily="34" charset="-122"/>
                <a:cs typeface="Noto Sans KR" pitchFamily="34" charset="-120"/>
              </a:rPr>
              <a:t>추진</a:t>
            </a:r>
            <a:endParaRPr lang="en-US" altLang="ko-KR" dirty="0"/>
          </a:p>
        </p:txBody>
      </p:sp>
      <p:sp>
        <p:nvSpPr>
          <p:cNvPr id="33" name="Text 117">
            <a:extLst>
              <a:ext uri="{FF2B5EF4-FFF2-40B4-BE49-F238E27FC236}">
                <a16:creationId xmlns:a16="http://schemas.microsoft.com/office/drawing/2014/main" id="{EEA5CC14-D049-47D7-B10D-5FCC4912854D}"/>
              </a:ext>
            </a:extLst>
          </p:cNvPr>
          <p:cNvSpPr txBox="1"/>
          <p:nvPr/>
        </p:nvSpPr>
        <p:spPr>
          <a:xfrm>
            <a:off x="8154474" y="3065118"/>
            <a:ext cx="3164228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170"/>
              </a:lnSpc>
              <a:buNone/>
            </a:pPr>
            <a:r>
              <a:rPr lang="en-US" altLang="ko-KR" sz="1400" dirty="0" err="1">
                <a:solidFill>
                  <a:srgbClr val="4A5348"/>
                </a:solidFill>
                <a:ea typeface="Noto Sans KR" pitchFamily="34" charset="-122"/>
                <a:cs typeface="Noto Sans KR" pitchFamily="34" charset="-120"/>
              </a:rPr>
              <a:t>살아보기를 취업·창업·농업과 잇고,</a:t>
            </a:r>
          </a:p>
          <a:p>
            <a:pPr marL="0" indent="0" algn="l">
              <a:lnSpc>
                <a:spcPts val="2170"/>
              </a:lnSpc>
              <a:buNone/>
            </a:pPr>
            <a:r>
              <a:rPr lang="en-US" altLang="ko-KR" sz="1400" dirty="0" err="1">
                <a:solidFill>
                  <a:srgbClr val="4A5348"/>
                </a:solidFill>
                <a:ea typeface="Noto Sans KR" pitchFamily="34" charset="-122"/>
                <a:cs typeface="Noto Sans KR" pitchFamily="34" charset="-120"/>
              </a:rPr>
              <a:t>체류형 관광과 묶어 정착으로 연결</a:t>
            </a:r>
          </a:p>
        </p:txBody>
      </p:sp>
      <p:sp>
        <p:nvSpPr>
          <p:cNvPr id="47" name="Text 1">
            <a:extLst>
              <a:ext uri="{FF2B5EF4-FFF2-40B4-BE49-F238E27FC236}">
                <a16:creationId xmlns:a16="http://schemas.microsoft.com/office/drawing/2014/main" id="{02BBA768-F7B2-4C8C-B30A-D87AD0478BC3}"/>
              </a:ext>
            </a:extLst>
          </p:cNvPr>
          <p:cNvSpPr/>
          <p:nvPr/>
        </p:nvSpPr>
        <p:spPr>
          <a:xfrm>
            <a:off x="612648" y="310896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50만 도시가 될 수 있는 기반을 지금부터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1" name="Header Rule"/>
          <p:cNvSpPr/>
          <p:nvPr/>
        </p:nvSpPr>
        <p:spPr>
          <a:xfrm>
            <a:off x="612648" y="905256"/>
            <a:ext cx="10972800" cy="10973"/>
          </a:xfrm>
          <a:prstGeom prst="rect">
            <a:avLst/>
          </a:prstGeom>
          <a:solidFill>
            <a:srgbClr val="D6DDD8"/>
          </a:solidFill>
          <a:ln>
            <a:noFill/>
          </a:ln>
        </p:spPr>
      </p:sp>
      <p:sp>
        <p:nvSpPr>
          <p:cNvPr id="302" name="Header Accent"/>
          <p:cNvSpPr/>
          <p:nvPr/>
        </p:nvSpPr>
        <p:spPr>
          <a:xfrm>
            <a:off x="612648" y="882396"/>
            <a:ext cx="914400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  <p:pic>
        <p:nvPicPr>
          <p:cNvPr id="303" name="Council Logo" descr="원주시의회 로고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5248" y="329184"/>
            <a:ext cx="1600200" cy="393895"/>
          </a:xfrm>
          <a:prstGeom prst="rect">
            <a:avLst/>
          </a:prstGeom>
        </p:spPr>
      </p:pic>
      <p:sp>
        <p:nvSpPr>
          <p:cNvPr id="501" name="Cheonwon Band"/>
          <p:cNvSpPr/>
          <p:nvPr/>
        </p:nvSpPr>
        <p:spPr>
          <a:xfrm>
            <a:off x="612648" y="4441981"/>
            <a:ext cx="10972800" cy="1473047"/>
          </a:xfrm>
          <a:prstGeom prst="roundRect">
            <a:avLst>
              <a:gd name="adj" fmla="val 4444"/>
            </a:avLst>
          </a:prstGeom>
          <a:solidFill>
            <a:srgbClr val="1B4332"/>
          </a:solidFill>
          <a:ln>
            <a:noFill/>
          </a:ln>
        </p:spPr>
      </p:sp>
      <p:sp>
        <p:nvSpPr>
          <p:cNvPr id="503" name="Cheonwon Head"/>
          <p:cNvSpPr txBox="1"/>
          <p:nvPr/>
        </p:nvSpPr>
        <p:spPr>
          <a:xfrm>
            <a:off x="1120140" y="4773168"/>
            <a:ext cx="4572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28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‘천원주택’ + 「원주살자」</a:t>
            </a:r>
          </a:p>
        </p:txBody>
      </p:sp>
      <p:sp>
        <p:nvSpPr>
          <p:cNvPr id="504" name="Cheonwon Divider"/>
          <p:cNvSpPr/>
          <p:nvPr/>
        </p:nvSpPr>
        <p:spPr>
          <a:xfrm>
            <a:off x="5788152" y="4672584"/>
            <a:ext cx="27432" cy="978408"/>
          </a:xfrm>
          <a:prstGeom prst="rect">
            <a:avLst/>
          </a:prstGeom>
          <a:solidFill>
            <a:srgbClr val="3E6B55"/>
          </a:solidFill>
          <a:ln>
            <a:noFill/>
          </a:ln>
        </p:spPr>
      </p:sp>
      <p:sp>
        <p:nvSpPr>
          <p:cNvPr id="505" name="Cheonwon Body"/>
          <p:cNvSpPr txBox="1"/>
          <p:nvPr/>
        </p:nvSpPr>
        <p:spPr>
          <a:xfrm>
            <a:off x="6089561" y="4526280"/>
            <a:ext cx="52120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>
              <a:lnSpc>
                <a:spcPct val="140000"/>
              </a:lnSpc>
            </a:pPr>
            <a:r>
              <a:rPr lang="en-US" altLang="ko-KR" sz="16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- 청년 · 신혼부부 월 3만 원 수준 </a:t>
            </a:r>
            <a:r>
              <a:rPr lang="en-US" altLang="ko-KR" sz="1600" dirty="0" err="1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주거</a:t>
            </a:r>
            <a:r>
              <a:rPr lang="en-US" altLang="ko-KR" sz="16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altLang="ko-KR" sz="1600" dirty="0" err="1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지원</a:t>
            </a:r>
            <a:r>
              <a:rPr lang="en-US" altLang="ko-KR" sz="16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(내년 하반기)</a:t>
            </a:r>
          </a:p>
          <a:p>
            <a:pPr algn="l">
              <a:lnSpc>
                <a:spcPct val="140000"/>
              </a:lnSpc>
            </a:pPr>
            <a:r>
              <a:rPr lang="en-US" altLang="ko-KR" sz="16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- 지원 대상에 수도권 이주 청년 · 신혼부부 포함</a:t>
            </a:r>
          </a:p>
          <a:p>
            <a:pPr algn="l">
              <a:lnSpc>
                <a:spcPct val="140000"/>
              </a:lnSpc>
            </a:pPr>
            <a:r>
              <a:rPr lang="en-US" altLang="ko-KR" sz="1600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- 주거비 지원을 넘어 수도권 인구의 정착 지원책으로</a:t>
            </a:r>
          </a:p>
        </p:txBody>
      </p:sp>
      <p:sp>
        <p:nvSpPr>
          <p:cNvPr id="507" name="Page Number"/>
          <p:cNvSpPr txBox="1"/>
          <p:nvPr/>
        </p:nvSpPr>
        <p:spPr>
          <a:xfrm>
            <a:off x="10671048" y="63093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ko-KR" altLang="en-US" sz="1200" b="1" dirty="0">
                <a:solidFill>
                  <a:srgbClr val="8A949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995001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Vision Photo" descr="원주 농촌에서 일하고 쉬며 살아가는 생활인구 모습(예시 이미지)"/>
          <p:cNvPicPr>
            <a:picLocks noChangeAspect="1"/>
          </p:cNvPicPr>
          <p:nvPr/>
        </p:nvPicPr>
        <p:blipFill>
          <a:blip r:embed="rId2"/>
          <a:srcRect t="6355" b="2724"/>
          <a:stretch>
            <a:fillRect/>
          </a:stretch>
        </p:blipFill>
        <p:spPr>
          <a:xfrm>
            <a:off x="0" y="1051560"/>
            <a:ext cx="12192000" cy="5806440"/>
          </a:xfrm>
          <a:prstGeom prst="rect">
            <a:avLst/>
          </a:prstGeom>
        </p:spPr>
      </p:pic>
      <p:sp>
        <p:nvSpPr>
          <p:cNvPr id="602" name="Vision Overlay"/>
          <p:cNvSpPr/>
          <p:nvPr/>
        </p:nvSpPr>
        <p:spPr>
          <a:xfrm>
            <a:off x="0" y="1051560"/>
            <a:ext cx="12192000" cy="5806440"/>
          </a:xfrm>
          <a:prstGeom prst="rect">
            <a:avLst/>
          </a:prstGeom>
          <a:gradFill rotWithShape="1">
            <a:gsLst>
              <a:gs pos="0">
                <a:srgbClr val="1B4332">
                  <a:alpha val="30000"/>
                </a:srgbClr>
              </a:gs>
              <a:gs pos="45000">
                <a:srgbClr val="1B4332">
                  <a:alpha val="62000"/>
                </a:srgbClr>
              </a:gs>
              <a:gs pos="100000">
                <a:srgbClr val="1B4332">
                  <a:alpha val="45000"/>
                </a:srgbClr>
              </a:gs>
            </a:gsLst>
            <a:lin ang="5400000" scaled="0"/>
          </a:gradFill>
          <a:ln>
            <a:noFill/>
          </a:ln>
        </p:spPr>
      </p:sp>
      <p:sp>
        <p:nvSpPr>
          <p:cNvPr id="603" name="Vision Top Fade"/>
          <p:cNvSpPr/>
          <p:nvPr/>
        </p:nvSpPr>
        <p:spPr>
          <a:xfrm>
            <a:off x="0" y="1051560"/>
            <a:ext cx="12192000" cy="54864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</p:sp>
      <p:sp>
        <p:nvSpPr>
          <p:cNvPr id="36" name="Text 1">
            <a:extLst>
              <a:ext uri="{FF2B5EF4-FFF2-40B4-BE49-F238E27FC236}">
                <a16:creationId xmlns:a16="http://schemas.microsoft.com/office/drawing/2014/main" id="{A64A88E8-1FAC-435E-9200-7469A1509703}"/>
              </a:ext>
            </a:extLst>
          </p:cNvPr>
          <p:cNvSpPr/>
          <p:nvPr/>
        </p:nvSpPr>
        <p:spPr>
          <a:xfrm>
            <a:off x="612648" y="310896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찾아오는 원주에서, 살고 싶은 원주로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1" name="Header Rule"/>
          <p:cNvSpPr/>
          <p:nvPr/>
        </p:nvSpPr>
        <p:spPr>
          <a:xfrm>
            <a:off x="612648" y="905256"/>
            <a:ext cx="10972800" cy="10973"/>
          </a:xfrm>
          <a:prstGeom prst="rect">
            <a:avLst/>
          </a:prstGeom>
          <a:solidFill>
            <a:srgbClr val="D6DDD8"/>
          </a:solidFill>
          <a:ln>
            <a:noFill/>
          </a:ln>
        </p:spPr>
      </p:sp>
      <p:sp>
        <p:nvSpPr>
          <p:cNvPr id="302" name="Header Accent"/>
          <p:cNvSpPr/>
          <p:nvPr/>
        </p:nvSpPr>
        <p:spPr>
          <a:xfrm>
            <a:off x="612648" y="882396"/>
            <a:ext cx="914400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  <p:pic>
        <p:nvPicPr>
          <p:cNvPr id="303" name="Council Logo" descr="원주시의회 로고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5248" y="329184"/>
            <a:ext cx="1600200" cy="393895"/>
          </a:xfrm>
          <a:prstGeom prst="rect">
            <a:avLst/>
          </a:prstGeom>
        </p:spPr>
      </p:pic>
      <p:sp>
        <p:nvSpPr>
          <p:cNvPr id="604" name="Closing Message"/>
          <p:cNvSpPr txBox="1"/>
          <p:nvPr/>
        </p:nvSpPr>
        <p:spPr>
          <a:xfrm>
            <a:off x="1098804" y="2882680"/>
            <a:ext cx="9994392" cy="2011680"/>
          </a:xfrm>
          <a:prstGeom prst="rect">
            <a:avLst/>
          </a:prstGeom>
          <a:noFill/>
          <a:ln/>
          <a:effectLst>
            <a:outerShdw blurRad="76200" dist="19050" dir="5400000" algn="ctr" rotWithShape="0">
              <a:srgbClr val="000000">
                <a:alpha val="55000"/>
              </a:srgbClr>
            </a:outerShdw>
          </a:effectLst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ko-KR" altLang="en-US" sz="3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50만 도시를 기다리지 말고,</a:t>
            </a:r>
          </a:p>
          <a:p>
            <a:pPr algn="ctr">
              <a:lnSpc>
                <a:spcPct val="130000"/>
              </a:lnSpc>
            </a:pPr>
            <a:r>
              <a:rPr lang="ko-KR" altLang="en-US" sz="3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그 기반을 지금부터 만들어야 합니다</a:t>
            </a:r>
            <a:r>
              <a:rPr lang="en-US" altLang="ko-KR" sz="3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.</a:t>
            </a:r>
            <a:endParaRPr lang="ko-KR" altLang="en-US" sz="3200" b="1" dirty="0">
              <a:solidFill>
                <a:srgbClr val="FFFFFF"/>
              </a:solidFill>
              <a:latin typeface="맑은 고딕" pitchFamily="34" charset="0"/>
              <a:ea typeface="맑은 고딕" pitchFamily="34" charset="-122"/>
              <a:cs typeface="맑은 고딕" pitchFamily="34" charset="-120"/>
            </a:endParaRPr>
          </a:p>
        </p:txBody>
      </p:sp>
      <p:sp>
        <p:nvSpPr>
          <p:cNvPr id="304" name="Page Number"/>
          <p:cNvSpPr txBox="1"/>
          <p:nvPr/>
        </p:nvSpPr>
        <p:spPr>
          <a:xfrm>
            <a:off x="10671048" y="63093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ko-KR" altLang="en-US" sz="1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Cover Panel"/>
          <p:cNvSpPr/>
          <p:nvPr/>
        </p:nvSpPr>
        <p:spPr>
          <a:xfrm>
            <a:off x="4617720" y="0"/>
            <a:ext cx="7574280" cy="6858000"/>
          </a:xfrm>
          <a:prstGeom prst="rect">
            <a:avLst/>
          </a:prstGeom>
          <a:solidFill>
            <a:srgbClr val="E8F1EC"/>
          </a:solidFill>
          <a:ln>
            <a:noFill/>
          </a:ln>
        </p:spPr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61774" y="5808028"/>
            <a:ext cx="11033986" cy="573108"/>
            <a:chOff x="761774" y="5808028"/>
            <a:chExt cx="11033986" cy="5731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61774" y="5808028"/>
              <a:ext cx="10934700" cy="22860"/>
            </a:xfrm>
            <a:prstGeom prst="line">
              <a:avLst/>
            </a:prstGeom>
            <a:ln w="19050">
              <a:solidFill>
                <a:srgbClr val="C810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FB5214DD-E42D-4AF3-A4A5-A500603255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27" y="906932"/>
            <a:ext cx="2954866" cy="3946857"/>
          </a:xfrm>
          <a:prstGeom prst="rect">
            <a:avLst/>
          </a:prstGeom>
          <a:ln w="57150">
            <a:solidFill>
              <a:srgbClr val="FFFFFF"/>
            </a:solidFill>
          </a:ln>
        </p:spPr>
      </p:pic>
      <p:sp>
        <p:nvSpPr>
          <p:cNvPr id="403" name="Thanks Title"/>
          <p:cNvSpPr txBox="1"/>
          <p:nvPr/>
        </p:nvSpPr>
        <p:spPr>
          <a:xfrm>
            <a:off x="5257800" y="2011680"/>
            <a:ext cx="6400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3600" b="1" dirty="0">
                <a:solidFill>
                  <a:srgbClr val="1F242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경청해 주셔서 감사합니다.</a:t>
            </a:r>
          </a:p>
        </p:txBody>
      </p:sp>
      <p:sp>
        <p:nvSpPr>
          <p:cNvPr id="405" name="Cover Name"/>
          <p:cNvSpPr txBox="1"/>
          <p:nvPr/>
        </p:nvSpPr>
        <p:spPr>
          <a:xfrm>
            <a:off x="5257800" y="3650839"/>
            <a:ext cx="6400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/>
            <a:r>
              <a:rPr lang="ko-KR" altLang="en-US" sz="2600" b="1" dirty="0">
                <a:solidFill>
                  <a:srgbClr val="1B433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김선동 의원</a:t>
            </a:r>
          </a:p>
        </p:txBody>
      </p:sp>
      <p:sp>
        <p:nvSpPr>
          <p:cNvPr id="12" name="Cover Accent">
            <a:extLst>
              <a:ext uri="{FF2B5EF4-FFF2-40B4-BE49-F238E27FC236}">
                <a16:creationId xmlns:a16="http://schemas.microsoft.com/office/drawing/2014/main" id="{9EFA591A-76BB-4C83-B203-E56D8E013283}"/>
              </a:ext>
            </a:extLst>
          </p:cNvPr>
          <p:cNvSpPr/>
          <p:nvPr/>
        </p:nvSpPr>
        <p:spPr>
          <a:xfrm>
            <a:off x="5265612" y="3246120"/>
            <a:ext cx="1204896" cy="45720"/>
          </a:xfrm>
          <a:prstGeom prst="rect">
            <a:avLst/>
          </a:prstGeom>
          <a:solidFill>
            <a:srgbClr val="C8102E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25623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9465</TotalTime>
  <Words>393</Words>
  <Application>Microsoft Office PowerPoint</Application>
  <PresentationFormat>와이드스크린</PresentationFormat>
  <Paragraphs>95</Paragraphs>
  <Slides>9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535</cp:revision>
  <cp:lastPrinted>2026-09-08T00:22:03Z</cp:lastPrinted>
  <dcterms:created xsi:type="dcterms:W3CDTF">2022-12-16T03:44:56Z</dcterms:created>
  <dcterms:modified xsi:type="dcterms:W3CDTF">2026-10-22T01:11:47Z</dcterms:modified>
</cp:coreProperties>
</file>