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314" r:id="rId2"/>
    <p:sldId id="439" r:id="rId3"/>
    <p:sldId id="426" r:id="rId4"/>
    <p:sldId id="258" r:id="rId5"/>
    <p:sldId id="438" r:id="rId6"/>
    <p:sldId id="437" r:id="rId7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33FF"/>
    <a:srgbClr val="23FD76"/>
    <a:srgbClr val="CC99FF"/>
    <a:srgbClr val="0E0036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74" d="100"/>
          <a:sy n="74" d="100"/>
        </p:scale>
        <p:origin x="582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2" y="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5" y="6466156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2" y="6466156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2" y="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6225" cy="2298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5" y="3276369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5" y="6466156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2" y="6466156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188302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62836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93933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93175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5099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55310"/>
              </p:ext>
            </p:extLst>
          </p:nvPr>
        </p:nvGraphicFramePr>
        <p:xfrm>
          <a:off x="5064449" y="4257342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이경민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4541463" y="1357955"/>
            <a:ext cx="6900487" cy="16250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fontAlgn="base" latinLnBrk="0">
              <a:lnSpc>
                <a:spcPct val="150000"/>
              </a:lnSpc>
            </a:pPr>
            <a:r>
              <a:rPr lang="ko-KR" altLang="en-US" sz="36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전기차 충전시설</a:t>
            </a:r>
            <a:r>
              <a:rPr lang="en-US" altLang="ko-KR" sz="36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</a:p>
          <a:p>
            <a:pPr algn="ctr" fontAlgn="base" latinLnBrk="0">
              <a:lnSpc>
                <a:spcPct val="150000"/>
              </a:lnSpc>
            </a:pPr>
            <a:r>
              <a:rPr lang="ko-KR" altLang="en-US" sz="36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장애인 접근성 개선 촉구</a:t>
            </a:r>
            <a:endParaRPr lang="en-US" altLang="ko-KR" sz="36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95E9A361-B098-48EB-A3AD-0C0C446C90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867" y="1001712"/>
            <a:ext cx="3237596" cy="4312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0BA682BD-9EB0-461C-9C28-D61AD46AB5C9}"/>
              </a:ext>
            </a:extLst>
          </p:cNvPr>
          <p:cNvCxnSpPr>
            <a:cxnSpLocks/>
          </p:cNvCxnSpPr>
          <p:nvPr/>
        </p:nvCxnSpPr>
        <p:spPr>
          <a:xfrm>
            <a:off x="0" y="3667241"/>
            <a:ext cx="12192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>
            <a:extLst>
              <a:ext uri="{FF2B5EF4-FFF2-40B4-BE49-F238E27FC236}">
                <a16:creationId xmlns:a16="http://schemas.microsoft.com/office/drawing/2014/main" id="{9EE64191-1C6D-41C0-9386-7A71FFB25E3F}"/>
              </a:ext>
            </a:extLst>
          </p:cNvPr>
          <p:cNvCxnSpPr/>
          <p:nvPr/>
        </p:nvCxnSpPr>
        <p:spPr>
          <a:xfrm>
            <a:off x="6180664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그림 11">
            <a:extLst>
              <a:ext uri="{FF2B5EF4-FFF2-40B4-BE49-F238E27FC236}">
                <a16:creationId xmlns:a16="http://schemas.microsoft.com/office/drawing/2014/main" id="{6BCB6070-8EC1-407B-AC75-D7D4726657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297" y="3822443"/>
            <a:ext cx="5052547" cy="2811445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D480BE8F-C9E2-4FCF-994A-0E7EEA988A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0795" y="6314371"/>
            <a:ext cx="1462049" cy="332523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9243D47B-2A9B-44C2-BF16-70FABA5BEE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081" y="543629"/>
            <a:ext cx="5130615" cy="25799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B11DE2FC-1714-488B-9897-8B66D5FF69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03" y="252579"/>
            <a:ext cx="5290058" cy="3259461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39FA073E-F4CB-49DB-9FDD-43B92CFD801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50" y="140886"/>
            <a:ext cx="566816" cy="229136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55DD9A47-926C-42F2-89BB-8AE30EB2710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29" y="3757881"/>
            <a:ext cx="4993372" cy="1470284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ACEE3834-8448-4A7D-80F2-28AAC0388E0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29" y="5290473"/>
            <a:ext cx="5322246" cy="1209844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9FE96901-557A-4CEE-9381-19E9805C8E3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6569" y="6419122"/>
            <a:ext cx="1658792" cy="287005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DBF94155-5263-46AB-97FF-4E241BDEE19D}"/>
              </a:ext>
            </a:extLst>
          </p:cNvPr>
          <p:cNvSpPr txBox="1"/>
          <p:nvPr/>
        </p:nvSpPr>
        <p:spPr>
          <a:xfrm>
            <a:off x="9156149" y="3297063"/>
            <a:ext cx="275987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2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▶ </a:t>
            </a:r>
            <a:r>
              <a:rPr lang="ko-KR" altLang="en-US" sz="1200" b="1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원주시 전기자동차 보급사업 지원 공고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516499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2487" y="163061"/>
            <a:ext cx="1990987" cy="494250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06B617F5-39AB-4535-8719-B01D01025D4E}"/>
              </a:ext>
            </a:extLst>
          </p:cNvPr>
          <p:cNvSpPr/>
          <p:nvPr/>
        </p:nvSpPr>
        <p:spPr>
          <a:xfrm flipV="1">
            <a:off x="0" y="754968"/>
            <a:ext cx="12192000" cy="45719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365741B-A43E-4F44-9D85-6C128EDFBCD2}"/>
              </a:ext>
            </a:extLst>
          </p:cNvPr>
          <p:cNvSpPr txBox="1"/>
          <p:nvPr/>
        </p:nvSpPr>
        <p:spPr>
          <a:xfrm>
            <a:off x="9557975" y="5806700"/>
            <a:ext cx="275987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latinLnBrk="0"/>
            <a:r>
              <a:rPr lang="ko-KR" altLang="en-US" sz="16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</a:t>
            </a:r>
            <a:r>
              <a:rPr lang="ko-KR" altLang="en-US" sz="12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출처</a:t>
            </a:r>
            <a:r>
              <a:rPr lang="en-US" altLang="ko-KR" sz="12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: [KBS </a:t>
            </a:r>
            <a:r>
              <a:rPr lang="ko-KR" altLang="en-US" sz="12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뉴스</a:t>
            </a:r>
            <a:r>
              <a:rPr lang="en-US" altLang="ko-KR" sz="12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] 2024.4.29.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CCA1518-438F-40F0-A4BE-0DE0440AB6B7}"/>
              </a:ext>
            </a:extLst>
          </p:cNvPr>
          <p:cNvSpPr txBox="1"/>
          <p:nvPr/>
        </p:nvSpPr>
        <p:spPr>
          <a:xfrm>
            <a:off x="3650191" y="5863594"/>
            <a:ext cx="275987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2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▶ 원주시 공영주차장 전기차 충전시설 </a:t>
            </a:r>
            <a:endParaRPr lang="ko-KR" altLang="en-US" sz="1200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A094E5-DDF2-47CE-ACD2-74F1409377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600" y="1509153"/>
            <a:ext cx="5291667" cy="421106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DF131DD0-2CDE-4078-9E5A-8CE024DF5F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996" y="1509153"/>
            <a:ext cx="5495004" cy="4211065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41CF614-B3E2-4880-98E5-09A641C94370}"/>
              </a:ext>
            </a:extLst>
          </p:cNvPr>
          <p:cNvSpPr/>
          <p:nvPr/>
        </p:nvSpPr>
        <p:spPr>
          <a:xfrm>
            <a:off x="2861733" y="2506133"/>
            <a:ext cx="465667" cy="2116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</p:spTree>
    <p:extLst>
      <p:ext uri="{BB962C8B-B14F-4D97-AF65-F5344CB8AC3E}">
        <p14:creationId xmlns:p14="http://schemas.microsoft.com/office/powerpoint/2010/main" val="794851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201168" y="210312"/>
            <a:ext cx="1127455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altLang="ko-KR" sz="2400" b="1" dirty="0" err="1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제도적</a:t>
            </a:r>
            <a:r>
              <a:rPr lang="en-US" altLang="ko-KR" sz="2400" b="1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 </a:t>
            </a:r>
            <a:r>
              <a:rPr lang="en-US" altLang="ko-KR" sz="2400" b="1" dirty="0" err="1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한계</a:t>
            </a:r>
            <a:r>
              <a:rPr lang="en-US" altLang="ko-KR" sz="2400" b="1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 - </a:t>
            </a:r>
            <a:r>
              <a:rPr lang="en-US" altLang="ko-KR" sz="2400" b="1" dirty="0" err="1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설치</a:t>
            </a:r>
            <a:r>
              <a:rPr lang="en-US" altLang="ko-KR" sz="2400" b="1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 </a:t>
            </a:r>
            <a:r>
              <a:rPr lang="en-US" altLang="ko-KR" sz="2400" b="1" dirty="0" err="1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기준은</a:t>
            </a:r>
            <a:r>
              <a:rPr lang="en-US" altLang="ko-KR" sz="2400" b="1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 </a:t>
            </a:r>
            <a:r>
              <a:rPr lang="en-US" altLang="ko-KR" sz="2400" b="1" dirty="0" err="1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시·도</a:t>
            </a:r>
            <a:r>
              <a:rPr lang="en-US" altLang="ko-KR" sz="2400" b="1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 </a:t>
            </a:r>
            <a:r>
              <a:rPr lang="en-US" altLang="ko-KR" sz="2400" b="1" dirty="0" err="1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조례</a:t>
            </a:r>
            <a:r>
              <a:rPr lang="en-US" altLang="ko-KR" sz="2400" b="1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 </a:t>
            </a:r>
            <a:r>
              <a:rPr lang="en-US" altLang="ko-KR" sz="2400" b="1" dirty="0" err="1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위임사항</a:t>
            </a:r>
            <a:endParaRPr lang="en-US" altLang="ko-KR" sz="2400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Shape 2"/>
          <p:cNvSpPr/>
          <p:nvPr/>
        </p:nvSpPr>
        <p:spPr>
          <a:xfrm>
            <a:off x="429768" y="1171189"/>
            <a:ext cx="6675120" cy="1051560"/>
          </a:xfrm>
          <a:prstGeom prst="roundRect">
            <a:avLst>
              <a:gd name="adj" fmla="val 6957"/>
            </a:avLst>
          </a:prstGeom>
          <a:solidFill>
            <a:srgbClr val="05445E"/>
          </a:solidFill>
          <a:ln/>
        </p:spPr>
      </p:sp>
      <p:sp>
        <p:nvSpPr>
          <p:cNvPr id="6" name="Text 4"/>
          <p:cNvSpPr/>
          <p:nvPr/>
        </p:nvSpPr>
        <p:spPr>
          <a:xfrm>
            <a:off x="1699090" y="1163827"/>
            <a:ext cx="4938776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b="1" dirty="0">
                <a:solidFill>
                  <a:srgbClr val="CADCFC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「친환경자동차법」 제11조의2</a:t>
            </a:r>
            <a:endParaRPr lang="en-US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algn="ctr">
              <a:buNone/>
            </a:pPr>
            <a:r>
              <a:rPr lang="en-US" b="1" dirty="0">
                <a:solidFill>
                  <a:srgbClr val="CADCFC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충전시설·전용주차구역 설치 의무 규정</a:t>
            </a:r>
            <a:endParaRPr lang="en-US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Shape 5"/>
          <p:cNvSpPr/>
          <p:nvPr/>
        </p:nvSpPr>
        <p:spPr>
          <a:xfrm rot="10800000">
            <a:off x="3630168" y="2523625"/>
            <a:ext cx="329184" cy="201168"/>
          </a:xfrm>
          <a:prstGeom prst="triangle">
            <a:avLst/>
          </a:prstGeom>
          <a:solidFill>
            <a:srgbClr val="5B6B77"/>
          </a:solidFill>
          <a:ln/>
        </p:spPr>
      </p:sp>
      <p:sp>
        <p:nvSpPr>
          <p:cNvPr id="8" name="Shape 6"/>
          <p:cNvSpPr/>
          <p:nvPr/>
        </p:nvSpPr>
        <p:spPr>
          <a:xfrm>
            <a:off x="457199" y="2907036"/>
            <a:ext cx="6675120" cy="1051560"/>
          </a:xfrm>
          <a:prstGeom prst="roundRect">
            <a:avLst>
              <a:gd name="adj" fmla="val 6957"/>
            </a:avLst>
          </a:prstGeom>
          <a:solidFill>
            <a:srgbClr val="028090"/>
          </a:solidFill>
          <a:ln/>
        </p:spPr>
      </p:sp>
      <p:sp>
        <p:nvSpPr>
          <p:cNvPr id="9" name="Text 7"/>
          <p:cNvSpPr/>
          <p:nvPr/>
        </p:nvSpPr>
        <p:spPr>
          <a:xfrm>
            <a:off x="685800" y="2935225"/>
            <a:ext cx="1344168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시행령</a:t>
            </a:r>
            <a:endParaRPr lang="en-US" sz="1900" dirty="0"/>
          </a:p>
        </p:txBody>
      </p:sp>
      <p:sp>
        <p:nvSpPr>
          <p:cNvPr id="10" name="Text 8"/>
          <p:cNvSpPr/>
          <p:nvPr/>
        </p:nvSpPr>
        <p:spPr>
          <a:xfrm>
            <a:off x="2029968" y="2909429"/>
            <a:ext cx="4995672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b="1" dirty="0">
                <a:solidFill>
                  <a:srgbClr val="CADCFC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제18조의6 · 제18조의7</a:t>
            </a:r>
            <a:endParaRPr lang="en-US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algn="ctr">
              <a:buNone/>
            </a:pPr>
            <a:r>
              <a:rPr lang="en-US" b="1" dirty="0">
                <a:solidFill>
                  <a:srgbClr val="CADCFC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설치 수(</a:t>
            </a:r>
            <a:r>
              <a:rPr lang="en-US" b="1" dirty="0" err="1">
                <a:solidFill>
                  <a:srgbClr val="CADCFC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주차대수의</a:t>
            </a:r>
            <a:r>
              <a:rPr lang="en-US" b="1" dirty="0">
                <a:solidFill>
                  <a:srgbClr val="CADCFC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 5% 이상 등)·</a:t>
            </a:r>
            <a:r>
              <a:rPr lang="en-US" b="1" dirty="0" err="1">
                <a:solidFill>
                  <a:srgbClr val="CADCFC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세부사항</a:t>
            </a:r>
            <a:r>
              <a:rPr lang="en-US" b="1" dirty="0">
                <a:solidFill>
                  <a:srgbClr val="CADCFC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 위임</a:t>
            </a:r>
            <a:endParaRPr lang="en-US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Shape 9"/>
          <p:cNvSpPr/>
          <p:nvPr/>
        </p:nvSpPr>
        <p:spPr>
          <a:xfrm rot="10800000">
            <a:off x="3630168" y="4213135"/>
            <a:ext cx="329184" cy="201168"/>
          </a:xfrm>
          <a:prstGeom prst="triangle">
            <a:avLst/>
          </a:prstGeom>
          <a:solidFill>
            <a:srgbClr val="5B6B77"/>
          </a:solidFill>
          <a:ln/>
        </p:spPr>
      </p:sp>
      <p:sp>
        <p:nvSpPr>
          <p:cNvPr id="12" name="Shape 10"/>
          <p:cNvSpPr/>
          <p:nvPr/>
        </p:nvSpPr>
        <p:spPr>
          <a:xfrm>
            <a:off x="438026" y="4546204"/>
            <a:ext cx="6675120" cy="1051560"/>
          </a:xfrm>
          <a:prstGeom prst="roundRect">
            <a:avLst>
              <a:gd name="adj" fmla="val 6957"/>
            </a:avLst>
          </a:prstGeom>
          <a:solidFill>
            <a:srgbClr val="02C39A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4572000"/>
            <a:ext cx="155448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bg1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시·도 조례</a:t>
            </a:r>
            <a:endParaRPr lang="en-US" sz="1900" dirty="0">
              <a:solidFill>
                <a:schemeClr val="bg1"/>
              </a:solidFill>
            </a:endParaRPr>
          </a:p>
        </p:txBody>
      </p:sp>
      <p:sp>
        <p:nvSpPr>
          <p:cNvPr id="14" name="Text 12"/>
          <p:cNvSpPr/>
          <p:nvPr/>
        </p:nvSpPr>
        <p:spPr>
          <a:xfrm>
            <a:off x="2247773" y="4556320"/>
            <a:ext cx="4611116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위임 주체는 강원특별자치도</a:t>
            </a:r>
            <a:endParaRPr lang="en-US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algn="ctr">
              <a:buNone/>
            </a:pPr>
            <a:r>
              <a:rPr lang="en-US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algun Gothic" pitchFamily="34" charset="-120"/>
              </a:rPr>
              <a:t>(특별시·광역시·도·특별자치시·도)</a:t>
            </a:r>
            <a:endParaRPr lang="en-US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1107775" y="5895937"/>
            <a:ext cx="8671225" cy="685800"/>
          </a:xfrm>
          <a:prstGeom prst="roundRect">
            <a:avLst>
              <a:gd name="adj" fmla="val 10667"/>
            </a:avLst>
          </a:prstGeom>
          <a:solidFill>
            <a:srgbClr val="FFFFFF"/>
          </a:solidFill>
          <a:ln w="19050">
            <a:solidFill>
              <a:srgbClr val="B85042"/>
            </a:solidFill>
            <a:prstDash val="dash"/>
          </a:ln>
        </p:spPr>
      </p:sp>
      <p:sp>
        <p:nvSpPr>
          <p:cNvPr id="16" name="Text 14"/>
          <p:cNvSpPr/>
          <p:nvPr/>
        </p:nvSpPr>
        <p:spPr>
          <a:xfrm>
            <a:off x="1329712" y="5916168"/>
            <a:ext cx="8528874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B8504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기초자치단체(원주시) </a:t>
            </a:r>
            <a:r>
              <a:rPr lang="en-US" sz="1500" b="1" dirty="0" err="1">
                <a:solidFill>
                  <a:srgbClr val="B8504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조례로는</a:t>
            </a:r>
            <a:r>
              <a:rPr lang="en-US" sz="1500" b="1" dirty="0">
                <a:solidFill>
                  <a:srgbClr val="B8504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 </a:t>
            </a:r>
            <a:r>
              <a:rPr lang="en-US" sz="1500" b="1" dirty="0" err="1">
                <a:solidFill>
                  <a:srgbClr val="B8504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설치</a:t>
            </a:r>
            <a:r>
              <a:rPr lang="en-US" sz="1500" b="1" dirty="0">
                <a:solidFill>
                  <a:srgbClr val="B8504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 </a:t>
            </a:r>
            <a:r>
              <a:rPr lang="en-US" sz="1500" b="1" dirty="0" err="1">
                <a:solidFill>
                  <a:srgbClr val="B8504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의무화</a:t>
            </a:r>
            <a:r>
              <a:rPr lang="en-US" sz="1500" b="1" dirty="0">
                <a:solidFill>
                  <a:srgbClr val="B8504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 </a:t>
            </a:r>
            <a:r>
              <a:rPr lang="en-US" sz="1500" b="1" dirty="0" err="1">
                <a:solidFill>
                  <a:srgbClr val="B8504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불가</a:t>
            </a:r>
            <a:r>
              <a:rPr lang="en-US" sz="1500" b="1" dirty="0">
                <a:solidFill>
                  <a:srgbClr val="B8504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 </a:t>
            </a:r>
            <a:r>
              <a:rPr lang="ko-KR" altLang="en-US" sz="1500" b="1" dirty="0">
                <a:solidFill>
                  <a:srgbClr val="B8504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→ </a:t>
            </a:r>
            <a:r>
              <a:rPr lang="ko-KR" altLang="en-US" sz="1500" b="1" dirty="0" err="1">
                <a:solidFill>
                  <a:srgbClr val="B8504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상위법</a:t>
            </a:r>
            <a:r>
              <a:rPr lang="ko-KR" altLang="en-US" sz="1500" b="1" dirty="0">
                <a:solidFill>
                  <a:srgbClr val="B85042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 및 강원특별자치도 조례 개정 필요</a:t>
            </a:r>
            <a:endParaRPr lang="en-US" sz="1500" dirty="0"/>
          </a:p>
        </p:txBody>
      </p:sp>
      <p:sp>
        <p:nvSpPr>
          <p:cNvPr id="17" name="Shape 15"/>
          <p:cNvSpPr/>
          <p:nvPr/>
        </p:nvSpPr>
        <p:spPr>
          <a:xfrm>
            <a:off x="7402915" y="2520360"/>
            <a:ext cx="4279392" cy="2484586"/>
          </a:xfrm>
          <a:prstGeom prst="roundRect">
            <a:avLst>
              <a:gd name="adj" fmla="val 2165"/>
            </a:avLst>
          </a:prstGeom>
          <a:solidFill>
            <a:srgbClr val="EAF4F4"/>
          </a:solidFill>
          <a:ln/>
        </p:spPr>
        <p:txBody>
          <a:bodyPr/>
          <a:lstStyle/>
          <a:p>
            <a:endParaRPr lang="ko-KR" altLang="en-US" dirty="0"/>
          </a:p>
        </p:txBody>
      </p:sp>
      <p:sp>
        <p:nvSpPr>
          <p:cNvPr id="18" name="Shape 16"/>
          <p:cNvSpPr/>
          <p:nvPr/>
        </p:nvSpPr>
        <p:spPr>
          <a:xfrm>
            <a:off x="10668209" y="3779080"/>
            <a:ext cx="777240" cy="777240"/>
          </a:xfrm>
          <a:prstGeom prst="ellipse">
            <a:avLst/>
          </a:prstGeom>
          <a:solidFill>
            <a:srgbClr val="05445E"/>
          </a:solidFill>
          <a:ln/>
        </p:spPr>
      </p:sp>
      <p:pic>
        <p:nvPicPr>
          <p:cNvPr id="1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1143" y="3943672"/>
            <a:ext cx="448056" cy="448056"/>
          </a:xfrm>
          <a:prstGeom prst="rect">
            <a:avLst/>
          </a:prstGeom>
        </p:spPr>
      </p:pic>
      <p:sp>
        <p:nvSpPr>
          <p:cNvPr id="21" name="Text 18"/>
          <p:cNvSpPr/>
          <p:nvPr/>
        </p:nvSpPr>
        <p:spPr>
          <a:xfrm>
            <a:off x="7512434" y="3650770"/>
            <a:ext cx="36118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F2A3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  </a:t>
            </a:r>
            <a:r>
              <a:rPr lang="en-US" sz="1650" b="1" dirty="0" err="1">
                <a:solidFill>
                  <a:srgbClr val="0000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교통약자</a:t>
            </a:r>
            <a:r>
              <a:rPr lang="en-US" sz="1650" b="1" dirty="0">
                <a:solidFill>
                  <a:srgbClr val="0000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 접근성을 고려한</a:t>
            </a:r>
            <a:endParaRPr lang="en-US" sz="1650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en-US" sz="1650" b="1" dirty="0">
                <a:solidFill>
                  <a:srgbClr val="0000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  </a:t>
            </a:r>
            <a:r>
              <a:rPr lang="en-US" sz="1650" b="1" dirty="0" err="1">
                <a:solidFill>
                  <a:srgbClr val="0000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충전시설</a:t>
            </a:r>
            <a:r>
              <a:rPr lang="en-US" sz="1650" b="1" dirty="0">
                <a:solidFill>
                  <a:srgbClr val="0000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 설치 </a:t>
            </a:r>
            <a:r>
              <a:rPr lang="en-US" sz="1650" b="1" dirty="0" err="1">
                <a:solidFill>
                  <a:srgbClr val="0000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의무화</a:t>
            </a:r>
            <a:r>
              <a:rPr lang="en-US" sz="1650" b="1" dirty="0">
                <a:solidFill>
                  <a:srgbClr val="0000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 </a:t>
            </a:r>
            <a:r>
              <a:rPr lang="ko-KR" altLang="en-US" sz="1650" b="1" dirty="0">
                <a:solidFill>
                  <a:srgbClr val="0000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개정</a:t>
            </a:r>
            <a:endParaRPr lang="en-US" sz="1650" dirty="0">
              <a:solidFill>
                <a:srgbClr val="0000FF"/>
              </a:solidFill>
            </a:endParaRPr>
          </a:p>
        </p:txBody>
      </p:sp>
      <p:sp>
        <p:nvSpPr>
          <p:cNvPr id="22" name="Text 19"/>
          <p:cNvSpPr/>
          <p:nvPr/>
        </p:nvSpPr>
        <p:spPr>
          <a:xfrm>
            <a:off x="7589520" y="4366260"/>
            <a:ext cx="3566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2025년 3월 </a:t>
            </a:r>
            <a:r>
              <a:rPr lang="en-US" sz="1450" b="1" dirty="0" err="1"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발의</a:t>
            </a:r>
            <a:r>
              <a:rPr lang="en-US" sz="1450" b="1" dirty="0"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, </a:t>
            </a:r>
            <a:r>
              <a:rPr lang="en-US" sz="1450" b="1" dirty="0" err="1"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현재</a:t>
            </a:r>
            <a:r>
              <a:rPr lang="en-US" sz="1450" b="1" dirty="0"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 국회 계류 중</a:t>
            </a:r>
            <a:endParaRPr lang="en-US" sz="1450" b="1" dirty="0"/>
          </a:p>
        </p:txBody>
      </p:sp>
      <p:sp>
        <p:nvSpPr>
          <p:cNvPr id="25" name="Text 22"/>
          <p:cNvSpPr/>
          <p:nvPr/>
        </p:nvSpPr>
        <p:spPr>
          <a:xfrm>
            <a:off x="11475720" y="6419088"/>
            <a:ext cx="457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B77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3</a:t>
            </a:r>
            <a:endParaRPr lang="en-US" sz="1100" dirty="0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D9AD71F6-914A-4E0A-AED4-CFF57783C178}"/>
              </a:ext>
            </a:extLst>
          </p:cNvPr>
          <p:cNvSpPr/>
          <p:nvPr/>
        </p:nvSpPr>
        <p:spPr>
          <a:xfrm flipV="1">
            <a:off x="0" y="754968"/>
            <a:ext cx="12192000" cy="45719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 3">
            <a:extLst>
              <a:ext uri="{FF2B5EF4-FFF2-40B4-BE49-F238E27FC236}">
                <a16:creationId xmlns:a16="http://schemas.microsoft.com/office/drawing/2014/main" id="{29957348-6491-4331-98E4-61953667AE34}"/>
              </a:ext>
            </a:extLst>
          </p:cNvPr>
          <p:cNvSpPr/>
          <p:nvPr/>
        </p:nvSpPr>
        <p:spPr>
          <a:xfrm>
            <a:off x="802471" y="1154175"/>
            <a:ext cx="155448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법률</a:t>
            </a:r>
            <a:endParaRPr lang="en-US" sz="1900" dirty="0"/>
          </a:p>
        </p:txBody>
      </p:sp>
      <p:sp>
        <p:nvSpPr>
          <p:cNvPr id="33" name="Text 18">
            <a:extLst>
              <a:ext uri="{FF2B5EF4-FFF2-40B4-BE49-F238E27FC236}">
                <a16:creationId xmlns:a16="http://schemas.microsoft.com/office/drawing/2014/main" id="{CCFF2772-C983-4100-9F79-11CACF90E1CF}"/>
              </a:ext>
            </a:extLst>
          </p:cNvPr>
          <p:cNvSpPr/>
          <p:nvPr/>
        </p:nvSpPr>
        <p:spPr>
          <a:xfrm>
            <a:off x="7444101" y="2742170"/>
            <a:ext cx="4135437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ko-KR" altLang="en-US" sz="1650" b="1" dirty="0">
                <a:solidFill>
                  <a:srgbClr val="1F2A3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「환경친화적 자동차의 개발 보급 및 </a:t>
            </a:r>
            <a:endParaRPr lang="en-US" altLang="ko-KR" sz="1650" b="1" dirty="0">
              <a:solidFill>
                <a:srgbClr val="1F2A33"/>
              </a:solidFill>
              <a:latin typeface="Malgun Gothic" pitchFamily="34" charset="0"/>
              <a:ea typeface="Malgun Gothic" pitchFamily="34" charset="-122"/>
              <a:cs typeface="Malgun Gothic" pitchFamily="34" charset="-120"/>
            </a:endParaRPr>
          </a:p>
          <a:p>
            <a:pPr marL="0" indent="0" algn="ctr">
              <a:buNone/>
            </a:pPr>
            <a:r>
              <a:rPr lang="ko-KR" altLang="en-US" sz="1650" b="1" dirty="0">
                <a:solidFill>
                  <a:srgbClr val="1F2A3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보급 촉진에 관한 법률 일부개정법률안」</a:t>
            </a:r>
            <a:endParaRPr lang="en-US" sz="1650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E8DE875-DDA7-441C-99B6-8A33A42B147E}"/>
              </a:ext>
            </a:extLst>
          </p:cNvPr>
          <p:cNvSpPr txBox="1"/>
          <p:nvPr/>
        </p:nvSpPr>
        <p:spPr>
          <a:xfrm>
            <a:off x="541866" y="607440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▶</a:t>
            </a:r>
            <a:endParaRPr lang="ko-KR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B67440E-634D-4773-AB70-877046426944}"/>
              </a:ext>
            </a:extLst>
          </p:cNvPr>
          <p:cNvSpPr/>
          <p:nvPr/>
        </p:nvSpPr>
        <p:spPr>
          <a:xfrm>
            <a:off x="3537522" y="1225420"/>
            <a:ext cx="8511887" cy="4407159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22225">
            <a:solidFill>
              <a:srgbClr val="5F2A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>
                <a:solidFill>
                  <a:srgbClr val="0E0036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▶  지금 원주시가 할 수 있는 </a:t>
            </a:r>
            <a:r>
              <a:rPr lang="en-US" altLang="ko-KR" sz="3200" dirty="0">
                <a:solidFill>
                  <a:srgbClr val="0E0036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3</a:t>
            </a:r>
            <a:r>
              <a:rPr lang="ko-KR" altLang="en-US" sz="3200" dirty="0">
                <a:solidFill>
                  <a:srgbClr val="0E0036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가지 제안</a:t>
            </a:r>
            <a:endParaRPr lang="en-US" altLang="ko-KR" sz="3200" dirty="0">
              <a:solidFill>
                <a:srgbClr val="0E0036"/>
              </a:solidFill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r>
              <a:rPr lang="ko-KR" altLang="en-US" sz="3200" dirty="0">
                <a:solidFill>
                  <a:srgbClr val="0E0036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　</a:t>
            </a:r>
            <a:endParaRPr lang="en-US" altLang="ko-KR" sz="3200" dirty="0">
              <a:solidFill>
                <a:srgbClr val="0E0036"/>
              </a:solidFill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r>
              <a:rPr lang="ko-KR" altLang="en-US" sz="3200" dirty="0">
                <a:solidFill>
                  <a:srgbClr val="0E0036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 ① 충전시설 실태조사 실시 </a:t>
            </a:r>
            <a:endParaRPr lang="en-US" altLang="ko-KR" sz="3200" dirty="0">
              <a:solidFill>
                <a:srgbClr val="0E0036"/>
              </a:solidFill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endParaRPr lang="en-US" altLang="ko-KR" sz="3200" dirty="0">
              <a:solidFill>
                <a:srgbClr val="0E0036"/>
              </a:solidFill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r>
              <a:rPr lang="ko-KR" altLang="en-US" sz="3200" dirty="0">
                <a:solidFill>
                  <a:srgbClr val="0E0036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 ② 교통약자 접근성 반영</a:t>
            </a:r>
            <a:r>
              <a:rPr lang="en-US" altLang="ko-KR" sz="3200" dirty="0">
                <a:solidFill>
                  <a:srgbClr val="0E0036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,</a:t>
            </a:r>
            <a:r>
              <a:rPr lang="ko-KR" altLang="en-US" sz="3200" dirty="0">
                <a:solidFill>
                  <a:srgbClr val="0E0036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인프라 개선</a:t>
            </a:r>
            <a:endParaRPr lang="en-US" altLang="ko-KR" sz="3200" dirty="0">
              <a:solidFill>
                <a:srgbClr val="0E0036"/>
              </a:solidFill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endParaRPr lang="en-US" altLang="ko-KR" sz="3200" dirty="0">
              <a:solidFill>
                <a:srgbClr val="0E0036"/>
              </a:solidFill>
              <a:latin typeface="Pretendard SemiBold" panose="02000703000000020004" pitchFamily="2" charset="-127"/>
              <a:ea typeface="Pretendard SemiBold" panose="02000703000000020004" pitchFamily="2" charset="-127"/>
              <a:cs typeface="Pretendard SemiBold" panose="02000703000000020004" pitchFamily="2" charset="-127"/>
            </a:endParaRPr>
          </a:p>
          <a:p>
            <a:r>
              <a:rPr lang="ko-KR" altLang="en-US" sz="3200" dirty="0">
                <a:solidFill>
                  <a:srgbClr val="0E0036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rPr>
              <a:t>  ③ 원주시 차원의 건의와 노력 요구</a:t>
            </a:r>
          </a:p>
        </p:txBody>
      </p:sp>
      <p:sp>
        <p:nvSpPr>
          <p:cNvPr id="16" name="부제목 2">
            <a:extLst>
              <a:ext uri="{FF2B5EF4-FFF2-40B4-BE49-F238E27FC236}">
                <a16:creationId xmlns:a16="http://schemas.microsoft.com/office/drawing/2014/main" id="{24849DE8-554D-45A1-AAD9-8F5D0D2B2CED}"/>
              </a:ext>
            </a:extLst>
          </p:cNvPr>
          <p:cNvSpPr txBox="1">
            <a:spLocks/>
          </p:cNvSpPr>
          <p:nvPr/>
        </p:nvSpPr>
        <p:spPr>
          <a:xfrm>
            <a:off x="196384" y="5659920"/>
            <a:ext cx="3040023" cy="5203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이 경 민 의원</a:t>
            </a: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C9D680B7-296D-4BF4-BD3B-666CD1175DA9}"/>
              </a:ext>
            </a:extLst>
          </p:cNvPr>
          <p:cNvCxnSpPr>
            <a:cxnSpLocks/>
          </p:cNvCxnSpPr>
          <p:nvPr/>
        </p:nvCxnSpPr>
        <p:spPr>
          <a:xfrm>
            <a:off x="0" y="6733675"/>
            <a:ext cx="12122331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5244E942-D232-4898-9F42-853F70336A97}"/>
              </a:ext>
            </a:extLst>
          </p:cNvPr>
          <p:cNvCxnSpPr>
            <a:cxnSpLocks/>
          </p:cNvCxnSpPr>
          <p:nvPr/>
        </p:nvCxnSpPr>
        <p:spPr>
          <a:xfrm>
            <a:off x="34834" y="676864"/>
            <a:ext cx="12122331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그림 12">
            <a:extLst>
              <a:ext uri="{FF2B5EF4-FFF2-40B4-BE49-F238E27FC236}">
                <a16:creationId xmlns:a16="http://schemas.microsoft.com/office/drawing/2014/main" id="{DD6329C6-F12E-434A-8BBC-D3EAF48A0B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27" y="1487357"/>
            <a:ext cx="2915380" cy="3883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0010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7474084"/>
              </p:ext>
            </p:extLst>
          </p:nvPr>
        </p:nvGraphicFramePr>
        <p:xfrm>
          <a:off x="5064449" y="4333545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이경민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507623" y="1472462"/>
            <a:ext cx="850830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altLang="ko-KR" sz="4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감사합니다</a:t>
            </a:r>
            <a:r>
              <a:rPr lang="en-US" altLang="ko-KR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61774" y="5808028"/>
            <a:ext cx="11033986" cy="573108"/>
            <a:chOff x="761774" y="5808028"/>
            <a:chExt cx="11033986" cy="573108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61774" y="58080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79DD56FF-5E59-4C3B-AA31-4EEAFDEE64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867" y="1001712"/>
            <a:ext cx="3237596" cy="4312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6231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8478</TotalTime>
  <Words>190</Words>
  <Application>Microsoft Office PowerPoint</Application>
  <PresentationFormat>와이드스크린</PresentationFormat>
  <Paragraphs>41</Paragraphs>
  <Slides>6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4" baseType="lpstr">
      <vt:lpstr>HY견고딕</vt:lpstr>
      <vt:lpstr>HY헤드라인M</vt:lpstr>
      <vt:lpstr>Pretendard SemiBold</vt:lpstr>
      <vt:lpstr>맑은 고딕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507</cp:revision>
  <cp:lastPrinted>2026-07-21T06:27:02Z</cp:lastPrinted>
  <dcterms:created xsi:type="dcterms:W3CDTF">2022-12-16T03:44:56Z</dcterms:created>
  <dcterms:modified xsi:type="dcterms:W3CDTF">2026-07-22T00:20:25Z</dcterms:modified>
</cp:coreProperties>
</file>