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19" r:id="rId2"/>
    <p:sldId id="424" r:id="rId3"/>
    <p:sldId id="437" r:id="rId4"/>
    <p:sldId id="441" r:id="rId5"/>
    <p:sldId id="442" r:id="rId6"/>
    <p:sldId id="443" r:id="rId7"/>
    <p:sldId id="434" r:id="rId8"/>
    <p:sldId id="445" r:id="rId9"/>
    <p:sldId id="444" r:id="rId10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134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8F87"/>
    <a:srgbClr val="F3E1EE"/>
    <a:srgbClr val="F6EFDE"/>
    <a:srgbClr val="FAF6EC"/>
    <a:srgbClr val="F1E6C7"/>
    <a:srgbClr val="F58683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14" y="78"/>
      </p:cViewPr>
      <p:guideLst>
        <p:guide orient="horz" pos="2183"/>
        <p:guide pos="134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034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3485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93578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7477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1662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92839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985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057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92866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박웅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849029" y="2030386"/>
            <a:ext cx="8074479" cy="2101194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급 상당 정책보좌관의 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효용성 및 채용 절차의 정당성</a:t>
            </a:r>
            <a:endParaRPr lang="en-US" altLang="ko-KR" sz="44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0785" y="1593772"/>
            <a:ext cx="3532743" cy="362299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A3E3652-4CD0-4B7C-8895-29AB6D813A9B}"/>
              </a:ext>
            </a:extLst>
          </p:cNvPr>
          <p:cNvSpPr/>
          <p:nvPr/>
        </p:nvSpPr>
        <p:spPr>
          <a:xfrm>
            <a:off x="5946789" y="5577219"/>
            <a:ext cx="3379694" cy="403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22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지역구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무실동</a:t>
            </a:r>
            <a:endParaRPr lang="ko-KR" alt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7698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｢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자치법규 입법예고에 관한 조례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｣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9A2363EB-7E1D-44CA-9EE6-985547851FFB}"/>
              </a:ext>
            </a:extLst>
          </p:cNvPr>
          <p:cNvSpPr/>
          <p:nvPr/>
        </p:nvSpPr>
        <p:spPr>
          <a:xfrm>
            <a:off x="626780" y="3185895"/>
            <a:ext cx="10363200" cy="293211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제</a:t>
            </a:r>
            <a:r>
              <a:rPr lang="en-US" altLang="ko-KR" sz="2400" b="1" dirty="0">
                <a:solidFill>
                  <a:schemeClr val="tx1"/>
                </a:solidFill>
              </a:rPr>
              <a:t>6</a:t>
            </a:r>
            <a:r>
              <a:rPr lang="ko-KR" altLang="en-US" sz="2400" b="1" dirty="0">
                <a:solidFill>
                  <a:schemeClr val="tx1"/>
                </a:solidFill>
              </a:rPr>
              <a:t>조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예고기간</a:t>
            </a:r>
            <a:r>
              <a:rPr lang="en-US" altLang="ko-KR" sz="2400" b="1" dirty="0">
                <a:solidFill>
                  <a:schemeClr val="tx1"/>
                </a:solidFill>
              </a:rPr>
              <a:t>) </a:t>
            </a:r>
            <a:r>
              <a:rPr lang="ko-KR" altLang="en-US" sz="2400" dirty="0">
                <a:solidFill>
                  <a:schemeClr val="tx1"/>
                </a:solidFill>
              </a:rPr>
              <a:t>② 제</a:t>
            </a:r>
            <a:r>
              <a:rPr lang="en-US" altLang="ko-KR" sz="2400" dirty="0">
                <a:solidFill>
                  <a:schemeClr val="tx1"/>
                </a:solidFill>
              </a:rPr>
              <a:t>1</a:t>
            </a:r>
            <a:r>
              <a:rPr lang="ko-KR" altLang="en-US" sz="2400" dirty="0">
                <a:solidFill>
                  <a:schemeClr val="tx1"/>
                </a:solidFill>
              </a:rPr>
              <a:t>항에도 불구하고 입법안 주관부서의 장</a:t>
            </a:r>
            <a:r>
              <a:rPr lang="en-US" altLang="ko-KR" sz="2400" dirty="0">
                <a:solidFill>
                  <a:schemeClr val="tx1"/>
                </a:solidFill>
              </a:rPr>
              <a:t>(</a:t>
            </a:r>
            <a:r>
              <a:rPr lang="ko-KR" altLang="en-US" sz="2400" dirty="0">
                <a:solidFill>
                  <a:schemeClr val="tx1"/>
                </a:solidFill>
              </a:rPr>
              <a:t>시의 </a:t>
            </a:r>
            <a:r>
              <a:rPr lang="ko-KR" altLang="en-US" sz="2400" dirty="0" err="1">
                <a:solidFill>
                  <a:schemeClr val="tx1"/>
                </a:solidFill>
              </a:rPr>
              <a:t>담당관ㆍ과장</a:t>
            </a:r>
            <a:r>
              <a:rPr lang="en-US" altLang="ko-KR" sz="2400" dirty="0">
                <a:solidFill>
                  <a:schemeClr val="tx1"/>
                </a:solidFill>
              </a:rPr>
              <a:t>, </a:t>
            </a:r>
            <a:r>
              <a:rPr lang="ko-KR" altLang="en-US" sz="2400" dirty="0">
                <a:solidFill>
                  <a:schemeClr val="tx1"/>
                </a:solidFill>
              </a:rPr>
              <a:t>직속기관의 장</a:t>
            </a:r>
            <a:r>
              <a:rPr lang="en-US" altLang="ko-KR" sz="2400" dirty="0">
                <a:solidFill>
                  <a:schemeClr val="tx1"/>
                </a:solidFill>
              </a:rPr>
              <a:t>, </a:t>
            </a:r>
            <a:r>
              <a:rPr lang="ko-KR" altLang="en-US" sz="2400" dirty="0">
                <a:solidFill>
                  <a:schemeClr val="tx1"/>
                </a:solidFill>
              </a:rPr>
              <a:t>사업소장을 말한다</a:t>
            </a:r>
            <a:r>
              <a:rPr lang="en-US" altLang="ko-KR" sz="2400" dirty="0">
                <a:solidFill>
                  <a:schemeClr val="tx1"/>
                </a:solidFill>
              </a:rPr>
              <a:t>. </a:t>
            </a:r>
            <a:r>
              <a:rPr lang="ko-KR" altLang="en-US" sz="2400" dirty="0">
                <a:solidFill>
                  <a:schemeClr val="tx1"/>
                </a:solidFill>
              </a:rPr>
              <a:t>이하 같다</a:t>
            </a:r>
            <a:r>
              <a:rPr lang="en-US" altLang="ko-KR" sz="2400" dirty="0">
                <a:solidFill>
                  <a:schemeClr val="tx1"/>
                </a:solidFill>
              </a:rPr>
              <a:t>)</a:t>
            </a:r>
            <a:r>
              <a:rPr lang="ko-KR" altLang="en-US" sz="2400" dirty="0">
                <a:solidFill>
                  <a:schemeClr val="tx1"/>
                </a:solidFill>
              </a:rPr>
              <a:t>은 </a:t>
            </a:r>
            <a:r>
              <a:rPr lang="ko-KR" altLang="en-US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제</a:t>
            </a:r>
            <a:r>
              <a:rPr lang="en-US" altLang="ko-KR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4</a:t>
            </a:r>
            <a:r>
              <a:rPr lang="ko-KR" altLang="en-US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조제</a:t>
            </a:r>
            <a:r>
              <a:rPr lang="en-US" altLang="ko-KR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1</a:t>
            </a:r>
            <a:r>
              <a:rPr lang="ko-KR" altLang="en-US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항 단서에 따라 입법예고를 생략하고자 하거나 특별한 사정으로 인하여 입법예고기간을 </a:t>
            </a:r>
            <a:r>
              <a:rPr lang="en-US" altLang="ko-KR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20</a:t>
            </a:r>
            <a:r>
              <a:rPr lang="ko-KR" altLang="en-US" sz="24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일 미만으로 단축하고자 하는 때에는</a:t>
            </a:r>
            <a:r>
              <a:rPr lang="ko-KR" altLang="en-US" sz="2400" b="1" dirty="0">
                <a:solidFill>
                  <a:schemeClr val="tx1"/>
                </a:solidFill>
              </a:rPr>
              <a:t> </a:t>
            </a:r>
            <a:r>
              <a:rPr lang="ko-KR" altLang="en-US" sz="2400" dirty="0">
                <a:solidFill>
                  <a:schemeClr val="tx1"/>
                </a:solidFill>
              </a:rPr>
              <a:t>법제업무 담당부서와 미리 협의 하여야 한다</a:t>
            </a:r>
            <a:r>
              <a:rPr lang="en-US" altLang="ko-KR" sz="24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6E816AF8-1687-432D-8AE6-74507E5C8A2D}"/>
              </a:ext>
            </a:extLst>
          </p:cNvPr>
          <p:cNvSpPr/>
          <p:nvPr/>
        </p:nvSpPr>
        <p:spPr>
          <a:xfrm>
            <a:off x="626780" y="1043061"/>
            <a:ext cx="10363200" cy="182627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제</a:t>
            </a:r>
            <a:r>
              <a:rPr lang="en-US" altLang="ko-KR" sz="2400" b="1" dirty="0">
                <a:solidFill>
                  <a:schemeClr val="tx1"/>
                </a:solidFill>
              </a:rPr>
              <a:t>4</a:t>
            </a:r>
            <a:r>
              <a:rPr lang="ko-KR" altLang="en-US" sz="2400" b="1" dirty="0">
                <a:solidFill>
                  <a:schemeClr val="tx1"/>
                </a:solidFill>
              </a:rPr>
              <a:t>조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입법예고</a:t>
            </a:r>
            <a:r>
              <a:rPr lang="en-US" altLang="ko-KR" sz="2400" b="1" dirty="0">
                <a:solidFill>
                  <a:schemeClr val="tx1"/>
                </a:solidFill>
              </a:rPr>
              <a:t>) </a:t>
            </a:r>
            <a:r>
              <a:rPr lang="en-US" altLang="ko-KR" sz="2400" dirty="0">
                <a:solidFill>
                  <a:schemeClr val="tx1"/>
                </a:solidFill>
              </a:rPr>
              <a:t>① </a:t>
            </a:r>
            <a:r>
              <a:rPr lang="ko-KR" altLang="en-US" sz="2400" dirty="0">
                <a:solidFill>
                  <a:schemeClr val="tx1"/>
                </a:solidFill>
              </a:rPr>
              <a:t>원주시장</a:t>
            </a:r>
            <a:r>
              <a:rPr lang="en-US" altLang="ko-KR" sz="2400" dirty="0">
                <a:solidFill>
                  <a:schemeClr val="tx1"/>
                </a:solidFill>
              </a:rPr>
              <a:t>(</a:t>
            </a:r>
            <a:r>
              <a:rPr lang="ko-KR" altLang="en-US" sz="2400" dirty="0">
                <a:solidFill>
                  <a:schemeClr val="tx1"/>
                </a:solidFill>
              </a:rPr>
              <a:t>이하 “</a:t>
            </a:r>
            <a:r>
              <a:rPr lang="ko-KR" altLang="en-US" sz="2400" dirty="0" err="1">
                <a:solidFill>
                  <a:schemeClr val="tx1"/>
                </a:solidFill>
              </a:rPr>
              <a:t>시장”이라</a:t>
            </a:r>
            <a:r>
              <a:rPr lang="ko-KR" altLang="en-US" sz="2400" dirty="0">
                <a:solidFill>
                  <a:schemeClr val="tx1"/>
                </a:solidFill>
              </a:rPr>
              <a:t> 한다</a:t>
            </a:r>
            <a:r>
              <a:rPr lang="en-US" altLang="ko-KR" sz="2400" dirty="0">
                <a:solidFill>
                  <a:schemeClr val="tx1"/>
                </a:solidFill>
              </a:rPr>
              <a:t>)</a:t>
            </a:r>
            <a:r>
              <a:rPr lang="ko-KR" altLang="en-US" sz="2400" dirty="0">
                <a:solidFill>
                  <a:schemeClr val="tx1"/>
                </a:solidFill>
              </a:rPr>
              <a:t>은 자치법규를 입법하려면 그 입법안을 예고하여야 한다</a:t>
            </a:r>
            <a:r>
              <a:rPr lang="en-US" altLang="ko-KR" sz="2400" dirty="0">
                <a:solidFill>
                  <a:schemeClr val="tx1"/>
                </a:solidFill>
              </a:rPr>
              <a:t>. </a:t>
            </a:r>
            <a:r>
              <a:rPr lang="ko-KR" altLang="en-US" sz="2400" b="1" dirty="0">
                <a:solidFill>
                  <a:schemeClr val="tx1"/>
                </a:solidFill>
              </a:rPr>
              <a:t>다만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다음 각 호의 어느 하나에 해당하는 경우에는 예고를 하지 아니할 수 있다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en-US" altLang="ko-KR" sz="2400" b="1" u="sng" dirty="0">
              <a:solidFill>
                <a:schemeClr val="tx1"/>
              </a:solidFill>
              <a:uFill>
                <a:solidFill>
                  <a:srgbClr val="FF0000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3336628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7698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｢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자치법규 입법예고에 관한 조례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｣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9A2363EB-7E1D-44CA-9EE6-985547851FFB}"/>
              </a:ext>
            </a:extLst>
          </p:cNvPr>
          <p:cNvSpPr/>
          <p:nvPr/>
        </p:nvSpPr>
        <p:spPr>
          <a:xfrm>
            <a:off x="794946" y="1227585"/>
            <a:ext cx="10363200" cy="505627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제</a:t>
            </a:r>
            <a:r>
              <a:rPr lang="en-US" altLang="ko-KR" sz="2400" b="1" dirty="0">
                <a:solidFill>
                  <a:schemeClr val="tx1"/>
                </a:solidFill>
              </a:rPr>
              <a:t>4</a:t>
            </a:r>
            <a:r>
              <a:rPr lang="ko-KR" altLang="en-US" sz="2400" b="1" dirty="0">
                <a:solidFill>
                  <a:schemeClr val="tx1"/>
                </a:solidFill>
              </a:rPr>
              <a:t>조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입법예고</a:t>
            </a:r>
            <a:r>
              <a:rPr lang="en-US" altLang="ko-KR" sz="2400" b="1" dirty="0">
                <a:solidFill>
                  <a:schemeClr val="tx1"/>
                </a:solidFill>
              </a:rPr>
              <a:t>) </a:t>
            </a:r>
            <a:r>
              <a:rPr lang="en-US" altLang="ko-KR" sz="2400" dirty="0">
                <a:solidFill>
                  <a:schemeClr val="tx1"/>
                </a:solidFill>
              </a:rPr>
              <a:t>① </a:t>
            </a:r>
            <a:r>
              <a:rPr lang="ko-KR" altLang="en-US" sz="2400" dirty="0">
                <a:solidFill>
                  <a:schemeClr val="tx1"/>
                </a:solidFill>
              </a:rPr>
              <a:t>원주시장</a:t>
            </a:r>
            <a:r>
              <a:rPr lang="en-US" altLang="ko-KR" sz="2400" dirty="0">
                <a:solidFill>
                  <a:schemeClr val="tx1"/>
                </a:solidFill>
              </a:rPr>
              <a:t>(</a:t>
            </a:r>
            <a:r>
              <a:rPr lang="ko-KR" altLang="en-US" sz="2400" dirty="0">
                <a:solidFill>
                  <a:schemeClr val="tx1"/>
                </a:solidFill>
              </a:rPr>
              <a:t>이하 “</a:t>
            </a:r>
            <a:r>
              <a:rPr lang="ko-KR" altLang="en-US" sz="2400" dirty="0" err="1">
                <a:solidFill>
                  <a:schemeClr val="tx1"/>
                </a:solidFill>
              </a:rPr>
              <a:t>시장”이라</a:t>
            </a:r>
            <a:r>
              <a:rPr lang="ko-KR" altLang="en-US" sz="2400" dirty="0">
                <a:solidFill>
                  <a:schemeClr val="tx1"/>
                </a:solidFill>
              </a:rPr>
              <a:t> 한다</a:t>
            </a:r>
            <a:r>
              <a:rPr lang="en-US" altLang="ko-KR" sz="2400" dirty="0">
                <a:solidFill>
                  <a:schemeClr val="tx1"/>
                </a:solidFill>
              </a:rPr>
              <a:t>)</a:t>
            </a:r>
            <a:r>
              <a:rPr lang="ko-KR" altLang="en-US" sz="2400" dirty="0">
                <a:solidFill>
                  <a:schemeClr val="tx1"/>
                </a:solidFill>
              </a:rPr>
              <a:t>은 자치법규를 입법하려면 그 입법안을 예고하여야 한다</a:t>
            </a:r>
            <a:r>
              <a:rPr lang="en-US" altLang="ko-KR" sz="2400" dirty="0">
                <a:solidFill>
                  <a:schemeClr val="tx1"/>
                </a:solidFill>
              </a:rPr>
              <a:t>. </a:t>
            </a:r>
            <a:r>
              <a:rPr lang="ko-KR" altLang="en-US" sz="2400" b="1" dirty="0">
                <a:solidFill>
                  <a:schemeClr val="tx1"/>
                </a:solidFill>
              </a:rPr>
              <a:t>다만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다음 각 호의 어느 하나에 해당하는 경우에는 예고를 하지 아니할 수 있다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ko-KR" altLang="en-US" sz="2400" spc="90" dirty="0">
                <a:solidFill>
                  <a:schemeClr val="tx1"/>
                </a:solidFill>
              </a:rPr>
              <a:t>입법내용이 시민의 </a:t>
            </a:r>
            <a:r>
              <a:rPr lang="ko-KR" altLang="en-US" sz="2400" spc="90" dirty="0" err="1">
                <a:solidFill>
                  <a:schemeClr val="tx1"/>
                </a:solidFill>
              </a:rPr>
              <a:t>권리ㆍ의무</a:t>
            </a:r>
            <a:r>
              <a:rPr lang="ko-KR" altLang="en-US" sz="2400" spc="90" dirty="0">
                <a:solidFill>
                  <a:schemeClr val="tx1"/>
                </a:solidFill>
              </a:rPr>
              <a:t> 또는 일상생활과 관련이 없는 </a:t>
            </a:r>
            <a:r>
              <a:rPr lang="ko-KR" altLang="en-US" sz="2400" dirty="0">
                <a:solidFill>
                  <a:schemeClr val="tx1"/>
                </a:solidFill>
              </a:rPr>
              <a:t>행정사무의 집행에 관한 사항인 경우 </a:t>
            </a:r>
            <a:endParaRPr lang="en-US" altLang="ko-KR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7. </a:t>
            </a:r>
            <a:r>
              <a:rPr lang="ko-KR" altLang="en-US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기구</a:t>
            </a:r>
            <a:r>
              <a:rPr lang="en-US" altLang="ko-KR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機構</a:t>
            </a:r>
            <a:r>
              <a:rPr lang="en-US" altLang="ko-KR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)</a:t>
            </a:r>
            <a:r>
              <a:rPr lang="ko-KR" altLang="en-US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나 정원의 조정을 내용으로 하는 자치법규의 </a:t>
            </a:r>
            <a:r>
              <a:rPr lang="ko-KR" altLang="en-US" sz="2400" b="1" dirty="0" err="1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제정안</a:t>
            </a:r>
            <a:r>
              <a:rPr lang="ko-KR" altLang="en-US" sz="2400" b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 또는 </a:t>
            </a:r>
            <a:r>
              <a:rPr lang="ko-KR" altLang="en-US" sz="2400" b="1" spc="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개정안을 마련하는 경우로서 </a:t>
            </a:r>
            <a:r>
              <a:rPr lang="ko-KR" altLang="en-US" sz="2400" b="1" u="sng" spc="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추가적인 경비가 소요되지 아니하거나 </a:t>
            </a:r>
            <a:r>
              <a:rPr lang="ko-KR" altLang="en-US" sz="2400" b="1" u="sng" spc="-150" dirty="0" err="1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기구ㆍ정원의</a:t>
            </a:r>
            <a:r>
              <a:rPr lang="ko-KR" altLang="en-US" sz="2400" b="1" u="sng" spc="-1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 감축 또는 하위직으로의 직급 조정을 내용으로 하는 경우</a:t>
            </a:r>
            <a:endParaRPr lang="en-US" altLang="ko-KR" sz="2400" b="1" u="sng" spc="-150" dirty="0">
              <a:solidFill>
                <a:schemeClr val="tx1"/>
              </a:solidFill>
              <a:uFill>
                <a:solidFill>
                  <a:srgbClr val="FF0000"/>
                </a:solidFill>
              </a:uFill>
            </a:endParaRPr>
          </a:p>
          <a:p>
            <a:pPr>
              <a:lnSpc>
                <a:spcPct val="150000"/>
              </a:lnSpc>
            </a:pPr>
            <a:r>
              <a:rPr lang="en-US" altLang="ko-KR" sz="2000" spc="-1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&lt;</a:t>
            </a:r>
            <a:r>
              <a:rPr lang="ko-KR" altLang="en-US" sz="2000" spc="-1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후략</a:t>
            </a:r>
            <a:r>
              <a:rPr lang="en-US" altLang="ko-KR" sz="2000" spc="-150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1804955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8C1DEB-DBE7-4195-8829-C15D77CF8E18}"/>
              </a:ext>
            </a:extLst>
          </p:cNvPr>
          <p:cNvSpPr txBox="1"/>
          <p:nvPr/>
        </p:nvSpPr>
        <p:spPr>
          <a:xfrm>
            <a:off x="356400" y="104685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｢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행정절차법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｣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18DAF649-92CF-415B-A361-9BB4FD31BFB5}"/>
              </a:ext>
            </a:extLst>
          </p:cNvPr>
          <p:cNvSpPr/>
          <p:nvPr/>
        </p:nvSpPr>
        <p:spPr>
          <a:xfrm>
            <a:off x="469125" y="1526537"/>
            <a:ext cx="11050213" cy="306648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제</a:t>
            </a:r>
            <a:r>
              <a:rPr lang="en-US" altLang="ko-KR" sz="2400" b="1" dirty="0">
                <a:solidFill>
                  <a:schemeClr val="tx1"/>
                </a:solidFill>
              </a:rPr>
              <a:t>41</a:t>
            </a:r>
            <a:r>
              <a:rPr lang="ko-KR" altLang="en-US" sz="2400" b="1" dirty="0">
                <a:solidFill>
                  <a:schemeClr val="tx1"/>
                </a:solidFill>
              </a:rPr>
              <a:t>조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행정상 입법예고</a:t>
            </a:r>
            <a:r>
              <a:rPr lang="en-US" altLang="ko-KR" sz="2400" b="1" dirty="0">
                <a:solidFill>
                  <a:schemeClr val="tx1"/>
                </a:solidFill>
              </a:rPr>
              <a:t>) </a:t>
            </a:r>
            <a:r>
              <a:rPr lang="en-US" altLang="ko-KR" sz="2400" dirty="0">
                <a:solidFill>
                  <a:schemeClr val="tx1"/>
                </a:solidFill>
              </a:rPr>
              <a:t>① </a:t>
            </a:r>
            <a:r>
              <a:rPr lang="ko-KR" altLang="en-US" sz="2400" dirty="0" err="1">
                <a:solidFill>
                  <a:schemeClr val="tx1"/>
                </a:solidFill>
              </a:rPr>
              <a:t>법령등을</a:t>
            </a:r>
            <a:r>
              <a:rPr lang="ko-KR" altLang="en-US" sz="2400" dirty="0">
                <a:solidFill>
                  <a:schemeClr val="tx1"/>
                </a:solidFill>
              </a:rPr>
              <a:t> </a:t>
            </a:r>
            <a:r>
              <a:rPr lang="ko-KR" altLang="en-US" sz="2400" dirty="0" err="1">
                <a:solidFill>
                  <a:schemeClr val="tx1"/>
                </a:solidFill>
              </a:rPr>
              <a:t>제정ㆍ개정</a:t>
            </a:r>
            <a:r>
              <a:rPr lang="ko-KR" altLang="en-US" sz="2400" dirty="0">
                <a:solidFill>
                  <a:schemeClr val="tx1"/>
                </a:solidFill>
              </a:rPr>
              <a:t> 또는 폐지</a:t>
            </a:r>
            <a:r>
              <a:rPr lang="en-US" altLang="ko-KR" sz="2400" dirty="0">
                <a:solidFill>
                  <a:schemeClr val="tx1"/>
                </a:solidFill>
              </a:rPr>
              <a:t>(</a:t>
            </a:r>
            <a:r>
              <a:rPr lang="ko-KR" altLang="en-US" sz="2400" dirty="0">
                <a:solidFill>
                  <a:schemeClr val="tx1"/>
                </a:solidFill>
              </a:rPr>
              <a:t>이하 “</a:t>
            </a:r>
            <a:r>
              <a:rPr lang="ko-KR" altLang="en-US" sz="2400" dirty="0" err="1">
                <a:solidFill>
                  <a:schemeClr val="tx1"/>
                </a:solidFill>
              </a:rPr>
              <a:t>입법”이라</a:t>
            </a:r>
            <a:r>
              <a:rPr lang="ko-KR" altLang="en-US" sz="2400" dirty="0">
                <a:solidFill>
                  <a:schemeClr val="tx1"/>
                </a:solidFill>
              </a:rPr>
              <a:t> 한다</a:t>
            </a:r>
            <a:r>
              <a:rPr lang="en-US" altLang="ko-KR" sz="2400" dirty="0">
                <a:solidFill>
                  <a:schemeClr val="tx1"/>
                </a:solidFill>
              </a:rPr>
              <a:t>)</a:t>
            </a:r>
            <a:r>
              <a:rPr lang="ko-KR" altLang="en-US" sz="2400" dirty="0">
                <a:solidFill>
                  <a:schemeClr val="tx1"/>
                </a:solidFill>
              </a:rPr>
              <a:t>하려는 경우에는 해당 입법안을 마련한 행정청은 이를 예고하여야 한다</a:t>
            </a:r>
            <a:r>
              <a:rPr lang="en-US" altLang="ko-KR" sz="2400" dirty="0">
                <a:solidFill>
                  <a:schemeClr val="tx1"/>
                </a:solidFill>
              </a:rPr>
              <a:t>. </a:t>
            </a:r>
            <a:r>
              <a:rPr lang="ko-KR" altLang="en-US" sz="2400" spc="-150" dirty="0">
                <a:solidFill>
                  <a:schemeClr val="tx1"/>
                </a:solidFill>
              </a:rPr>
              <a:t>다만</a:t>
            </a:r>
            <a:r>
              <a:rPr lang="en-US" altLang="ko-KR" sz="2400" spc="-150" dirty="0">
                <a:solidFill>
                  <a:schemeClr val="tx1"/>
                </a:solidFill>
              </a:rPr>
              <a:t>, </a:t>
            </a:r>
            <a:r>
              <a:rPr lang="ko-KR" altLang="en-US" sz="2400" spc="-150" dirty="0">
                <a:solidFill>
                  <a:schemeClr val="tx1"/>
                </a:solidFill>
              </a:rPr>
              <a:t>다음 각 호의 어느 하나에 해당하는 경우에는 예고를 하지 아니할 수 있다</a:t>
            </a:r>
            <a:r>
              <a:rPr lang="en-US" altLang="ko-KR" sz="2400" b="1" spc="-150" dirty="0">
                <a:solidFill>
                  <a:schemeClr val="tx1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3. </a:t>
            </a:r>
            <a:r>
              <a:rPr lang="ko-KR" altLang="en-US" sz="2400" b="1" dirty="0">
                <a:solidFill>
                  <a:schemeClr val="tx1"/>
                </a:solidFill>
              </a:rPr>
              <a:t>입법내용이 국민의 </a:t>
            </a:r>
            <a:r>
              <a:rPr lang="ko-KR" altLang="en-US" sz="2400" b="1" dirty="0" err="1">
                <a:solidFill>
                  <a:schemeClr val="tx1"/>
                </a:solidFill>
              </a:rPr>
              <a:t>권리ㆍ의무</a:t>
            </a:r>
            <a:r>
              <a:rPr lang="ko-KR" altLang="en-US" sz="2400" b="1" dirty="0">
                <a:solidFill>
                  <a:schemeClr val="tx1"/>
                </a:solidFill>
              </a:rPr>
              <a:t> 또는 일상생활과 관련이 없는 경우</a:t>
            </a:r>
            <a:endParaRPr lang="en-US" altLang="ko-KR" sz="2400" b="1" u="sng" dirty="0">
              <a:solidFill>
                <a:schemeClr val="tx1"/>
              </a:solidFill>
              <a:uFill>
                <a:solidFill>
                  <a:srgbClr val="FF0000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2679086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8C1DEB-DBE7-4195-8829-C15D77CF8E18}"/>
              </a:ext>
            </a:extLst>
          </p:cNvPr>
          <p:cNvSpPr txBox="1"/>
          <p:nvPr/>
        </p:nvSpPr>
        <p:spPr>
          <a:xfrm>
            <a:off x="356400" y="104685"/>
            <a:ext cx="9044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｢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지방자치단체의 행정기구와 정원기준 등에 관한 규정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｣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A516132E-34EF-4BB3-92C1-DD9674737179}"/>
              </a:ext>
            </a:extLst>
          </p:cNvPr>
          <p:cNvSpPr/>
          <p:nvPr/>
        </p:nvSpPr>
        <p:spPr>
          <a:xfrm>
            <a:off x="626780" y="1051035"/>
            <a:ext cx="10892558" cy="3982921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제</a:t>
            </a:r>
            <a:r>
              <a:rPr lang="en-US" altLang="ko-KR" sz="2400" b="1" dirty="0">
                <a:solidFill>
                  <a:schemeClr val="tx1"/>
                </a:solidFill>
              </a:rPr>
              <a:t>38</a:t>
            </a:r>
            <a:r>
              <a:rPr lang="ko-KR" altLang="en-US" sz="2400" b="1" dirty="0">
                <a:solidFill>
                  <a:schemeClr val="tx1"/>
                </a:solidFill>
              </a:rPr>
              <a:t>조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기구와 정원에 관한 </a:t>
            </a:r>
            <a:r>
              <a:rPr lang="ko-KR" altLang="en-US" sz="2400" b="1" dirty="0" err="1">
                <a:solidFill>
                  <a:schemeClr val="tx1"/>
                </a:solidFill>
              </a:rPr>
              <a:t>조례ㆍ규칙의</a:t>
            </a:r>
            <a:r>
              <a:rPr lang="ko-KR" altLang="en-US" sz="2400" b="1" dirty="0">
                <a:solidFill>
                  <a:schemeClr val="tx1"/>
                </a:solidFill>
              </a:rPr>
              <a:t> 입법예고</a:t>
            </a:r>
            <a:r>
              <a:rPr lang="en-US" altLang="ko-KR" sz="2400" b="1" dirty="0">
                <a:solidFill>
                  <a:schemeClr val="tx1"/>
                </a:solidFill>
              </a:rPr>
              <a:t>) ① </a:t>
            </a:r>
            <a:r>
              <a:rPr lang="ko-KR" altLang="en-US" sz="2400" b="1" dirty="0">
                <a:solidFill>
                  <a:schemeClr val="tx1"/>
                </a:solidFill>
              </a:rPr>
              <a:t>지방자치단체의 장은 기구나 정원의 조정을 내용으로 하는 </a:t>
            </a:r>
            <a:r>
              <a:rPr lang="ko-KR" altLang="en-US" sz="2400" b="1" dirty="0" err="1">
                <a:solidFill>
                  <a:schemeClr val="tx1"/>
                </a:solidFill>
              </a:rPr>
              <a:t>조례ㆍ규칙의</a:t>
            </a:r>
            <a:r>
              <a:rPr lang="ko-KR" altLang="en-US" sz="2400" b="1" dirty="0">
                <a:solidFill>
                  <a:schemeClr val="tx1"/>
                </a:solidFill>
              </a:rPr>
              <a:t> </a:t>
            </a:r>
            <a:r>
              <a:rPr lang="ko-KR" altLang="en-US" sz="2400" b="1" dirty="0" err="1">
                <a:solidFill>
                  <a:schemeClr val="tx1"/>
                </a:solidFill>
              </a:rPr>
              <a:t>제정ㆍ개정안을</a:t>
            </a:r>
            <a:r>
              <a:rPr lang="ko-KR" altLang="en-US" sz="2400" b="1" dirty="0">
                <a:solidFill>
                  <a:schemeClr val="tx1"/>
                </a:solidFill>
              </a:rPr>
              <a:t> 마련한 경우에는 입법예고를 하여야 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  <a:r>
              <a:rPr lang="ko-KR" altLang="en-US" sz="2400" dirty="0">
                <a:solidFill>
                  <a:schemeClr val="tx1"/>
                </a:solidFill>
              </a:rPr>
              <a:t>다만</a:t>
            </a:r>
            <a:r>
              <a:rPr lang="en-US" altLang="ko-KR" sz="2400" dirty="0">
                <a:solidFill>
                  <a:schemeClr val="tx1"/>
                </a:solidFill>
              </a:rPr>
              <a:t>, </a:t>
            </a:r>
            <a:r>
              <a:rPr lang="ko-KR" altLang="en-US" sz="2400" dirty="0">
                <a:solidFill>
                  <a:schemeClr val="tx1"/>
                </a:solidFill>
              </a:rPr>
              <a:t>추가적인 경비가 소요되지 아니하거나 </a:t>
            </a:r>
            <a:r>
              <a:rPr lang="ko-KR" altLang="en-US" sz="2400" dirty="0" err="1">
                <a:solidFill>
                  <a:schemeClr val="tx1"/>
                </a:solidFill>
              </a:rPr>
              <a:t>기구ㆍ정원의</a:t>
            </a:r>
            <a:r>
              <a:rPr lang="ko-KR" altLang="en-US" sz="2400" dirty="0">
                <a:solidFill>
                  <a:schemeClr val="tx1"/>
                </a:solidFill>
              </a:rPr>
              <a:t> 감축 또는 하위직으로의 직급 조정을 내용으로 하는 경우</a:t>
            </a:r>
            <a:r>
              <a:rPr lang="en-US" altLang="ko-KR" sz="2400" dirty="0">
                <a:solidFill>
                  <a:schemeClr val="tx1"/>
                </a:solidFill>
              </a:rPr>
              <a:t>(</a:t>
            </a:r>
            <a:r>
              <a:rPr lang="ko-KR" altLang="en-US" sz="2400" dirty="0">
                <a:solidFill>
                  <a:schemeClr val="tx1"/>
                </a:solidFill>
              </a:rPr>
              <a:t>추가적인 경비가 소요되지 아니하지만 상위직으로의 직급 조정을 내용으로 하는 경우는 제외한다</a:t>
            </a:r>
            <a:r>
              <a:rPr lang="en-US" altLang="ko-KR" sz="2400" dirty="0">
                <a:solidFill>
                  <a:schemeClr val="tx1"/>
                </a:solidFill>
              </a:rPr>
              <a:t>)</a:t>
            </a:r>
            <a:r>
              <a:rPr lang="ko-KR" altLang="en-US" sz="2400" dirty="0">
                <a:solidFill>
                  <a:schemeClr val="tx1"/>
                </a:solidFill>
              </a:rPr>
              <a:t>에는 입법예고 절차를 생략할 수 있다</a:t>
            </a:r>
            <a:r>
              <a:rPr lang="en-US" altLang="ko-KR" sz="2400" dirty="0">
                <a:solidFill>
                  <a:schemeClr val="tx1"/>
                </a:solidFill>
              </a:rPr>
              <a:t>.</a:t>
            </a:r>
            <a:endParaRPr lang="en-US" altLang="ko-KR" sz="2400" spc="-1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71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8C1DEB-DBE7-4195-8829-C15D77CF8E18}"/>
              </a:ext>
            </a:extLst>
          </p:cNvPr>
          <p:cNvSpPr txBox="1"/>
          <p:nvPr/>
        </p:nvSpPr>
        <p:spPr>
          <a:xfrm>
            <a:off x="356400" y="104685"/>
            <a:ext cx="9044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｢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지방자치단체의 행정기구와 정원기준 등에 관한 규정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｣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A516132E-34EF-4BB3-92C1-DD9674737179}"/>
              </a:ext>
            </a:extLst>
          </p:cNvPr>
          <p:cNvSpPr/>
          <p:nvPr/>
        </p:nvSpPr>
        <p:spPr>
          <a:xfrm>
            <a:off x="626780" y="1051035"/>
            <a:ext cx="10892558" cy="505447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제</a:t>
            </a:r>
            <a:r>
              <a:rPr lang="en-US" altLang="ko-KR" sz="2400" b="1" dirty="0">
                <a:solidFill>
                  <a:schemeClr val="tx1"/>
                </a:solidFill>
              </a:rPr>
              <a:t>38</a:t>
            </a:r>
            <a:r>
              <a:rPr lang="ko-KR" altLang="en-US" sz="2400" b="1" dirty="0">
                <a:solidFill>
                  <a:schemeClr val="tx1"/>
                </a:solidFill>
              </a:rPr>
              <a:t>조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기구와 정원에 관한 </a:t>
            </a:r>
            <a:r>
              <a:rPr lang="ko-KR" altLang="en-US" sz="2400" b="1" dirty="0" err="1">
                <a:solidFill>
                  <a:schemeClr val="tx1"/>
                </a:solidFill>
              </a:rPr>
              <a:t>조례ㆍ규칙의</a:t>
            </a:r>
            <a:r>
              <a:rPr lang="ko-KR" altLang="en-US" sz="2400" b="1" dirty="0">
                <a:solidFill>
                  <a:schemeClr val="tx1"/>
                </a:solidFill>
              </a:rPr>
              <a:t> 입법예고</a:t>
            </a:r>
            <a:r>
              <a:rPr lang="en-US" altLang="ko-KR" sz="2400" b="1" dirty="0">
                <a:solidFill>
                  <a:schemeClr val="tx1"/>
                </a:solidFill>
              </a:rPr>
              <a:t>) </a:t>
            </a:r>
            <a:r>
              <a:rPr lang="en-US" altLang="ko-KR" sz="2400" dirty="0">
                <a:solidFill>
                  <a:schemeClr val="tx1"/>
                </a:solidFill>
              </a:rPr>
              <a:t>① </a:t>
            </a:r>
            <a:r>
              <a:rPr lang="ko-KR" altLang="en-US" sz="2400" dirty="0">
                <a:solidFill>
                  <a:schemeClr val="tx1"/>
                </a:solidFill>
              </a:rPr>
              <a:t>지방자치단체의 장은 기구나 정원의 조정을 내용으로 하는 </a:t>
            </a:r>
            <a:r>
              <a:rPr lang="ko-KR" altLang="en-US" sz="2400" dirty="0" err="1">
                <a:solidFill>
                  <a:schemeClr val="tx1"/>
                </a:solidFill>
              </a:rPr>
              <a:t>조례ㆍ규칙의</a:t>
            </a:r>
            <a:r>
              <a:rPr lang="ko-KR" altLang="en-US" sz="2400" dirty="0">
                <a:solidFill>
                  <a:schemeClr val="tx1"/>
                </a:solidFill>
              </a:rPr>
              <a:t> </a:t>
            </a:r>
            <a:r>
              <a:rPr lang="ko-KR" altLang="en-US" sz="2400" dirty="0" err="1">
                <a:solidFill>
                  <a:schemeClr val="tx1"/>
                </a:solidFill>
              </a:rPr>
              <a:t>제정ㆍ개정안을</a:t>
            </a:r>
            <a:r>
              <a:rPr lang="ko-KR" altLang="en-US" sz="2400" dirty="0">
                <a:solidFill>
                  <a:schemeClr val="tx1"/>
                </a:solidFill>
              </a:rPr>
              <a:t> 마련한 경우에는 입법예고를 하여야 한다</a:t>
            </a:r>
            <a:r>
              <a:rPr lang="en-US" altLang="ko-KR" sz="2400" dirty="0">
                <a:solidFill>
                  <a:schemeClr val="tx1"/>
                </a:solidFill>
              </a:rPr>
              <a:t>.</a:t>
            </a:r>
            <a:r>
              <a:rPr lang="en-US" altLang="ko-KR" sz="2400" b="1" dirty="0">
                <a:solidFill>
                  <a:schemeClr val="tx1"/>
                </a:solidFill>
              </a:rPr>
              <a:t> </a:t>
            </a:r>
            <a:r>
              <a:rPr lang="ko-KR" altLang="en-US" sz="2400" dirty="0">
                <a:solidFill>
                  <a:schemeClr val="tx1"/>
                </a:solidFill>
              </a:rPr>
              <a:t>다만</a:t>
            </a:r>
            <a:r>
              <a:rPr lang="en-US" altLang="ko-KR" sz="2400" dirty="0">
                <a:solidFill>
                  <a:schemeClr val="tx1"/>
                </a:solidFill>
              </a:rPr>
              <a:t>, </a:t>
            </a:r>
            <a:r>
              <a:rPr lang="ko-KR" altLang="en-US" sz="2400" dirty="0">
                <a:solidFill>
                  <a:schemeClr val="tx1"/>
                </a:solidFill>
              </a:rPr>
              <a:t>추가적인 경비가 소요되지 아니하거나 </a:t>
            </a:r>
            <a:r>
              <a:rPr lang="ko-KR" altLang="en-US" sz="2400" dirty="0" err="1">
                <a:solidFill>
                  <a:schemeClr val="tx1"/>
                </a:solidFill>
              </a:rPr>
              <a:t>기구ㆍ정원의</a:t>
            </a:r>
            <a:r>
              <a:rPr lang="ko-KR" altLang="en-US" sz="2400" dirty="0">
                <a:solidFill>
                  <a:schemeClr val="tx1"/>
                </a:solidFill>
              </a:rPr>
              <a:t> 감축 또는 하위직으로의 직급 조정을 내용으로 하는 경우</a:t>
            </a:r>
            <a:r>
              <a:rPr lang="en-US" altLang="ko-KR" sz="2400" dirty="0">
                <a:solidFill>
                  <a:schemeClr val="tx1"/>
                </a:solidFill>
              </a:rPr>
              <a:t>(</a:t>
            </a:r>
            <a:r>
              <a:rPr lang="ko-KR" altLang="en-US" sz="2400" dirty="0">
                <a:solidFill>
                  <a:schemeClr val="tx1"/>
                </a:solidFill>
              </a:rPr>
              <a:t>추가적인 경비가 소요되지 아니하지만 상위직으로의 직급 조정을 내용으로 하는 경우는 제외한다</a:t>
            </a:r>
            <a:r>
              <a:rPr lang="en-US" altLang="ko-KR" sz="2400" dirty="0">
                <a:solidFill>
                  <a:schemeClr val="tx1"/>
                </a:solidFill>
              </a:rPr>
              <a:t>)</a:t>
            </a:r>
            <a:r>
              <a:rPr lang="ko-KR" altLang="en-US" sz="2400" dirty="0">
                <a:solidFill>
                  <a:schemeClr val="tx1"/>
                </a:solidFill>
              </a:rPr>
              <a:t>에는 입법예고 절차를 생략할 수 있다</a:t>
            </a:r>
            <a:r>
              <a:rPr lang="en-US" altLang="ko-KR" sz="2400" dirty="0">
                <a:solidFill>
                  <a:schemeClr val="tx1"/>
                </a:solidFill>
              </a:rPr>
              <a:t>.</a:t>
            </a:r>
            <a:r>
              <a:rPr lang="en-US" altLang="ko-KR" sz="2400" b="1" dirty="0">
                <a:solidFill>
                  <a:schemeClr val="tx1"/>
                </a:solidFill>
              </a:rPr>
              <a:t> ② </a:t>
            </a:r>
            <a:r>
              <a:rPr lang="ko-KR" altLang="en-US" sz="2400" b="1" dirty="0">
                <a:solidFill>
                  <a:schemeClr val="tx1"/>
                </a:solidFill>
              </a:rPr>
              <a:t>지방자치단체의 장은 기구와 정원의 조정으로 추가로 경비가 드는 </a:t>
            </a:r>
            <a:r>
              <a:rPr lang="ko-KR" altLang="en-US" sz="2400" b="1" spc="-150" dirty="0">
                <a:solidFill>
                  <a:schemeClr val="tx1"/>
                </a:solidFill>
              </a:rPr>
              <a:t>조례안을 제</a:t>
            </a:r>
            <a:r>
              <a:rPr lang="en-US" altLang="ko-KR" sz="2400" b="1" spc="-150" dirty="0">
                <a:solidFill>
                  <a:schemeClr val="tx1"/>
                </a:solidFill>
              </a:rPr>
              <a:t>1</a:t>
            </a:r>
            <a:r>
              <a:rPr lang="ko-KR" altLang="en-US" sz="2400" b="1" spc="-150" dirty="0">
                <a:solidFill>
                  <a:schemeClr val="tx1"/>
                </a:solidFill>
              </a:rPr>
              <a:t>항에 따라 입법예고하는 경우 그 추가로 드는 경비를 나타내야 한다</a:t>
            </a:r>
            <a:r>
              <a:rPr lang="en-US" altLang="ko-KR" sz="2400" b="1" spc="-150" dirty="0">
                <a:solidFill>
                  <a:schemeClr val="tx1"/>
                </a:solidFill>
              </a:rPr>
              <a:t>.</a:t>
            </a:r>
            <a:endParaRPr lang="en-US" altLang="ko-KR" sz="2400" spc="-1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383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83263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｢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행정기구설치 조례 시행규칙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｣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비용추계서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AA0D416-91B7-4E04-A671-C1D94C94E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803" y="888711"/>
            <a:ext cx="5798104" cy="5856893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19FD4344-9F99-4AAB-AB46-3A76F8B21110}"/>
              </a:ext>
            </a:extLst>
          </p:cNvPr>
          <p:cNvSpPr/>
          <p:nvPr/>
        </p:nvSpPr>
        <p:spPr>
          <a:xfrm>
            <a:off x="841972" y="1665112"/>
            <a:ext cx="4339628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B18FD2C-40CD-4DB0-9F36-05E7D5C50877}"/>
              </a:ext>
            </a:extLst>
          </p:cNvPr>
          <p:cNvSpPr/>
          <p:nvPr/>
        </p:nvSpPr>
        <p:spPr>
          <a:xfrm>
            <a:off x="903838" y="4982326"/>
            <a:ext cx="1776300" cy="21056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DAB8980B-4AC8-4200-BB7A-CDBA5A0C0A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0623" y="895209"/>
            <a:ext cx="4338715" cy="5856893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01996B1B-BFB2-4BDE-95B0-1D484CD19706}"/>
              </a:ext>
            </a:extLst>
          </p:cNvPr>
          <p:cNvSpPr/>
          <p:nvPr/>
        </p:nvSpPr>
        <p:spPr>
          <a:xfrm>
            <a:off x="9882553" y="2225547"/>
            <a:ext cx="711615" cy="5528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0467194D-9D08-48BF-994F-6256DF1FABA0}"/>
              </a:ext>
            </a:extLst>
          </p:cNvPr>
          <p:cNvSpPr/>
          <p:nvPr/>
        </p:nvSpPr>
        <p:spPr>
          <a:xfrm>
            <a:off x="7167462" y="3083817"/>
            <a:ext cx="3884862" cy="690363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chemeClr val="tx1"/>
                </a:solidFill>
              </a:rPr>
              <a:t>5</a:t>
            </a:r>
            <a:r>
              <a:rPr lang="ko-KR" altLang="en-US" sz="2400" dirty="0">
                <a:solidFill>
                  <a:schemeClr val="tx1"/>
                </a:solidFill>
              </a:rPr>
              <a:t>년간 </a:t>
            </a:r>
            <a:r>
              <a:rPr lang="en-US" altLang="ko-KR" sz="2400" dirty="0">
                <a:solidFill>
                  <a:schemeClr val="tx1"/>
                </a:solidFill>
              </a:rPr>
              <a:t>516,170</a:t>
            </a:r>
            <a:r>
              <a:rPr lang="ko-KR" altLang="en-US" sz="2400" dirty="0">
                <a:solidFill>
                  <a:schemeClr val="tx1"/>
                </a:solidFill>
              </a:rPr>
              <a:t>천원 소요</a:t>
            </a:r>
            <a:endParaRPr lang="en-US" altLang="ko-KR" sz="2400" b="1" u="sng" dirty="0">
              <a:solidFill>
                <a:schemeClr val="tx1"/>
              </a:solidFill>
              <a:uFill>
                <a:solidFill>
                  <a:srgbClr val="FF0000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513027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8C1DEB-DBE7-4195-8829-C15D77CF8E18}"/>
              </a:ext>
            </a:extLst>
          </p:cNvPr>
          <p:cNvSpPr txBox="1"/>
          <p:nvPr/>
        </p:nvSpPr>
        <p:spPr>
          <a:xfrm>
            <a:off x="356400" y="104685"/>
            <a:ext cx="3656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정책보좌관 채용 과정</a:t>
            </a: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A516132E-34EF-4BB3-92C1-DD9674737179}"/>
              </a:ext>
            </a:extLst>
          </p:cNvPr>
          <p:cNvSpPr/>
          <p:nvPr/>
        </p:nvSpPr>
        <p:spPr>
          <a:xfrm>
            <a:off x="626780" y="1187667"/>
            <a:ext cx="10892558" cy="455047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2800" b="1" spc="-150" dirty="0">
                <a:solidFill>
                  <a:schemeClr val="tx1"/>
                </a:solidFill>
              </a:rPr>
              <a:t>6.29. </a:t>
            </a:r>
            <a:r>
              <a:rPr lang="ko-KR" altLang="en-US" sz="2800" b="1" spc="-150" dirty="0">
                <a:solidFill>
                  <a:schemeClr val="tx1"/>
                </a:solidFill>
              </a:rPr>
              <a:t>오후 </a:t>
            </a:r>
            <a:r>
              <a:rPr lang="en-US" altLang="ko-KR" sz="2800" b="1" spc="-150" dirty="0">
                <a:solidFill>
                  <a:schemeClr val="tx1"/>
                </a:solidFill>
              </a:rPr>
              <a:t>3</a:t>
            </a:r>
            <a:r>
              <a:rPr lang="ko-KR" altLang="en-US" sz="2800" b="1" spc="-150" dirty="0">
                <a:solidFill>
                  <a:schemeClr val="tx1"/>
                </a:solidFill>
              </a:rPr>
              <a:t>시 인사위원회 의결</a:t>
            </a:r>
            <a:endParaRPr lang="en-US" altLang="ko-KR" sz="2800" b="1" spc="-15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800" b="1" spc="-150" dirty="0">
                <a:solidFill>
                  <a:schemeClr val="tx1"/>
                </a:solidFill>
              </a:rPr>
              <a:t>6.29. </a:t>
            </a:r>
            <a:r>
              <a:rPr lang="ko-KR" altLang="en-US" sz="2800" b="1" spc="-150" dirty="0" err="1">
                <a:solidFill>
                  <a:schemeClr val="tx1"/>
                </a:solidFill>
              </a:rPr>
              <a:t>행안부</a:t>
            </a:r>
            <a:r>
              <a:rPr lang="ko-KR" altLang="en-US" sz="2800" b="1" spc="-150" dirty="0">
                <a:solidFill>
                  <a:schemeClr val="tx1"/>
                </a:solidFill>
              </a:rPr>
              <a:t> 협의요청 공문 발송</a:t>
            </a:r>
            <a:endParaRPr lang="en-US" altLang="ko-KR" sz="2800" b="1" spc="-15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800" b="1" spc="-150" dirty="0">
                <a:solidFill>
                  <a:schemeClr val="tx1"/>
                </a:solidFill>
              </a:rPr>
              <a:t>7.7. </a:t>
            </a:r>
            <a:r>
              <a:rPr lang="ko-KR" altLang="en-US" sz="2800" b="1" spc="-150" dirty="0" err="1">
                <a:solidFill>
                  <a:schemeClr val="tx1"/>
                </a:solidFill>
              </a:rPr>
              <a:t>행안부</a:t>
            </a:r>
            <a:r>
              <a:rPr lang="ko-KR" altLang="en-US" sz="2800" b="1" spc="-150" dirty="0">
                <a:solidFill>
                  <a:schemeClr val="tx1"/>
                </a:solidFill>
              </a:rPr>
              <a:t> 승인문서 수신</a:t>
            </a:r>
            <a:endParaRPr lang="en-US" altLang="ko-KR" sz="2800" b="1" spc="-15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800" b="1" spc="-150" dirty="0">
                <a:solidFill>
                  <a:schemeClr val="tx1"/>
                </a:solidFill>
              </a:rPr>
              <a:t>7.7. </a:t>
            </a:r>
            <a:r>
              <a:rPr lang="ko-KR" altLang="en-US" sz="2800" b="1" spc="-150" dirty="0">
                <a:solidFill>
                  <a:schemeClr val="tx1"/>
                </a:solidFill>
              </a:rPr>
              <a:t>오후 임용면접</a:t>
            </a:r>
            <a:endParaRPr lang="en-US" altLang="ko-KR" sz="2800" b="1" spc="-15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800" b="1" spc="-150" dirty="0">
                <a:solidFill>
                  <a:schemeClr val="tx1"/>
                </a:solidFill>
              </a:rPr>
              <a:t>7.31. </a:t>
            </a:r>
            <a:r>
              <a:rPr lang="ko-KR" altLang="en-US" sz="2800" b="1" spc="-150" dirty="0">
                <a:solidFill>
                  <a:schemeClr val="tx1"/>
                </a:solidFill>
              </a:rPr>
              <a:t>개정규칙 공포</a:t>
            </a:r>
            <a:endParaRPr lang="en-US" altLang="ko-KR" sz="2800" b="1" spc="-15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800" b="1" spc="-150" dirty="0">
                <a:solidFill>
                  <a:schemeClr val="tx1"/>
                </a:solidFill>
              </a:rPr>
              <a:t>8.1. </a:t>
            </a:r>
            <a:r>
              <a:rPr lang="ko-KR" altLang="en-US" sz="2800" b="1" spc="-150" dirty="0">
                <a:solidFill>
                  <a:schemeClr val="tx1"/>
                </a:solidFill>
              </a:rPr>
              <a:t>정책보좌관 출근</a:t>
            </a:r>
            <a:endParaRPr lang="en-US" altLang="ko-KR" sz="2800" spc="-1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203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박웅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849029" y="2030386"/>
            <a:ext cx="8074479" cy="2101194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급 상당 정책보좌관의 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효용성 및 채용 절차의 정당성</a:t>
            </a:r>
            <a:endParaRPr lang="en-US" altLang="ko-KR" sz="44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0785" y="1593772"/>
            <a:ext cx="3532743" cy="362299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A3E3652-4CD0-4B7C-8895-29AB6D813A9B}"/>
              </a:ext>
            </a:extLst>
          </p:cNvPr>
          <p:cNvSpPr/>
          <p:nvPr/>
        </p:nvSpPr>
        <p:spPr>
          <a:xfrm>
            <a:off x="5946789" y="5577219"/>
            <a:ext cx="3379694" cy="403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22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지역구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무실동</a:t>
            </a:r>
            <a:endParaRPr lang="ko-KR" alt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730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8945</TotalTime>
  <Words>508</Words>
  <Application>Microsoft Office PowerPoint</Application>
  <PresentationFormat>와이드스크린</PresentationFormat>
  <Paragraphs>52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435</cp:revision>
  <cp:lastPrinted>2026-03-13T06:52:19Z</cp:lastPrinted>
  <dcterms:created xsi:type="dcterms:W3CDTF">2022-12-16T03:44:56Z</dcterms:created>
  <dcterms:modified xsi:type="dcterms:W3CDTF">2026-09-13T23:48:39Z</dcterms:modified>
</cp:coreProperties>
</file>