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89" r:id="rId3"/>
    <p:sldId id="290" r:id="rId4"/>
    <p:sldId id="291" r:id="rId5"/>
    <p:sldId id="293" r:id="rId6"/>
    <p:sldId id="294" r:id="rId7"/>
    <p:sldId id="295" r:id="rId8"/>
    <p:sldId id="297" r:id="rId9"/>
    <p:sldId id="296" r:id="rId10"/>
    <p:sldId id="298" r:id="rId11"/>
    <p:sldId id="301" r:id="rId12"/>
    <p:sldId id="300" r:id="rId13"/>
    <p:sldId id="299" r:id="rId14"/>
    <p:sldId id="280" r:id="rId15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406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3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227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89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753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428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05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72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061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D0CA2A8-E17D-47D9-B8A1-31E677F46A71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74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41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24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9875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D0CA2A8-E17D-47D9-B8A1-31E677F46A71}" type="datetimeFigureOut">
              <a:rPr lang="ko-KR" altLang="en-US" smtClean="0"/>
              <a:t>2025-08-28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1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74241" y="1646364"/>
            <a:ext cx="10205250" cy="1821551"/>
          </a:xfrm>
          <a:ln w="44450"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dist">
              <a:lnSpc>
                <a:spcPct val="100000"/>
              </a:lnSpc>
            </a:pPr>
            <a:r>
              <a:rPr lang="ko-KR" altLang="en-US" sz="8200" b="1" kern="1600" spc="-300" dirty="0">
                <a:solidFill>
                  <a:srgbClr val="002060"/>
                </a:solidFill>
                <a:highlight>
                  <a:srgbClr val="FFFF0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업무추진비 부정사용</a:t>
            </a:r>
            <a:endParaRPr lang="ko-KR" altLang="en-US" sz="8200" b="1" spc="-300" dirty="0">
              <a:solidFill>
                <a:srgbClr val="002060"/>
              </a:solidFill>
              <a:highlight>
                <a:srgbClr val="FFFF00"/>
              </a:highligh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425141" y="4429993"/>
            <a:ext cx="7253551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3000" b="1" spc="-15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행정복지위원회</a:t>
            </a:r>
            <a:endParaRPr lang="en-US" altLang="ko-KR" sz="3000" b="1" spc="-15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부위원장</a:t>
            </a:r>
            <a:r>
              <a:rPr lang="ko-KR" altLang="en-US" sz="25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500" b="1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김혁성</a:t>
            </a:r>
            <a:endParaRPr lang="en-US" altLang="ko-KR" sz="25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7012913" y="441662"/>
            <a:ext cx="4647388" cy="488403"/>
            <a:chOff x="1011818" y="2246497"/>
            <a:chExt cx="7923788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/>
              <a:r>
                <a:rPr lang="en-US" altLang="ko-KR" sz="1400" b="1" dirty="0">
                  <a:latin typeface="+mn-ea"/>
                </a:rPr>
                <a:t>제259회 </a:t>
              </a:r>
              <a:r>
                <a:rPr lang="en-US" altLang="ko-KR" sz="1400" b="1" dirty="0" err="1">
                  <a:latin typeface="+mn-ea"/>
                </a:rPr>
                <a:t>원주시의회</a:t>
              </a:r>
              <a:r>
                <a:rPr lang="en-US" altLang="ko-KR" sz="1400" b="1" dirty="0">
                  <a:latin typeface="+mn-ea"/>
                </a:rPr>
                <a:t> </a:t>
              </a:r>
              <a:r>
                <a:rPr lang="ko-KR" altLang="en-US" sz="1400" b="1" dirty="0">
                  <a:latin typeface="+mn-ea"/>
                </a:rPr>
                <a:t>임시회</a:t>
              </a:r>
              <a:r>
                <a:rPr lang="en-US" altLang="ko-KR" sz="1400" b="1" dirty="0">
                  <a:latin typeface="+mn-ea"/>
                </a:rPr>
                <a:t> 제1차 </a:t>
              </a:r>
              <a:r>
                <a:rPr lang="ko-KR" altLang="en-US" sz="1400" b="1" dirty="0">
                  <a:latin typeface="+mn-ea"/>
                </a:rPr>
                <a:t>임시회</a:t>
              </a:r>
              <a:r>
                <a:rPr lang="en-US" altLang="ko-KR" sz="1400" b="1" dirty="0">
                  <a:latin typeface="+mn-ea"/>
                </a:rPr>
                <a:t> 5</a:t>
              </a:r>
              <a:r>
                <a:rPr lang="ko-KR" altLang="en-US" sz="1400" b="1" dirty="0">
                  <a:latin typeface="+mn-ea"/>
                </a:rPr>
                <a:t>분 자유발언</a:t>
              </a:r>
              <a:endParaRPr lang="en-US" altLang="ko-KR" sz="1400" b="1" dirty="0">
                <a:latin typeface="+mn-ea"/>
              </a:endParaRPr>
            </a:p>
          </p:txBody>
        </p:sp>
      </p:grpSp>
      <p:sp>
        <p:nvSpPr>
          <p:cNvPr id="9" name="직사각형 8">
            <a:extLst>
              <a:ext uri="{FF2B5EF4-FFF2-40B4-BE49-F238E27FC236}">
                <a16:creationId xmlns:a16="http://schemas.microsoft.com/office/drawing/2014/main" id="{6BC1F212-34ED-45A4-B195-B79854707120}"/>
              </a:ext>
            </a:extLst>
          </p:cNvPr>
          <p:cNvSpPr/>
          <p:nvPr/>
        </p:nvSpPr>
        <p:spPr>
          <a:xfrm>
            <a:off x="1221091" y="4279279"/>
            <a:ext cx="10058400" cy="150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A7A11D3-25E0-4051-931C-4CFC5F8C7FC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9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046" y="3900196"/>
            <a:ext cx="1986600" cy="213296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6354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8AB927-C725-4A44-A285-735800E69C8C}"/>
              </a:ext>
            </a:extLst>
          </p:cNvPr>
          <p:cNvSpPr/>
          <p:nvPr/>
        </p:nvSpPr>
        <p:spPr>
          <a:xfrm>
            <a:off x="326571" y="313266"/>
            <a:ext cx="1632858" cy="7848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3226" y="1221771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142491" y="313266"/>
            <a:ext cx="1000921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r>
              <a:rPr lang="en-US" altLang="ko-KR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직원 격려 간담회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[24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19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911B3B59-8743-4E1D-ACEC-C0C4FC58A5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066" y="1765026"/>
            <a:ext cx="4814631" cy="3472671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847B00A6-DEB7-46F3-A0C9-E7B89B33B7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973" y="5283250"/>
            <a:ext cx="4378816" cy="914400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29A35FD-A8CC-437A-B421-74AE3D8AC42D}"/>
              </a:ext>
            </a:extLst>
          </p:cNvPr>
          <p:cNvSpPr txBox="1"/>
          <p:nvPr/>
        </p:nvSpPr>
        <p:spPr>
          <a:xfrm>
            <a:off x="953226" y="1364775"/>
            <a:ext cx="3171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 직원 격려 간담회 품의서◀</a:t>
            </a: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0B547C85-F525-491E-B521-D553CAB2DD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3806" y="1299490"/>
            <a:ext cx="2355723" cy="2509825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227ADFC1-32B0-45E2-B367-F134D17AD6FC}"/>
              </a:ext>
            </a:extLst>
          </p:cNvPr>
          <p:cNvSpPr txBox="1"/>
          <p:nvPr/>
        </p:nvSpPr>
        <p:spPr>
          <a:xfrm>
            <a:off x="8232033" y="1361778"/>
            <a:ext cx="3006741" cy="369332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▶ </a:t>
            </a:r>
            <a:r>
              <a:rPr lang="ko-KR" altLang="en-US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남원주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IC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도착 시간◀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FEB7413-C69B-45E7-93BE-5C414ADC1B0D}"/>
              </a:ext>
            </a:extLst>
          </p:cNvPr>
          <p:cNvSpPr txBox="1"/>
          <p:nvPr/>
        </p:nvSpPr>
        <p:spPr>
          <a:xfrm>
            <a:off x="8537381" y="1792947"/>
            <a:ext cx="2249334" cy="75405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날짜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2024. 12. 19.</a:t>
            </a:r>
          </a:p>
          <a:p>
            <a:pPr algn="dist"/>
            <a:r>
              <a:rPr lang="ko-KR" altLang="en-US" sz="25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</a:t>
            </a:r>
            <a:r>
              <a:rPr lang="en-US" altLang="ko-KR" sz="25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18:16:05</a:t>
            </a:r>
            <a:endParaRPr lang="ko-KR" altLang="en-US" sz="2500" b="1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7" name="그림 36">
            <a:extLst>
              <a:ext uri="{FF2B5EF4-FFF2-40B4-BE49-F238E27FC236}">
                <a16:creationId xmlns:a16="http://schemas.microsoft.com/office/drawing/2014/main" id="{4B479BFD-9FBF-4AA1-BE31-E366FCABFF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91674" y="3809316"/>
            <a:ext cx="2197856" cy="2440963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99AF34CF-7E9C-4D77-A915-E7AE7E4DA601}"/>
              </a:ext>
            </a:extLst>
          </p:cNvPr>
          <p:cNvSpPr txBox="1"/>
          <p:nvPr/>
        </p:nvSpPr>
        <p:spPr>
          <a:xfrm>
            <a:off x="8565754" y="4244397"/>
            <a:ext cx="3171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 식당결재 시간◀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D53DD22-3CCA-44B7-A51C-B98D6F87EC31}"/>
              </a:ext>
            </a:extLst>
          </p:cNvPr>
          <p:cNvSpPr txBox="1"/>
          <p:nvPr/>
        </p:nvSpPr>
        <p:spPr>
          <a:xfrm>
            <a:off x="8537381" y="4729178"/>
            <a:ext cx="2249334" cy="75405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날짜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2024. 12. 19.</a:t>
            </a:r>
          </a:p>
          <a:p>
            <a:pPr algn="dist"/>
            <a:r>
              <a:rPr lang="ko-KR" altLang="en-US" sz="25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</a:t>
            </a:r>
            <a:r>
              <a:rPr lang="en-US" altLang="ko-KR" sz="25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18:24:00</a:t>
            </a:r>
            <a:endParaRPr lang="ko-KR" altLang="en-US" sz="2500" b="1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9" name="화살표: 아래쪽 58">
            <a:extLst>
              <a:ext uri="{FF2B5EF4-FFF2-40B4-BE49-F238E27FC236}">
                <a16:creationId xmlns:a16="http://schemas.microsoft.com/office/drawing/2014/main" id="{3D61D9AF-8BF8-4AB6-8838-07521B3026DB}"/>
              </a:ext>
            </a:extLst>
          </p:cNvPr>
          <p:cNvSpPr/>
          <p:nvPr/>
        </p:nvSpPr>
        <p:spPr>
          <a:xfrm>
            <a:off x="9102978" y="2786622"/>
            <a:ext cx="853500" cy="1284755"/>
          </a:xfrm>
          <a:prstGeom prst="downArrow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6AD881A-2C1F-4EAE-B005-A687E5DC45BE}"/>
              </a:ext>
            </a:extLst>
          </p:cNvPr>
          <p:cNvSpPr txBox="1"/>
          <p:nvPr/>
        </p:nvSpPr>
        <p:spPr>
          <a:xfrm>
            <a:off x="10019347" y="2944994"/>
            <a:ext cx="16979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퇴근시간 </a:t>
            </a:r>
            <a:endParaRPr lang="en-US" altLang="ko-KR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30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r>
              <a:rPr lang="ko-KR" altLang="en-US" sz="25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만에 도착</a:t>
            </a:r>
            <a:endParaRPr lang="en-US" altLang="ko-KR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3039D28D-3B23-4F87-969B-432A3C4A557B}"/>
              </a:ext>
            </a:extLst>
          </p:cNvPr>
          <p:cNvSpPr/>
          <p:nvPr/>
        </p:nvSpPr>
        <p:spPr>
          <a:xfrm>
            <a:off x="6437466" y="2192865"/>
            <a:ext cx="1358537" cy="81085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4E41E397-55D9-403F-8E70-5ECA14D51A65}"/>
              </a:ext>
            </a:extLst>
          </p:cNvPr>
          <p:cNvSpPr/>
          <p:nvPr/>
        </p:nvSpPr>
        <p:spPr>
          <a:xfrm>
            <a:off x="5691674" y="4435267"/>
            <a:ext cx="1358537" cy="44438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7707AA4F-1FD4-4A1C-94E9-B818BA7EA271}"/>
              </a:ext>
            </a:extLst>
          </p:cNvPr>
          <p:cNvSpPr/>
          <p:nvPr/>
        </p:nvSpPr>
        <p:spPr>
          <a:xfrm>
            <a:off x="7116734" y="5928610"/>
            <a:ext cx="325308" cy="147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705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그림 48">
            <a:extLst>
              <a:ext uri="{FF2B5EF4-FFF2-40B4-BE49-F238E27FC236}">
                <a16:creationId xmlns:a16="http://schemas.microsoft.com/office/drawing/2014/main" id="{15993A85-CF46-42CB-B442-9FC84CC426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1801" y="1821006"/>
            <a:ext cx="3280454" cy="3366647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B7E749D8-99FD-4AA2-AD4C-D1F260CB53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41" y="1831119"/>
            <a:ext cx="3280453" cy="3356533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8AB927-C725-4A44-A285-735800E69C8C}"/>
              </a:ext>
            </a:extLst>
          </p:cNvPr>
          <p:cNvSpPr/>
          <p:nvPr/>
        </p:nvSpPr>
        <p:spPr>
          <a:xfrm>
            <a:off x="353522" y="257584"/>
            <a:ext cx="1632858" cy="7848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r>
              <a:rPr lang="en-US" altLang="ko-KR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4500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3226" y="1666644"/>
            <a:ext cx="10574867" cy="844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1770967" y="227929"/>
            <a:ext cx="859106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관외</a:t>
            </a:r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청주시</a:t>
            </a:r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출장 건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[23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6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7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227ADFC1-32B0-45E2-B367-F134D17AD6FC}"/>
              </a:ext>
            </a:extLst>
          </p:cNvPr>
          <p:cNvSpPr txBox="1"/>
          <p:nvPr/>
        </p:nvSpPr>
        <p:spPr>
          <a:xfrm>
            <a:off x="5514611" y="1394972"/>
            <a:ext cx="3006741" cy="369332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▶ </a:t>
            </a:r>
            <a:r>
              <a:rPr lang="ko-KR" altLang="en-US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단구동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식당 결제◀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FEB7413-C69B-45E7-93BE-5C414ADC1B0D}"/>
              </a:ext>
            </a:extLst>
          </p:cNvPr>
          <p:cNvSpPr txBox="1"/>
          <p:nvPr/>
        </p:nvSpPr>
        <p:spPr>
          <a:xfrm>
            <a:off x="4962755" y="5301741"/>
            <a:ext cx="2370175" cy="4770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dist"/>
            <a:r>
              <a:rPr lang="ko-KR" altLang="en-US" sz="2500" b="1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</a:t>
            </a:r>
            <a:r>
              <a:rPr lang="en-US" altLang="ko-KR" sz="2500" b="1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13:03:00</a:t>
            </a:r>
            <a:endParaRPr lang="ko-KR" altLang="en-US" sz="2500" b="1" spc="-3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234703F5-3473-42DA-BD57-D503C87E15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522" y="1666644"/>
            <a:ext cx="4673400" cy="352100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FA68D439-75BC-40B6-8653-347F8E3BCEEF}"/>
              </a:ext>
            </a:extLst>
          </p:cNvPr>
          <p:cNvSpPr txBox="1"/>
          <p:nvPr/>
        </p:nvSpPr>
        <p:spPr>
          <a:xfrm>
            <a:off x="1601658" y="1394972"/>
            <a:ext cx="2785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altLang="en-US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동충주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IC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통과◀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339AB50-77A5-4EE3-AF6C-45CCA5581389}"/>
              </a:ext>
            </a:extLst>
          </p:cNvPr>
          <p:cNvSpPr txBox="1"/>
          <p:nvPr/>
        </p:nvSpPr>
        <p:spPr>
          <a:xfrm>
            <a:off x="9073418" y="1371690"/>
            <a:ext cx="3006741" cy="369332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▶ </a:t>
            </a:r>
            <a:r>
              <a:rPr lang="ko-KR" altLang="en-US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우산동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식당 결제◀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5514B8A-6E2C-4846-BBD7-B7174AE7D5DE}"/>
              </a:ext>
            </a:extLst>
          </p:cNvPr>
          <p:cNvSpPr txBox="1"/>
          <p:nvPr/>
        </p:nvSpPr>
        <p:spPr>
          <a:xfrm>
            <a:off x="9391700" y="5309339"/>
            <a:ext cx="2370175" cy="4770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dist"/>
            <a:r>
              <a:rPr lang="ko-KR" altLang="en-US" sz="2500" b="1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</a:t>
            </a:r>
            <a:r>
              <a:rPr lang="en-US" altLang="ko-KR" sz="2500" b="1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13:30:00</a:t>
            </a:r>
            <a:endParaRPr lang="ko-KR" altLang="en-US" sz="2500" b="1" spc="-3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화살표: 왼쪽/오른쪽 29">
            <a:extLst>
              <a:ext uri="{FF2B5EF4-FFF2-40B4-BE49-F238E27FC236}">
                <a16:creationId xmlns:a16="http://schemas.microsoft.com/office/drawing/2014/main" id="{2172BF2F-3118-4F8E-AF47-2A9F1C634091}"/>
              </a:ext>
            </a:extLst>
          </p:cNvPr>
          <p:cNvSpPr/>
          <p:nvPr/>
        </p:nvSpPr>
        <p:spPr>
          <a:xfrm>
            <a:off x="7584941" y="5309339"/>
            <a:ext cx="1554747" cy="484632"/>
          </a:xfrm>
          <a:prstGeom prst="left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1D59FB8-F0A6-4F7C-814A-75F1392F3045}"/>
              </a:ext>
            </a:extLst>
          </p:cNvPr>
          <p:cNvSpPr txBox="1"/>
          <p:nvPr/>
        </p:nvSpPr>
        <p:spPr>
          <a:xfrm>
            <a:off x="7978390" y="5416392"/>
            <a:ext cx="8386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3000" b="1" spc="-150" dirty="0">
                <a:solidFill>
                  <a:srgbClr val="FF0000"/>
                </a:solidFill>
              </a:rPr>
              <a:t>27</a:t>
            </a:r>
            <a:r>
              <a:rPr lang="ko-KR" altLang="en-US" sz="2500" b="1" spc="-150" dirty="0">
                <a:solidFill>
                  <a:srgbClr val="FF0000"/>
                </a:solidFill>
              </a:rPr>
              <a:t>분</a:t>
            </a:r>
            <a:endParaRPr lang="en-US" altLang="ko-KR" b="1" spc="-150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D52C62F-9AEA-4751-9337-2D5CEE2147A3}"/>
              </a:ext>
            </a:extLst>
          </p:cNvPr>
          <p:cNvSpPr txBox="1"/>
          <p:nvPr/>
        </p:nvSpPr>
        <p:spPr>
          <a:xfrm>
            <a:off x="1072077" y="5292015"/>
            <a:ext cx="2370175" cy="4770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dist"/>
            <a:r>
              <a:rPr lang="ko-KR" altLang="en-US" sz="2500" b="1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</a:t>
            </a:r>
            <a:r>
              <a:rPr lang="en-US" altLang="ko-KR" sz="2500" b="1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12:52:22</a:t>
            </a:r>
            <a:endParaRPr lang="ko-KR" altLang="en-US" sz="2500" b="1" spc="-3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3" name="화살표: 왼쪽/오른쪽 52">
            <a:extLst>
              <a:ext uri="{FF2B5EF4-FFF2-40B4-BE49-F238E27FC236}">
                <a16:creationId xmlns:a16="http://schemas.microsoft.com/office/drawing/2014/main" id="{BED46861-5AB9-4E2D-81D3-5D121E3D411F}"/>
              </a:ext>
            </a:extLst>
          </p:cNvPr>
          <p:cNvSpPr/>
          <p:nvPr/>
        </p:nvSpPr>
        <p:spPr>
          <a:xfrm>
            <a:off x="3665062" y="5299593"/>
            <a:ext cx="1116980" cy="469476"/>
          </a:xfrm>
          <a:prstGeom prst="left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F0ACCE8-4FF9-4D78-8311-96C64D14B28A}"/>
              </a:ext>
            </a:extLst>
          </p:cNvPr>
          <p:cNvSpPr txBox="1"/>
          <p:nvPr/>
        </p:nvSpPr>
        <p:spPr>
          <a:xfrm>
            <a:off x="3794265" y="5416392"/>
            <a:ext cx="8386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3000" b="1" spc="-150" dirty="0">
                <a:solidFill>
                  <a:srgbClr val="FF0000"/>
                </a:solidFill>
              </a:rPr>
              <a:t>11</a:t>
            </a:r>
            <a:r>
              <a:rPr lang="ko-KR" altLang="en-US" sz="2500" b="1" spc="-150" dirty="0">
                <a:solidFill>
                  <a:srgbClr val="FF0000"/>
                </a:solidFill>
              </a:rPr>
              <a:t>분</a:t>
            </a:r>
            <a:endParaRPr lang="en-US" altLang="ko-KR" b="1" spc="-150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5E50E76-DB0F-4ADB-8CFD-4DBE4A7B9FF3}"/>
              </a:ext>
            </a:extLst>
          </p:cNvPr>
          <p:cNvSpPr/>
          <p:nvPr/>
        </p:nvSpPr>
        <p:spPr>
          <a:xfrm>
            <a:off x="7332930" y="4734370"/>
            <a:ext cx="479784" cy="256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DB49E267-10ED-45FF-AF00-A546329D864A}"/>
              </a:ext>
            </a:extLst>
          </p:cNvPr>
          <p:cNvSpPr/>
          <p:nvPr/>
        </p:nvSpPr>
        <p:spPr>
          <a:xfrm>
            <a:off x="10818687" y="4758583"/>
            <a:ext cx="479784" cy="256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FD90019-953E-4CDA-AFD8-1D6B6C13F457}"/>
              </a:ext>
            </a:extLst>
          </p:cNvPr>
          <p:cNvSpPr/>
          <p:nvPr/>
        </p:nvSpPr>
        <p:spPr>
          <a:xfrm>
            <a:off x="1601658" y="2894871"/>
            <a:ext cx="926830" cy="3693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E881AE32-055E-4AC6-A3E4-385221141CEB}"/>
              </a:ext>
            </a:extLst>
          </p:cNvPr>
          <p:cNvSpPr/>
          <p:nvPr/>
        </p:nvSpPr>
        <p:spPr>
          <a:xfrm>
            <a:off x="1169951" y="3706977"/>
            <a:ext cx="1358537" cy="36933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55725517-0B83-4D0B-A4A9-A96FBD3FC439}"/>
              </a:ext>
            </a:extLst>
          </p:cNvPr>
          <p:cNvSpPr/>
          <p:nvPr/>
        </p:nvSpPr>
        <p:spPr>
          <a:xfrm>
            <a:off x="5513941" y="2842262"/>
            <a:ext cx="1358537" cy="44438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3ADFAEB2-776B-4281-B6DA-F26DC43A752A}"/>
              </a:ext>
            </a:extLst>
          </p:cNvPr>
          <p:cNvSpPr/>
          <p:nvPr/>
        </p:nvSpPr>
        <p:spPr>
          <a:xfrm>
            <a:off x="7429620" y="4453695"/>
            <a:ext cx="1062808" cy="29741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BA47D90D-6A86-4E23-8103-0E04524248FF}"/>
              </a:ext>
            </a:extLst>
          </p:cNvPr>
          <p:cNvSpPr/>
          <p:nvPr/>
        </p:nvSpPr>
        <p:spPr>
          <a:xfrm>
            <a:off x="9003491" y="2863579"/>
            <a:ext cx="1358537" cy="44438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AF57C085-C341-419D-9A60-BAE38E6F0D1C}"/>
              </a:ext>
            </a:extLst>
          </p:cNvPr>
          <p:cNvSpPr/>
          <p:nvPr/>
        </p:nvSpPr>
        <p:spPr>
          <a:xfrm>
            <a:off x="10178669" y="4461171"/>
            <a:ext cx="1062808" cy="29741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41456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그림 38">
            <a:extLst>
              <a:ext uri="{FF2B5EF4-FFF2-40B4-BE49-F238E27FC236}">
                <a16:creationId xmlns:a16="http://schemas.microsoft.com/office/drawing/2014/main" id="{2E8C7394-E516-4740-BF30-C90B1D05F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1429" y="1723347"/>
            <a:ext cx="5318310" cy="4414148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8AB927-C725-4A44-A285-735800E69C8C}"/>
              </a:ext>
            </a:extLst>
          </p:cNvPr>
          <p:cNvSpPr/>
          <p:nvPr/>
        </p:nvSpPr>
        <p:spPr>
          <a:xfrm>
            <a:off x="298344" y="247315"/>
            <a:ext cx="1632858" cy="7848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r>
              <a:rPr lang="en-US" altLang="ko-KR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4500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3226" y="1666644"/>
            <a:ext cx="10574867" cy="844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1931202" y="0"/>
            <a:ext cx="854893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관외</a:t>
            </a:r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성남시</a:t>
            </a:r>
            <a:r>
              <a:rPr lang="en-US" altLang="ko-KR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출장 건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[23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30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227ADFC1-32B0-45E2-B367-F134D17AD6FC}"/>
              </a:ext>
            </a:extLst>
          </p:cNvPr>
          <p:cNvSpPr txBox="1"/>
          <p:nvPr/>
        </p:nvSpPr>
        <p:spPr>
          <a:xfrm>
            <a:off x="6213010" y="1166475"/>
            <a:ext cx="5448387" cy="630942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▶ </a:t>
            </a:r>
            <a:r>
              <a:rPr lang="ko-KR" altLang="en-US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무실동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소재 카페 결제 시간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sz="35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10:31:00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◀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A68D439-75BC-40B6-8653-347F8E3BCEEF}"/>
              </a:ext>
            </a:extLst>
          </p:cNvPr>
          <p:cNvSpPr txBox="1"/>
          <p:nvPr/>
        </p:nvSpPr>
        <p:spPr>
          <a:xfrm>
            <a:off x="1937258" y="1320190"/>
            <a:ext cx="2785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 원주           초월 ◀</a:t>
            </a: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A608E32F-171A-47A6-A868-710D46D7676D}"/>
              </a:ext>
            </a:extLst>
          </p:cNvPr>
          <p:cNvSpPr/>
          <p:nvPr/>
        </p:nvSpPr>
        <p:spPr>
          <a:xfrm>
            <a:off x="1240737" y="3572503"/>
            <a:ext cx="1380931" cy="101703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6578B20E-BBDA-4919-B2D8-F13D675FE9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603" y="1666644"/>
            <a:ext cx="5207392" cy="3744139"/>
          </a:xfrm>
          <a:prstGeom prst="rect">
            <a:avLst/>
          </a:prstGeom>
        </p:spPr>
      </p:pic>
      <p:sp>
        <p:nvSpPr>
          <p:cNvPr id="2" name="화살표: 왼쪽/오른쪽 1">
            <a:extLst>
              <a:ext uri="{FF2B5EF4-FFF2-40B4-BE49-F238E27FC236}">
                <a16:creationId xmlns:a16="http://schemas.microsoft.com/office/drawing/2014/main" id="{0CCBA6F1-14C8-4D1C-BA49-69F6BE427655}"/>
              </a:ext>
            </a:extLst>
          </p:cNvPr>
          <p:cNvSpPr/>
          <p:nvPr/>
        </p:nvSpPr>
        <p:spPr>
          <a:xfrm>
            <a:off x="2881498" y="1413148"/>
            <a:ext cx="606490" cy="204862"/>
          </a:xfrm>
          <a:prstGeom prst="left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5E71E75-2771-43AD-A293-4F84D816E473}"/>
              </a:ext>
            </a:extLst>
          </p:cNvPr>
          <p:cNvSpPr txBox="1"/>
          <p:nvPr/>
        </p:nvSpPr>
        <p:spPr>
          <a:xfrm>
            <a:off x="854992" y="5410782"/>
            <a:ext cx="868789" cy="4770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E63743C-5ADD-4CAE-84AB-3FF7E230B152}"/>
              </a:ext>
            </a:extLst>
          </p:cNvPr>
          <p:cNvSpPr txBox="1"/>
          <p:nvPr/>
        </p:nvSpPr>
        <p:spPr>
          <a:xfrm>
            <a:off x="2715469" y="5412173"/>
            <a:ext cx="868789" cy="4770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초월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4CD986D-30CC-4DF3-9C5E-03A839DA750B}"/>
              </a:ext>
            </a:extLst>
          </p:cNvPr>
          <p:cNvSpPr txBox="1"/>
          <p:nvPr/>
        </p:nvSpPr>
        <p:spPr>
          <a:xfrm>
            <a:off x="4466736" y="5410782"/>
            <a:ext cx="868789" cy="4770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</a:t>
            </a:r>
          </a:p>
        </p:txBody>
      </p:sp>
      <p:sp>
        <p:nvSpPr>
          <p:cNvPr id="48" name="화살표: 왼쪽/오른쪽 47">
            <a:extLst>
              <a:ext uri="{FF2B5EF4-FFF2-40B4-BE49-F238E27FC236}">
                <a16:creationId xmlns:a16="http://schemas.microsoft.com/office/drawing/2014/main" id="{568E4402-4824-4005-A281-4F3225D077D2}"/>
              </a:ext>
            </a:extLst>
          </p:cNvPr>
          <p:cNvSpPr/>
          <p:nvPr/>
        </p:nvSpPr>
        <p:spPr>
          <a:xfrm>
            <a:off x="3613232" y="5453560"/>
            <a:ext cx="801425" cy="330282"/>
          </a:xfrm>
          <a:prstGeom prst="left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화살표: 왼쪽/오른쪽 49">
            <a:extLst>
              <a:ext uri="{FF2B5EF4-FFF2-40B4-BE49-F238E27FC236}">
                <a16:creationId xmlns:a16="http://schemas.microsoft.com/office/drawing/2014/main" id="{29E37CA8-E601-48B1-9104-1830421AF2E5}"/>
              </a:ext>
            </a:extLst>
          </p:cNvPr>
          <p:cNvSpPr/>
          <p:nvPr/>
        </p:nvSpPr>
        <p:spPr>
          <a:xfrm>
            <a:off x="1817705" y="5453560"/>
            <a:ext cx="801425" cy="330282"/>
          </a:xfrm>
          <a:prstGeom prst="left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85AE540-4436-4242-A988-928B8DBD7688}"/>
              </a:ext>
            </a:extLst>
          </p:cNvPr>
          <p:cNvSpPr txBox="1"/>
          <p:nvPr/>
        </p:nvSpPr>
        <p:spPr>
          <a:xfrm>
            <a:off x="2552177" y="5860496"/>
            <a:ext cx="119537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30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09:54</a:t>
            </a:r>
            <a:endParaRPr lang="ko-KR" altLang="en-US" sz="3000" spc="-150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C6DA255-D233-4BFC-B76F-FDF57A2A0609}"/>
              </a:ext>
            </a:extLst>
          </p:cNvPr>
          <p:cNvSpPr txBox="1"/>
          <p:nvPr/>
        </p:nvSpPr>
        <p:spPr>
          <a:xfrm>
            <a:off x="4358124" y="5826403"/>
            <a:ext cx="129316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30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13:20</a:t>
            </a:r>
            <a:endParaRPr lang="ko-KR" altLang="en-US" sz="3000" spc="-15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DD0641-0E70-40C4-993F-23ED7BF3BCEB}"/>
              </a:ext>
            </a:extLst>
          </p:cNvPr>
          <p:cNvSpPr txBox="1"/>
          <p:nvPr/>
        </p:nvSpPr>
        <p:spPr>
          <a:xfrm>
            <a:off x="2055524" y="772674"/>
            <a:ext cx="6215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성남시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동해시 자매결연 체결 및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이통장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한마음 대회 참석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5C90D-9B7F-4F2E-A0CC-25B0A3B0774F}"/>
              </a:ext>
            </a:extLst>
          </p:cNvPr>
          <p:cNvSpPr txBox="1"/>
          <p:nvPr/>
        </p:nvSpPr>
        <p:spPr>
          <a:xfrm>
            <a:off x="1611246" y="591710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초월도착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EDFB274-D418-49BC-8B8B-D4EA7BA6BD8D}"/>
              </a:ext>
            </a:extLst>
          </p:cNvPr>
          <p:cNvSpPr txBox="1"/>
          <p:nvPr/>
        </p:nvSpPr>
        <p:spPr>
          <a:xfrm>
            <a:off x="3487988" y="5930397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원주도착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0D4A807F-C780-4898-B14B-C19705D2457E}"/>
              </a:ext>
            </a:extLst>
          </p:cNvPr>
          <p:cNvSpPr/>
          <p:nvPr/>
        </p:nvSpPr>
        <p:spPr>
          <a:xfrm>
            <a:off x="9690641" y="5604122"/>
            <a:ext cx="572857" cy="256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92073B30-5CB5-4756-B136-8328AF1C47FB}"/>
              </a:ext>
            </a:extLst>
          </p:cNvPr>
          <p:cNvSpPr/>
          <p:nvPr/>
        </p:nvSpPr>
        <p:spPr>
          <a:xfrm>
            <a:off x="2020773" y="2898530"/>
            <a:ext cx="1062808" cy="29741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6077FE59-293F-4313-AC2A-EF6C2D6075F8}"/>
              </a:ext>
            </a:extLst>
          </p:cNvPr>
          <p:cNvSpPr/>
          <p:nvPr/>
        </p:nvSpPr>
        <p:spPr>
          <a:xfrm>
            <a:off x="1556322" y="3803981"/>
            <a:ext cx="1380930" cy="29741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B11CB76C-9A5D-4633-AB9D-CA5D00E67CC2}"/>
              </a:ext>
            </a:extLst>
          </p:cNvPr>
          <p:cNvSpPr/>
          <p:nvPr/>
        </p:nvSpPr>
        <p:spPr>
          <a:xfrm>
            <a:off x="4990744" y="2898530"/>
            <a:ext cx="745376" cy="29741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D136F8C7-E009-47DC-8DBA-9E324090C08C}"/>
              </a:ext>
            </a:extLst>
          </p:cNvPr>
          <p:cNvSpPr/>
          <p:nvPr/>
        </p:nvSpPr>
        <p:spPr>
          <a:xfrm>
            <a:off x="4191272" y="3803981"/>
            <a:ext cx="1380930" cy="29741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68E706EC-066F-4BE4-9424-8364164B01E4}"/>
              </a:ext>
            </a:extLst>
          </p:cNvPr>
          <p:cNvSpPr/>
          <p:nvPr/>
        </p:nvSpPr>
        <p:spPr>
          <a:xfrm>
            <a:off x="6906762" y="3301698"/>
            <a:ext cx="1741582" cy="20207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053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8AB927-C725-4A44-A285-735800E69C8C}"/>
              </a:ext>
            </a:extLst>
          </p:cNvPr>
          <p:cNvSpPr/>
          <p:nvPr/>
        </p:nvSpPr>
        <p:spPr>
          <a:xfrm>
            <a:off x="298344" y="247315"/>
            <a:ext cx="1632858" cy="7848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r>
              <a:rPr lang="en-US" altLang="ko-KR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4500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3226" y="1691478"/>
            <a:ext cx="10574867" cy="1902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5140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1817705" y="203287"/>
            <a:ext cx="10118368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출장 기록 없는 카드 사용 건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[23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11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18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 algn="ctr"/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</a:t>
            </a:r>
            <a:endParaRPr lang="ko-KR" altLang="en-US" sz="3200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FA68D439-75BC-40B6-8653-347F8E3BCEEF}"/>
              </a:ext>
            </a:extLst>
          </p:cNvPr>
          <p:cNvSpPr txBox="1"/>
          <p:nvPr/>
        </p:nvSpPr>
        <p:spPr>
          <a:xfrm>
            <a:off x="160034" y="1231824"/>
            <a:ext cx="3424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홍천 소재 결제 시간</a:t>
            </a:r>
            <a:r>
              <a:rPr lang="en-US" altLang="ko-KR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en-US" altLang="ko-KR" sz="18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5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08:12:00</a:t>
            </a:r>
            <a:r>
              <a:rPr lang="ko-KR" altLang="en-US" sz="2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A608E32F-171A-47A6-A868-710D46D7676D}"/>
              </a:ext>
            </a:extLst>
          </p:cNvPr>
          <p:cNvSpPr/>
          <p:nvPr/>
        </p:nvSpPr>
        <p:spPr>
          <a:xfrm>
            <a:off x="424307" y="2564605"/>
            <a:ext cx="1380931" cy="101703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8947EC5D-1360-4684-9213-E8E82A08A732}"/>
              </a:ext>
            </a:extLst>
          </p:cNvPr>
          <p:cNvSpPr/>
          <p:nvPr/>
        </p:nvSpPr>
        <p:spPr>
          <a:xfrm>
            <a:off x="3584258" y="2564605"/>
            <a:ext cx="1380931" cy="101703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1BE971D-B3E4-4DD2-94DE-F4F9A570CD22}"/>
              </a:ext>
            </a:extLst>
          </p:cNvPr>
          <p:cNvSpPr txBox="1"/>
          <p:nvPr/>
        </p:nvSpPr>
        <p:spPr>
          <a:xfrm>
            <a:off x="3339585" y="1189590"/>
            <a:ext cx="3424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spc="-3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반곡동</a:t>
            </a:r>
            <a:r>
              <a:rPr lang="ko-KR" altLang="en-US" b="1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소재 결제 시간</a:t>
            </a:r>
            <a:r>
              <a:rPr lang="en-US" altLang="ko-KR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en-US" altLang="ko-KR" sz="18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5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en-US" altLang="ko-KR" sz="25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:44:00</a:t>
            </a:r>
            <a:r>
              <a:rPr lang="ko-KR" altLang="en-US" sz="2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6EA356E7-F37F-4014-805E-F98D066BCB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3605" y="2560968"/>
            <a:ext cx="5074088" cy="1625616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C6416CD3-F8B1-4A6C-A55B-D3131991F0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0192" y="1733712"/>
            <a:ext cx="3055885" cy="3860395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FC86C890-F852-4ACE-80A8-EB0CF0FFFA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344" y="1701643"/>
            <a:ext cx="2987299" cy="3892464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CA2AB766-AEF0-414F-90A1-58FDA581A94E}"/>
              </a:ext>
            </a:extLst>
          </p:cNvPr>
          <p:cNvSpPr txBox="1"/>
          <p:nvPr/>
        </p:nvSpPr>
        <p:spPr>
          <a:xfrm>
            <a:off x="7710923" y="1783709"/>
            <a:ext cx="34242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시장님 </a:t>
            </a:r>
            <a:r>
              <a:rPr lang="ko-KR" altLang="en-US" sz="3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출장대장</a:t>
            </a:r>
            <a:r>
              <a:rPr lang="en-US" altLang="ko-KR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sz="2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CF2805-AE3A-4931-ACB4-0BA0B3D7CFCE}"/>
              </a:ext>
            </a:extLst>
          </p:cNvPr>
          <p:cNvSpPr txBox="1"/>
          <p:nvPr/>
        </p:nvSpPr>
        <p:spPr>
          <a:xfrm>
            <a:off x="6693605" y="4206478"/>
            <a:ext cx="46217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 dirty="0">
                <a:latin typeface="+mn-ea"/>
              </a:rPr>
              <a:t>※ 11</a:t>
            </a:r>
            <a:r>
              <a:rPr lang="ko-KR" altLang="en-US" sz="2000" spc="-150" dirty="0">
                <a:latin typeface="+mn-ea"/>
              </a:rPr>
              <a:t>월 </a:t>
            </a:r>
            <a:r>
              <a:rPr lang="en-US" altLang="ko-KR" sz="2000" spc="-150" dirty="0">
                <a:latin typeface="+mn-ea"/>
              </a:rPr>
              <a:t>18</a:t>
            </a:r>
            <a:r>
              <a:rPr lang="ko-KR" altLang="en-US" sz="2000" spc="-150" dirty="0">
                <a:latin typeface="+mn-ea"/>
              </a:rPr>
              <a:t>일</a:t>
            </a:r>
            <a:r>
              <a:rPr lang="en-US" altLang="ko-KR" sz="2000" spc="-150" dirty="0">
                <a:latin typeface="+mn-ea"/>
              </a:rPr>
              <a:t>(</a:t>
            </a:r>
            <a:r>
              <a:rPr lang="ko-KR" altLang="en-US" sz="2000" spc="-150" dirty="0">
                <a:latin typeface="+mn-ea"/>
              </a:rPr>
              <a:t>토</a:t>
            </a:r>
            <a:r>
              <a:rPr lang="en-US" altLang="ko-KR" sz="2000" spc="-150" dirty="0">
                <a:latin typeface="+mn-ea"/>
              </a:rPr>
              <a:t>)</a:t>
            </a:r>
            <a:r>
              <a:rPr lang="ko-KR" altLang="en-US" sz="2000" spc="-150" dirty="0">
                <a:latin typeface="+mn-ea"/>
              </a:rPr>
              <a:t> 시장님 </a:t>
            </a:r>
            <a:r>
              <a:rPr lang="ko-KR" altLang="en-US" sz="25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출장 기록 없음</a:t>
            </a:r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254F5B7F-8AAE-4C0B-8C90-9CC24B6BABD2}"/>
              </a:ext>
            </a:extLst>
          </p:cNvPr>
          <p:cNvSpPr/>
          <p:nvPr/>
        </p:nvSpPr>
        <p:spPr>
          <a:xfrm>
            <a:off x="2161875" y="4826399"/>
            <a:ext cx="1049619" cy="79977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spc="-150" dirty="0">
                <a:solidFill>
                  <a:schemeClr val="tx1"/>
                </a:solidFill>
              </a:rPr>
              <a:t>김진형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8021D20-509D-4BC3-82E1-137A09632953}"/>
              </a:ext>
            </a:extLst>
          </p:cNvPr>
          <p:cNvSpPr/>
          <p:nvPr/>
        </p:nvSpPr>
        <p:spPr>
          <a:xfrm>
            <a:off x="6763809" y="2816352"/>
            <a:ext cx="1358537" cy="81085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8" name="연결선: 꺾임 37">
            <a:extLst>
              <a:ext uri="{FF2B5EF4-FFF2-40B4-BE49-F238E27FC236}">
                <a16:creationId xmlns:a16="http://schemas.microsoft.com/office/drawing/2014/main" id="{5D70DF91-0DFE-47B6-96C8-2AAFFBF40812}"/>
              </a:ext>
            </a:extLst>
          </p:cNvPr>
          <p:cNvCxnSpPr>
            <a:cxnSpLocks/>
          </p:cNvCxnSpPr>
          <p:nvPr/>
        </p:nvCxnSpPr>
        <p:spPr>
          <a:xfrm>
            <a:off x="2684138" y="5626176"/>
            <a:ext cx="1093103" cy="313151"/>
          </a:xfrm>
          <a:prstGeom prst="bentConnector3">
            <a:avLst>
              <a:gd name="adj1" fmla="val 50000"/>
            </a:avLst>
          </a:prstGeom>
          <a:ln w="698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D264520A-9FF7-4D26-93D6-73DE6754D1A7}"/>
              </a:ext>
            </a:extLst>
          </p:cNvPr>
          <p:cNvSpPr txBox="1"/>
          <p:nvPr/>
        </p:nvSpPr>
        <p:spPr>
          <a:xfrm>
            <a:off x="3805068" y="5523566"/>
            <a:ext cx="2982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김진형</a:t>
            </a:r>
            <a:endParaRPr lang="en-US" altLang="ko-KR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시장 전 비서실장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8869870-F565-440D-AAD0-4210F57BB96D}"/>
              </a:ext>
            </a:extLst>
          </p:cNvPr>
          <p:cNvSpPr/>
          <p:nvPr/>
        </p:nvSpPr>
        <p:spPr>
          <a:xfrm>
            <a:off x="1752882" y="2532536"/>
            <a:ext cx="1255238" cy="2020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46C28F-33C6-46F3-8A23-D5112A4B00DD}"/>
              </a:ext>
            </a:extLst>
          </p:cNvPr>
          <p:cNvSpPr txBox="1"/>
          <p:nvPr/>
        </p:nvSpPr>
        <p:spPr>
          <a:xfrm>
            <a:off x="189090" y="5056144"/>
            <a:ext cx="16161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highlight>
                  <a:srgbClr val="FFFF0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홍천군 </a:t>
            </a:r>
            <a:r>
              <a:rPr lang="ko-KR" altLang="en-US" b="1" dirty="0" err="1">
                <a:highlight>
                  <a:srgbClr val="FFFF0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연봉리</a:t>
            </a:r>
            <a:endParaRPr lang="ko-KR" altLang="en-US" b="1" dirty="0">
              <a:highlight>
                <a:srgbClr val="FFFF00"/>
              </a:highligh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1AA33146-A6D8-4E40-B3FF-0CB0B6CF0610}"/>
              </a:ext>
            </a:extLst>
          </p:cNvPr>
          <p:cNvSpPr/>
          <p:nvPr/>
        </p:nvSpPr>
        <p:spPr>
          <a:xfrm>
            <a:off x="502942" y="3051753"/>
            <a:ext cx="1255238" cy="2020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260A3CAD-1912-4B32-8CDE-D9B19D5FA18A}"/>
              </a:ext>
            </a:extLst>
          </p:cNvPr>
          <p:cNvSpPr/>
          <p:nvPr/>
        </p:nvSpPr>
        <p:spPr>
          <a:xfrm>
            <a:off x="3709951" y="3073123"/>
            <a:ext cx="1255238" cy="2020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DB4A6649-A7FA-4187-9398-258D7B61C855}"/>
              </a:ext>
            </a:extLst>
          </p:cNvPr>
          <p:cNvSpPr/>
          <p:nvPr/>
        </p:nvSpPr>
        <p:spPr>
          <a:xfrm>
            <a:off x="4985421" y="2515741"/>
            <a:ext cx="1255238" cy="2020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67AE2628-0AE2-4027-9174-3CCA51160187}"/>
              </a:ext>
            </a:extLst>
          </p:cNvPr>
          <p:cNvSpPr/>
          <p:nvPr/>
        </p:nvSpPr>
        <p:spPr>
          <a:xfrm>
            <a:off x="3730183" y="3081929"/>
            <a:ext cx="1255238" cy="2020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7228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>
            <a:extLst>
              <a:ext uri="{FF2B5EF4-FFF2-40B4-BE49-F238E27FC236}">
                <a16:creationId xmlns:a16="http://schemas.microsoft.com/office/drawing/2014/main" id="{EADE4B4B-BF3E-43FE-93A9-4F23064E78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2722" y="2582887"/>
            <a:ext cx="7856901" cy="1158340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8AB927-C725-4A44-A285-735800E69C8C}"/>
              </a:ext>
            </a:extLst>
          </p:cNvPr>
          <p:cNvSpPr/>
          <p:nvPr/>
        </p:nvSpPr>
        <p:spPr>
          <a:xfrm>
            <a:off x="298344" y="247315"/>
            <a:ext cx="1632858" cy="7848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r>
              <a:rPr lang="en-US" altLang="ko-KR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4500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3226" y="1666644"/>
            <a:ext cx="10574867" cy="844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5140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1817705" y="203287"/>
            <a:ext cx="10118368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출장 기록 없는 카드 사용 건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[23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6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17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 algn="ctr"/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</a:t>
            </a:r>
            <a:endParaRPr lang="ko-KR" altLang="en-US" sz="3200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31" name="그림 30">
            <a:extLst>
              <a:ext uri="{FF2B5EF4-FFF2-40B4-BE49-F238E27FC236}">
                <a16:creationId xmlns:a16="http://schemas.microsoft.com/office/drawing/2014/main" id="{5323258D-4465-4468-8FB3-8F6C487721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594" y="1937195"/>
            <a:ext cx="3495943" cy="3760861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BAAC622C-47D3-4041-BE7A-75C80AB88287}"/>
              </a:ext>
            </a:extLst>
          </p:cNvPr>
          <p:cNvSpPr txBox="1"/>
          <p:nvPr/>
        </p:nvSpPr>
        <p:spPr>
          <a:xfrm>
            <a:off x="390594" y="1335076"/>
            <a:ext cx="3424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홍천군 소재 결제 시간</a:t>
            </a:r>
            <a:r>
              <a:rPr lang="en-US" altLang="ko-KR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en-US" altLang="ko-KR" sz="18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5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en-US" altLang="ko-KR" sz="25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:50:00</a:t>
            </a:r>
            <a:r>
              <a:rPr lang="ko-KR" altLang="en-US" sz="2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3A04EF02-D0C5-4162-8373-EEC2D5AD6AA4}"/>
              </a:ext>
            </a:extLst>
          </p:cNvPr>
          <p:cNvSpPr/>
          <p:nvPr/>
        </p:nvSpPr>
        <p:spPr>
          <a:xfrm>
            <a:off x="715371" y="2653539"/>
            <a:ext cx="1380931" cy="101703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4E2B3DD-509F-4B2F-BB1F-44E487DEA790}"/>
              </a:ext>
            </a:extLst>
          </p:cNvPr>
          <p:cNvSpPr txBox="1"/>
          <p:nvPr/>
        </p:nvSpPr>
        <p:spPr>
          <a:xfrm>
            <a:off x="4096052" y="1817185"/>
            <a:ext cx="34242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시장님 </a:t>
            </a:r>
            <a:r>
              <a:rPr lang="ko-KR" altLang="en-US" sz="3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출장대장</a:t>
            </a:r>
            <a:r>
              <a:rPr lang="en-US" altLang="ko-KR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sz="2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D0D26F1-E439-4AE9-876D-0D27BBDA0C90}"/>
              </a:ext>
            </a:extLst>
          </p:cNvPr>
          <p:cNvSpPr txBox="1"/>
          <p:nvPr/>
        </p:nvSpPr>
        <p:spPr>
          <a:xfrm>
            <a:off x="4252722" y="3863583"/>
            <a:ext cx="449995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 dirty="0">
                <a:latin typeface="+mn-ea"/>
              </a:rPr>
              <a:t>※ 6</a:t>
            </a:r>
            <a:r>
              <a:rPr lang="ko-KR" altLang="en-US" sz="2000" spc="-150" dirty="0">
                <a:latin typeface="+mn-ea"/>
              </a:rPr>
              <a:t>월 </a:t>
            </a:r>
            <a:r>
              <a:rPr lang="en-US" altLang="ko-KR" sz="2000" spc="-150" dirty="0">
                <a:latin typeface="+mn-ea"/>
              </a:rPr>
              <a:t>17</a:t>
            </a:r>
            <a:r>
              <a:rPr lang="ko-KR" altLang="en-US" sz="2000" spc="-150" dirty="0">
                <a:latin typeface="+mn-ea"/>
              </a:rPr>
              <a:t>일</a:t>
            </a:r>
            <a:r>
              <a:rPr lang="en-US" altLang="ko-KR" sz="2000" spc="-150" dirty="0">
                <a:latin typeface="+mn-ea"/>
              </a:rPr>
              <a:t>(</a:t>
            </a:r>
            <a:r>
              <a:rPr lang="ko-KR" altLang="en-US" sz="2000" spc="-150" dirty="0">
                <a:latin typeface="+mn-ea"/>
              </a:rPr>
              <a:t>토</a:t>
            </a:r>
            <a:r>
              <a:rPr lang="en-US" altLang="ko-KR" sz="2000" spc="-150" dirty="0">
                <a:latin typeface="+mn-ea"/>
              </a:rPr>
              <a:t>)</a:t>
            </a:r>
            <a:r>
              <a:rPr lang="ko-KR" altLang="en-US" sz="2000" spc="-150" dirty="0">
                <a:latin typeface="+mn-ea"/>
              </a:rPr>
              <a:t> 시장님 </a:t>
            </a:r>
            <a:r>
              <a:rPr lang="ko-KR" altLang="en-US" sz="25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출장 기록 없음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C0F57C4-CEDC-4D33-94E9-3CB1915DC0E5}"/>
              </a:ext>
            </a:extLst>
          </p:cNvPr>
          <p:cNvSpPr/>
          <p:nvPr/>
        </p:nvSpPr>
        <p:spPr>
          <a:xfrm>
            <a:off x="4372428" y="2817809"/>
            <a:ext cx="1358537" cy="81085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C0CC089D-1678-4B54-A172-CAAFB9EE3817}"/>
              </a:ext>
            </a:extLst>
          </p:cNvPr>
          <p:cNvCxnSpPr/>
          <p:nvPr/>
        </p:nvCxnSpPr>
        <p:spPr>
          <a:xfrm>
            <a:off x="4252722" y="2582887"/>
            <a:ext cx="78569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F86A3F71-8765-44F5-BE1E-2524E42A5B07}"/>
              </a:ext>
            </a:extLst>
          </p:cNvPr>
          <p:cNvSpPr/>
          <p:nvPr/>
        </p:nvSpPr>
        <p:spPr>
          <a:xfrm>
            <a:off x="2606178" y="5146638"/>
            <a:ext cx="572857" cy="256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70F5E0A-BE2D-4D2B-942E-94AABAD02C35}"/>
              </a:ext>
            </a:extLst>
          </p:cNvPr>
          <p:cNvSpPr txBox="1"/>
          <p:nvPr/>
        </p:nvSpPr>
        <p:spPr>
          <a:xfrm>
            <a:off x="315054" y="5090159"/>
            <a:ext cx="16161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highlight>
                  <a:srgbClr val="FFFF0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홍천군 </a:t>
            </a:r>
            <a:r>
              <a:rPr lang="ko-KR" altLang="en-US" b="1" dirty="0" err="1">
                <a:highlight>
                  <a:srgbClr val="FFFF0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연봉리</a:t>
            </a:r>
            <a:endParaRPr lang="ko-KR" altLang="en-US" b="1" dirty="0">
              <a:highlight>
                <a:srgbClr val="FFFF00"/>
              </a:highligh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8465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64EF5B72-5A99-40D1-A564-7C81ED7B85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127" y="1801915"/>
            <a:ext cx="4177612" cy="4448364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8AB927-C725-4A44-A285-735800E69C8C}"/>
              </a:ext>
            </a:extLst>
          </p:cNvPr>
          <p:cNvSpPr/>
          <p:nvPr/>
        </p:nvSpPr>
        <p:spPr>
          <a:xfrm>
            <a:off x="326571" y="313266"/>
            <a:ext cx="1632858" cy="7848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3226" y="1221771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47089" y="321652"/>
            <a:ext cx="1000921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r>
              <a:rPr lang="en-US" altLang="ko-KR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</a:t>
            </a:r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직원 격려 간담회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[24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13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29A35FD-A8CC-437A-B421-74AE3D8AC42D}"/>
              </a:ext>
            </a:extLst>
          </p:cNvPr>
          <p:cNvSpPr txBox="1"/>
          <p:nvPr/>
        </p:nvSpPr>
        <p:spPr>
          <a:xfrm>
            <a:off x="953226" y="1364775"/>
            <a:ext cx="3171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 직원 격려 간담회 품의서◀</a:t>
            </a: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28C76AD8-CB17-4759-B63F-8FF2A80D4357}"/>
              </a:ext>
            </a:extLst>
          </p:cNvPr>
          <p:cNvSpPr/>
          <p:nvPr/>
        </p:nvSpPr>
        <p:spPr>
          <a:xfrm>
            <a:off x="1545056" y="3332174"/>
            <a:ext cx="1380931" cy="101703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89F2E5-AF23-401A-9A61-E3D02989115F}"/>
              </a:ext>
            </a:extLst>
          </p:cNvPr>
          <p:cNvSpPr txBox="1"/>
          <p:nvPr/>
        </p:nvSpPr>
        <p:spPr>
          <a:xfrm>
            <a:off x="466366" y="4544512"/>
            <a:ext cx="4450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제공대상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단계동장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태장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동장 등 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40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명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7574F8C1-5E55-4309-A6C3-FA1656C0E5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9356" y="2136171"/>
            <a:ext cx="6485995" cy="3591418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EEC405F-7893-4DE7-A77A-736ED1527358}"/>
              </a:ext>
            </a:extLst>
          </p:cNvPr>
          <p:cNvSpPr txBox="1"/>
          <p:nvPr/>
        </p:nvSpPr>
        <p:spPr>
          <a:xfrm>
            <a:off x="5192732" y="1563524"/>
            <a:ext cx="3424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spc="-3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무실동</a:t>
            </a:r>
            <a:r>
              <a:rPr lang="ko-KR" altLang="en-US" b="1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소재 결제 시간</a:t>
            </a:r>
            <a:r>
              <a:rPr lang="en-US" altLang="ko-KR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en-US" altLang="ko-KR" sz="18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5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13</a:t>
            </a:r>
            <a:r>
              <a:rPr lang="en-US" altLang="ko-KR" sz="25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:05:00</a:t>
            </a:r>
            <a:r>
              <a:rPr lang="ko-KR" altLang="en-US" sz="2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C6B5810-A538-4FBD-9E3A-466D88512AAE}"/>
              </a:ext>
            </a:extLst>
          </p:cNvPr>
          <p:cNvSpPr txBox="1"/>
          <p:nvPr/>
        </p:nvSpPr>
        <p:spPr>
          <a:xfrm>
            <a:off x="8616956" y="1540170"/>
            <a:ext cx="3424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서울 소재 결제 시간</a:t>
            </a:r>
            <a:r>
              <a:rPr lang="en-US" altLang="ko-KR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en-US" altLang="ko-KR" sz="18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5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13</a:t>
            </a:r>
            <a:r>
              <a:rPr lang="en-US" altLang="ko-KR" sz="25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:27:00</a:t>
            </a:r>
            <a:r>
              <a:rPr lang="ko-KR" altLang="en-US" sz="2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2BD1AE2-423C-401F-9103-2573AEF76EC0}"/>
              </a:ext>
            </a:extLst>
          </p:cNvPr>
          <p:cNvSpPr/>
          <p:nvPr/>
        </p:nvSpPr>
        <p:spPr>
          <a:xfrm>
            <a:off x="596127" y="5759865"/>
            <a:ext cx="4320496" cy="5582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6D7C296-15E5-4E59-9067-0405FE8CC376}"/>
              </a:ext>
            </a:extLst>
          </p:cNvPr>
          <p:cNvSpPr/>
          <p:nvPr/>
        </p:nvSpPr>
        <p:spPr>
          <a:xfrm>
            <a:off x="7357640" y="5294476"/>
            <a:ext cx="572857" cy="256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A2B99CF-141F-4BCA-B2C4-FB065DF4C77B}"/>
              </a:ext>
            </a:extLst>
          </p:cNvPr>
          <p:cNvSpPr/>
          <p:nvPr/>
        </p:nvSpPr>
        <p:spPr>
          <a:xfrm>
            <a:off x="10724683" y="5317830"/>
            <a:ext cx="572857" cy="256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247B20D-A930-43E1-978D-2B628F0CD8A5}"/>
              </a:ext>
            </a:extLst>
          </p:cNvPr>
          <p:cNvSpPr/>
          <p:nvPr/>
        </p:nvSpPr>
        <p:spPr>
          <a:xfrm>
            <a:off x="8971825" y="3406082"/>
            <a:ext cx="1255238" cy="2020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A7E38C1D-1AE2-4491-97D4-554E3B013A85}"/>
              </a:ext>
            </a:extLst>
          </p:cNvPr>
          <p:cNvSpPr/>
          <p:nvPr/>
        </p:nvSpPr>
        <p:spPr>
          <a:xfrm>
            <a:off x="5613040" y="3406082"/>
            <a:ext cx="1255238" cy="2020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BC4DCEDD-7A45-4323-B6E7-DBE769AA5B90}"/>
              </a:ext>
            </a:extLst>
          </p:cNvPr>
          <p:cNvSpPr/>
          <p:nvPr/>
        </p:nvSpPr>
        <p:spPr>
          <a:xfrm>
            <a:off x="8801065" y="5033789"/>
            <a:ext cx="2633207" cy="25637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B8E5D03-F0C0-44F7-BCDF-94D0A482D7AB}"/>
              </a:ext>
            </a:extLst>
          </p:cNvPr>
          <p:cNvSpPr txBox="1"/>
          <p:nvPr/>
        </p:nvSpPr>
        <p:spPr>
          <a:xfrm>
            <a:off x="8705802" y="5390533"/>
            <a:ext cx="19175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highlight>
                  <a:srgbClr val="FFFF0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서울 중구 퇴계로</a:t>
            </a:r>
          </a:p>
        </p:txBody>
      </p:sp>
    </p:spTree>
    <p:extLst>
      <p:ext uri="{BB962C8B-B14F-4D97-AF65-F5344CB8AC3E}">
        <p14:creationId xmlns:p14="http://schemas.microsoft.com/office/powerpoint/2010/main" val="114549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8AB927-C725-4A44-A285-735800E69C8C}"/>
              </a:ext>
            </a:extLst>
          </p:cNvPr>
          <p:cNvSpPr/>
          <p:nvPr/>
        </p:nvSpPr>
        <p:spPr>
          <a:xfrm>
            <a:off x="326571" y="313266"/>
            <a:ext cx="1632858" cy="7848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3226" y="1221771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-299735" y="293630"/>
            <a:ext cx="1092054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r>
              <a:rPr lang="en-US" altLang="ko-KR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</a:t>
            </a:r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참석자 확인 불가 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[24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21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29A35FD-A8CC-437A-B421-74AE3D8AC42D}"/>
              </a:ext>
            </a:extLst>
          </p:cNvPr>
          <p:cNvSpPr txBox="1"/>
          <p:nvPr/>
        </p:nvSpPr>
        <p:spPr>
          <a:xfrm>
            <a:off x="326571" y="1303999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▶ 유관기관 업무협조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간담회 품의서◀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2BD1AE2-423C-401F-9103-2573AEF76EC0}"/>
              </a:ext>
            </a:extLst>
          </p:cNvPr>
          <p:cNvSpPr/>
          <p:nvPr/>
        </p:nvSpPr>
        <p:spPr>
          <a:xfrm>
            <a:off x="596127" y="5759865"/>
            <a:ext cx="4320496" cy="5582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9CEF8B38-78EF-4511-A36C-104F5878F9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4264" y="1221771"/>
            <a:ext cx="4693739" cy="4964254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83A5E0B-33B8-40E7-B3E5-DD3F58CABA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328" y="1884001"/>
            <a:ext cx="4114800" cy="4302024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FE9D992A-78E8-4E2A-9960-53F650A2E5FD}"/>
              </a:ext>
            </a:extLst>
          </p:cNvPr>
          <p:cNvSpPr/>
          <p:nvPr/>
        </p:nvSpPr>
        <p:spPr>
          <a:xfrm>
            <a:off x="789389" y="6038976"/>
            <a:ext cx="325308" cy="147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BC3C877-EE82-40E2-AB3B-F2E7475BDE96}"/>
              </a:ext>
            </a:extLst>
          </p:cNvPr>
          <p:cNvSpPr/>
          <p:nvPr/>
        </p:nvSpPr>
        <p:spPr>
          <a:xfrm>
            <a:off x="2799005" y="6042168"/>
            <a:ext cx="325308" cy="147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>
            <a:extLst>
              <a:ext uri="{FF2B5EF4-FFF2-40B4-BE49-F238E27FC236}">
                <a16:creationId xmlns:a16="http://schemas.microsoft.com/office/drawing/2014/main" id="{8686776B-7B94-4F50-A506-0C0DAED6AF69}"/>
              </a:ext>
            </a:extLst>
          </p:cNvPr>
          <p:cNvSpPr/>
          <p:nvPr/>
        </p:nvSpPr>
        <p:spPr>
          <a:xfrm>
            <a:off x="1668557" y="5596918"/>
            <a:ext cx="1049619" cy="79977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spc="-150" dirty="0">
                <a:solidFill>
                  <a:schemeClr val="tx1"/>
                </a:solidFill>
              </a:rPr>
              <a:t>김진형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584E86E-0D39-4796-83E2-72CFF629E12B}"/>
              </a:ext>
            </a:extLst>
          </p:cNvPr>
          <p:cNvSpPr txBox="1"/>
          <p:nvPr/>
        </p:nvSpPr>
        <p:spPr>
          <a:xfrm>
            <a:off x="2670425" y="4741557"/>
            <a:ext cx="2982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시장 전 비서실장</a:t>
            </a:r>
          </a:p>
        </p:txBody>
      </p:sp>
      <p:cxnSp>
        <p:nvCxnSpPr>
          <p:cNvPr id="26" name="연결선: 꺾임 25">
            <a:extLst>
              <a:ext uri="{FF2B5EF4-FFF2-40B4-BE49-F238E27FC236}">
                <a16:creationId xmlns:a16="http://schemas.microsoft.com/office/drawing/2014/main" id="{752CF13E-66C5-43E7-81D7-36D033AA686A}"/>
              </a:ext>
            </a:extLst>
          </p:cNvPr>
          <p:cNvCxnSpPr>
            <a:cxnSpLocks/>
            <a:stCxn id="23" idx="0"/>
          </p:cNvCxnSpPr>
          <p:nvPr/>
        </p:nvCxnSpPr>
        <p:spPr>
          <a:xfrm rot="5400000" flipH="1" flipV="1">
            <a:off x="2253773" y="5153000"/>
            <a:ext cx="383512" cy="504324"/>
          </a:xfrm>
          <a:prstGeom prst="bentConnector2">
            <a:avLst/>
          </a:prstGeom>
          <a:ln w="698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그림 29">
            <a:extLst>
              <a:ext uri="{FF2B5EF4-FFF2-40B4-BE49-F238E27FC236}">
                <a16:creationId xmlns:a16="http://schemas.microsoft.com/office/drawing/2014/main" id="{031F8DDF-4C2F-49C0-9F58-23300225D5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0188" y="1721221"/>
            <a:ext cx="2982483" cy="3065086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68000524-A5E1-4CCE-AC43-9F9EB9A9BB7D}"/>
              </a:ext>
            </a:extLst>
          </p:cNvPr>
          <p:cNvSpPr txBox="1"/>
          <p:nvPr/>
        </p:nvSpPr>
        <p:spPr>
          <a:xfrm>
            <a:off x="8767776" y="1178908"/>
            <a:ext cx="3424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호저면 소재 결제 시간</a:t>
            </a:r>
            <a:r>
              <a:rPr lang="en-US" altLang="ko-KR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en-US" altLang="ko-KR" sz="18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500" b="1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13</a:t>
            </a:r>
            <a:r>
              <a:rPr lang="en-US" altLang="ko-KR" sz="2500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:54:00</a:t>
            </a:r>
            <a:r>
              <a:rPr lang="ko-KR" altLang="en-US" sz="2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11DD479-0621-4633-B611-B8150F97A38F}"/>
              </a:ext>
            </a:extLst>
          </p:cNvPr>
          <p:cNvSpPr/>
          <p:nvPr/>
        </p:nvSpPr>
        <p:spPr>
          <a:xfrm>
            <a:off x="9110692" y="2729431"/>
            <a:ext cx="1428049" cy="30362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C1377DD-2176-4DA0-8873-DCF8CB5BDC6B}"/>
              </a:ext>
            </a:extLst>
          </p:cNvPr>
          <p:cNvSpPr/>
          <p:nvPr/>
        </p:nvSpPr>
        <p:spPr>
          <a:xfrm>
            <a:off x="1027767" y="2865119"/>
            <a:ext cx="1428050" cy="17299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0ED03B15-16FD-44A2-B143-B5C65A459CCD}"/>
              </a:ext>
            </a:extLst>
          </p:cNvPr>
          <p:cNvSpPr/>
          <p:nvPr/>
        </p:nvSpPr>
        <p:spPr>
          <a:xfrm>
            <a:off x="8983379" y="3530907"/>
            <a:ext cx="1428050" cy="17299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253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8AB927-C725-4A44-A285-735800E69C8C}"/>
              </a:ext>
            </a:extLst>
          </p:cNvPr>
          <p:cNvSpPr/>
          <p:nvPr/>
        </p:nvSpPr>
        <p:spPr>
          <a:xfrm>
            <a:off x="326571" y="313266"/>
            <a:ext cx="1632858" cy="7848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2043" y="1217743"/>
            <a:ext cx="1057486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-313508" y="286021"/>
            <a:ext cx="1000921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r>
              <a:rPr lang="en-US" altLang="ko-KR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연초 순방 관련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[24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10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29A35FD-A8CC-437A-B421-74AE3D8AC42D}"/>
              </a:ext>
            </a:extLst>
          </p:cNvPr>
          <p:cNvSpPr txBox="1"/>
          <p:nvPr/>
        </p:nvSpPr>
        <p:spPr>
          <a:xfrm>
            <a:off x="326571" y="1284710"/>
            <a:ext cx="4279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</a:t>
            </a:r>
            <a:r>
              <a:rPr lang="ko-KR" altLang="en-US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읍면동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연초 순방 관련 품의서◀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`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2BD1AE2-423C-401F-9103-2573AEF76EC0}"/>
              </a:ext>
            </a:extLst>
          </p:cNvPr>
          <p:cNvSpPr/>
          <p:nvPr/>
        </p:nvSpPr>
        <p:spPr>
          <a:xfrm>
            <a:off x="596127" y="5759865"/>
            <a:ext cx="4320496" cy="5582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E9D992A-78E8-4E2A-9960-53F650A2E5FD}"/>
              </a:ext>
            </a:extLst>
          </p:cNvPr>
          <p:cNvSpPr/>
          <p:nvPr/>
        </p:nvSpPr>
        <p:spPr>
          <a:xfrm>
            <a:off x="789389" y="6038976"/>
            <a:ext cx="325308" cy="147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BC3C877-EE82-40E2-AB3B-F2E7475BDE96}"/>
              </a:ext>
            </a:extLst>
          </p:cNvPr>
          <p:cNvSpPr/>
          <p:nvPr/>
        </p:nvSpPr>
        <p:spPr>
          <a:xfrm>
            <a:off x="2799005" y="6042168"/>
            <a:ext cx="325308" cy="147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>
            <a:extLst>
              <a:ext uri="{FF2B5EF4-FFF2-40B4-BE49-F238E27FC236}">
                <a16:creationId xmlns:a16="http://schemas.microsoft.com/office/drawing/2014/main" id="{A4814B8B-8122-478D-A35D-0A84A0007F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571" y="1673331"/>
            <a:ext cx="3781937" cy="4674416"/>
          </a:xfrm>
          <a:prstGeom prst="rect">
            <a:avLst/>
          </a:prstGeom>
        </p:spPr>
      </p:pic>
      <p:pic>
        <p:nvPicPr>
          <p:cNvPr id="33" name="그림 32">
            <a:extLst>
              <a:ext uri="{FF2B5EF4-FFF2-40B4-BE49-F238E27FC236}">
                <a16:creationId xmlns:a16="http://schemas.microsoft.com/office/drawing/2014/main" id="{0069B3D7-4FB6-4C75-AEE8-A9922BA5E8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7003" y="1630145"/>
            <a:ext cx="3772324" cy="4674415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8F399063-E22A-4E07-BD61-90BACF424529}"/>
              </a:ext>
            </a:extLst>
          </p:cNvPr>
          <p:cNvSpPr txBox="1"/>
          <p:nvPr/>
        </p:nvSpPr>
        <p:spPr>
          <a:xfrm>
            <a:off x="5997003" y="1263912"/>
            <a:ext cx="4217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 직원 격려 간담회 품의서◀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319E77-C691-4A10-B400-0D85BDDCED2D}"/>
              </a:ext>
            </a:extLst>
          </p:cNvPr>
          <p:cNvSpPr txBox="1"/>
          <p:nvPr/>
        </p:nvSpPr>
        <p:spPr>
          <a:xfrm>
            <a:off x="447556" y="4819300"/>
            <a:ext cx="31854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pc="-150" dirty="0">
                <a:latin typeface="+mn-ea"/>
              </a:rPr>
              <a:t>▶일시</a:t>
            </a:r>
            <a:r>
              <a:rPr lang="en-US" altLang="ko-KR" spc="-150" dirty="0">
                <a:latin typeface="+mn-ea"/>
              </a:rPr>
              <a:t>: 24</a:t>
            </a:r>
            <a:r>
              <a:rPr lang="ko-KR" altLang="en-US" spc="-150" dirty="0">
                <a:latin typeface="+mn-ea"/>
              </a:rPr>
              <a:t>년 </a:t>
            </a:r>
            <a:r>
              <a:rPr lang="en-US" altLang="ko-KR" spc="-150" dirty="0">
                <a:latin typeface="+mn-ea"/>
              </a:rPr>
              <a:t>1</a:t>
            </a:r>
            <a:r>
              <a:rPr lang="ko-KR" altLang="en-US" spc="-150" dirty="0">
                <a:latin typeface="+mn-ea"/>
              </a:rPr>
              <a:t>월 </a:t>
            </a:r>
            <a:r>
              <a:rPr lang="en-US" altLang="ko-KR" spc="-150" dirty="0">
                <a:latin typeface="+mn-ea"/>
              </a:rPr>
              <a:t>10</a:t>
            </a:r>
            <a:r>
              <a:rPr lang="ko-KR" altLang="en-US" spc="-150" dirty="0">
                <a:latin typeface="+mn-ea"/>
              </a:rPr>
              <a:t>일 </a:t>
            </a:r>
            <a:r>
              <a:rPr lang="en-US" altLang="ko-KR" spc="-150" dirty="0">
                <a:latin typeface="+mn-ea"/>
              </a:rPr>
              <a:t>12</a:t>
            </a:r>
            <a:r>
              <a:rPr lang="ko-KR" altLang="en-US" spc="-150" dirty="0">
                <a:latin typeface="+mn-ea"/>
              </a:rPr>
              <a:t>시경</a:t>
            </a:r>
            <a:endParaRPr lang="en-US" altLang="ko-KR" spc="-150" dirty="0">
              <a:latin typeface="+mn-ea"/>
            </a:endParaRPr>
          </a:p>
          <a:p>
            <a:r>
              <a:rPr lang="ko-KR" altLang="en-US" spc="-150" dirty="0">
                <a:latin typeface="+mn-ea"/>
              </a:rPr>
              <a:t>▶</a:t>
            </a:r>
            <a:r>
              <a:rPr lang="ko-KR" altLang="en-US" spc="-150" dirty="0" err="1">
                <a:latin typeface="+mn-ea"/>
              </a:rPr>
              <a:t>판부면</a:t>
            </a:r>
            <a:r>
              <a:rPr lang="ko-KR" altLang="en-US" spc="-150" dirty="0">
                <a:latin typeface="+mn-ea"/>
              </a:rPr>
              <a:t> 연초순방 간담회 시간</a:t>
            </a:r>
            <a:r>
              <a:rPr lang="en-US" altLang="ko-KR" spc="-150" dirty="0">
                <a:latin typeface="+mn-ea"/>
              </a:rPr>
              <a:t> </a:t>
            </a:r>
          </a:p>
          <a:p>
            <a:endParaRPr lang="ko-KR" altLang="en-US" spc="-150" dirty="0">
              <a:latin typeface="+mn-ea"/>
            </a:endParaRPr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A691093A-2C6C-4BEA-8EB7-2021038F3F1C}"/>
              </a:ext>
            </a:extLst>
          </p:cNvPr>
          <p:cNvSpPr/>
          <p:nvPr/>
        </p:nvSpPr>
        <p:spPr>
          <a:xfrm>
            <a:off x="7111800" y="5847981"/>
            <a:ext cx="1039070" cy="79977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spc="-150" dirty="0">
                <a:solidFill>
                  <a:schemeClr val="tx1"/>
                </a:solidFill>
              </a:rPr>
              <a:t>김진형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4FB4C41-F219-46C3-9289-9093424705E7}"/>
              </a:ext>
            </a:extLst>
          </p:cNvPr>
          <p:cNvSpPr txBox="1"/>
          <p:nvPr/>
        </p:nvSpPr>
        <p:spPr>
          <a:xfrm>
            <a:off x="8017273" y="5038594"/>
            <a:ext cx="2982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시장 전 비서실장</a:t>
            </a:r>
          </a:p>
        </p:txBody>
      </p:sp>
      <p:cxnSp>
        <p:nvCxnSpPr>
          <p:cNvPr id="39" name="연결선: 꺾임 38">
            <a:extLst>
              <a:ext uri="{FF2B5EF4-FFF2-40B4-BE49-F238E27FC236}">
                <a16:creationId xmlns:a16="http://schemas.microsoft.com/office/drawing/2014/main" id="{9C16C4C5-5B0E-4019-AE60-538B3E25F9C5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7596545" y="5436297"/>
            <a:ext cx="383512" cy="504324"/>
          </a:xfrm>
          <a:prstGeom prst="bentConnector2">
            <a:avLst/>
          </a:prstGeom>
          <a:ln w="698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6A8B7C20-4C94-4893-AA2F-60206F8B8753}"/>
              </a:ext>
            </a:extLst>
          </p:cNvPr>
          <p:cNvSpPr/>
          <p:nvPr/>
        </p:nvSpPr>
        <p:spPr>
          <a:xfrm>
            <a:off x="789389" y="6185868"/>
            <a:ext cx="325308" cy="147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D5C88F3C-8966-41CF-A07A-75AA554696DE}"/>
              </a:ext>
            </a:extLst>
          </p:cNvPr>
          <p:cNvSpPr/>
          <p:nvPr/>
        </p:nvSpPr>
        <p:spPr>
          <a:xfrm>
            <a:off x="1729578" y="6185867"/>
            <a:ext cx="325308" cy="147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662EBE48-C836-410C-99E2-218695A27E39}"/>
              </a:ext>
            </a:extLst>
          </p:cNvPr>
          <p:cNvSpPr/>
          <p:nvPr/>
        </p:nvSpPr>
        <p:spPr>
          <a:xfrm>
            <a:off x="8234690" y="6142255"/>
            <a:ext cx="325308" cy="147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2FCD4D9F-ADF6-4680-A38A-EB571BC9FEED}"/>
              </a:ext>
            </a:extLst>
          </p:cNvPr>
          <p:cNvSpPr/>
          <p:nvPr/>
        </p:nvSpPr>
        <p:spPr>
          <a:xfrm>
            <a:off x="6463865" y="6164578"/>
            <a:ext cx="325308" cy="147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A741002E-F4FA-4A87-9929-17B5B2B08F6E}"/>
              </a:ext>
            </a:extLst>
          </p:cNvPr>
          <p:cNvSpPr/>
          <p:nvPr/>
        </p:nvSpPr>
        <p:spPr>
          <a:xfrm>
            <a:off x="2521748" y="6222943"/>
            <a:ext cx="325308" cy="147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그림 47">
            <a:extLst>
              <a:ext uri="{FF2B5EF4-FFF2-40B4-BE49-F238E27FC236}">
                <a16:creationId xmlns:a16="http://schemas.microsoft.com/office/drawing/2014/main" id="{7CF1322F-9703-48BD-9442-99A770D349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4765" y="1883547"/>
            <a:ext cx="2531802" cy="2940392"/>
          </a:xfrm>
          <a:prstGeom prst="rect">
            <a:avLst/>
          </a:prstGeom>
        </p:spPr>
      </p:pic>
      <p:pic>
        <p:nvPicPr>
          <p:cNvPr id="49" name="그림 48">
            <a:extLst>
              <a:ext uri="{FF2B5EF4-FFF2-40B4-BE49-F238E27FC236}">
                <a16:creationId xmlns:a16="http://schemas.microsoft.com/office/drawing/2014/main" id="{68204954-B4CD-4B89-A605-B527C9049B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0303" y="1883547"/>
            <a:ext cx="2398807" cy="2931438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F29D4466-FBE2-487C-B91F-89B2B46A2FE8}"/>
              </a:ext>
            </a:extLst>
          </p:cNvPr>
          <p:cNvSpPr txBox="1"/>
          <p:nvPr/>
        </p:nvSpPr>
        <p:spPr>
          <a:xfrm>
            <a:off x="6069808" y="4355026"/>
            <a:ext cx="330571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pc="-150" dirty="0">
                <a:latin typeface="+mn-ea"/>
              </a:rPr>
              <a:t>▶일시</a:t>
            </a:r>
            <a:r>
              <a:rPr lang="en-US" altLang="ko-KR" spc="-150" dirty="0">
                <a:latin typeface="+mn-ea"/>
              </a:rPr>
              <a:t>: 24</a:t>
            </a:r>
            <a:r>
              <a:rPr lang="ko-KR" altLang="en-US" spc="-150" dirty="0">
                <a:latin typeface="+mn-ea"/>
              </a:rPr>
              <a:t>년 </a:t>
            </a:r>
            <a:r>
              <a:rPr lang="en-US" altLang="ko-KR" spc="-150" dirty="0">
                <a:latin typeface="+mn-ea"/>
              </a:rPr>
              <a:t>1</a:t>
            </a:r>
            <a:r>
              <a:rPr lang="ko-KR" altLang="en-US" spc="-150" dirty="0">
                <a:latin typeface="+mn-ea"/>
              </a:rPr>
              <a:t>월 </a:t>
            </a:r>
            <a:r>
              <a:rPr lang="en-US" altLang="ko-KR" spc="-150" dirty="0">
                <a:latin typeface="+mn-ea"/>
              </a:rPr>
              <a:t>10</a:t>
            </a:r>
            <a:r>
              <a:rPr lang="ko-KR" altLang="en-US" spc="-150" dirty="0">
                <a:latin typeface="+mn-ea"/>
              </a:rPr>
              <a:t>일 </a:t>
            </a:r>
            <a:r>
              <a:rPr lang="en-US" altLang="ko-KR" spc="-150" dirty="0">
                <a:latin typeface="+mn-ea"/>
              </a:rPr>
              <a:t>11:37:00</a:t>
            </a:r>
          </a:p>
          <a:p>
            <a:r>
              <a:rPr lang="ko-KR" altLang="en-US" spc="-150" dirty="0">
                <a:latin typeface="+mn-ea"/>
              </a:rPr>
              <a:t>▶</a:t>
            </a:r>
            <a:r>
              <a:rPr lang="ko-KR" altLang="en-US" spc="-150" dirty="0" err="1">
                <a:latin typeface="+mn-ea"/>
              </a:rPr>
              <a:t>무실동</a:t>
            </a:r>
            <a:r>
              <a:rPr lang="ko-KR" altLang="en-US" spc="-150" dirty="0">
                <a:latin typeface="+mn-ea"/>
              </a:rPr>
              <a:t> 소재 결제액</a:t>
            </a:r>
            <a:r>
              <a:rPr lang="en-US" altLang="ko-KR" spc="-150" dirty="0">
                <a:latin typeface="+mn-ea"/>
              </a:rPr>
              <a:t>: </a:t>
            </a:r>
            <a:r>
              <a:rPr lang="en-US" altLang="ko-KR" sz="2000" b="1" spc="-150" dirty="0">
                <a:solidFill>
                  <a:srgbClr val="FF0000"/>
                </a:solidFill>
                <a:latin typeface="+mn-ea"/>
              </a:rPr>
              <a:t>88,000</a:t>
            </a:r>
            <a:r>
              <a:rPr lang="ko-KR" altLang="en-US" sz="2000" b="1" spc="-150" dirty="0">
                <a:solidFill>
                  <a:srgbClr val="FF0000"/>
                </a:solidFill>
                <a:latin typeface="+mn-ea"/>
              </a:rPr>
              <a:t>원</a:t>
            </a:r>
            <a:r>
              <a:rPr lang="en-US" altLang="ko-KR" spc="-150" dirty="0">
                <a:latin typeface="+mn-ea"/>
              </a:rPr>
              <a:t> </a:t>
            </a:r>
          </a:p>
          <a:p>
            <a:endParaRPr lang="ko-KR" altLang="en-US" spc="-150" dirty="0">
              <a:latin typeface="+mn-ea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97A2C502-C122-4528-8078-130BB29BAB71}"/>
              </a:ext>
            </a:extLst>
          </p:cNvPr>
          <p:cNvSpPr/>
          <p:nvPr/>
        </p:nvSpPr>
        <p:spPr>
          <a:xfrm>
            <a:off x="7421260" y="2612128"/>
            <a:ext cx="619204" cy="4702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C6BACF22-1417-49B6-A53D-71F67E1231EB}"/>
              </a:ext>
            </a:extLst>
          </p:cNvPr>
          <p:cNvSpPr/>
          <p:nvPr/>
        </p:nvSpPr>
        <p:spPr>
          <a:xfrm>
            <a:off x="3489304" y="2889583"/>
            <a:ext cx="1117200" cy="2351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6F405A3F-3C19-442D-B398-B4B3E7B3B8BE}"/>
              </a:ext>
            </a:extLst>
          </p:cNvPr>
          <p:cNvCxnSpPr/>
          <p:nvPr/>
        </p:nvCxnSpPr>
        <p:spPr>
          <a:xfrm>
            <a:off x="1114697" y="3762103"/>
            <a:ext cx="107453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ED0C8888-E970-4430-A348-BF0708AA57DC}"/>
              </a:ext>
            </a:extLst>
          </p:cNvPr>
          <p:cNvSpPr/>
          <p:nvPr/>
        </p:nvSpPr>
        <p:spPr>
          <a:xfrm>
            <a:off x="9730499" y="2889583"/>
            <a:ext cx="1117200" cy="2351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85C66978-66B1-4DD4-A65D-74765F86CBDA}"/>
              </a:ext>
            </a:extLst>
          </p:cNvPr>
          <p:cNvCxnSpPr/>
          <p:nvPr/>
        </p:nvCxnSpPr>
        <p:spPr>
          <a:xfrm>
            <a:off x="6718663" y="3583577"/>
            <a:ext cx="107453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3613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>
            <a:extLst>
              <a:ext uri="{FF2B5EF4-FFF2-40B4-BE49-F238E27FC236}">
                <a16:creationId xmlns:a16="http://schemas.microsoft.com/office/drawing/2014/main" id="{9D401E7F-8C68-40F7-A0A3-7ACC4F16D7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213" y="1759614"/>
            <a:ext cx="3021220" cy="4534091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8AB927-C725-4A44-A285-735800E69C8C}"/>
              </a:ext>
            </a:extLst>
          </p:cNvPr>
          <p:cNvSpPr/>
          <p:nvPr/>
        </p:nvSpPr>
        <p:spPr>
          <a:xfrm>
            <a:off x="326571" y="313266"/>
            <a:ext cx="1885406" cy="7848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2043" y="1217743"/>
            <a:ext cx="10574867" cy="5435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0" y="296522"/>
            <a:ext cx="1204201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r>
              <a:rPr lang="en-US" altLang="ko-KR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5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품의서 날짜 </a:t>
            </a:r>
            <a:r>
              <a:rPr lang="en-US" altLang="ko-KR" sz="45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[24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 3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 7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sz="3200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29A35FD-A8CC-437A-B421-74AE3D8AC42D}"/>
              </a:ext>
            </a:extLst>
          </p:cNvPr>
          <p:cNvSpPr txBox="1"/>
          <p:nvPr/>
        </p:nvSpPr>
        <p:spPr>
          <a:xfrm>
            <a:off x="237067" y="1277293"/>
            <a:ext cx="4279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▶직원 격려 간담회 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◀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`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6A8B7C20-4C94-4893-AA2F-60206F8B8753}"/>
              </a:ext>
            </a:extLst>
          </p:cNvPr>
          <p:cNvSpPr/>
          <p:nvPr/>
        </p:nvSpPr>
        <p:spPr>
          <a:xfrm>
            <a:off x="684218" y="6134781"/>
            <a:ext cx="325308" cy="147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5AAEAF8C-91E5-49E7-8297-AC0E9EC7B722}"/>
              </a:ext>
            </a:extLst>
          </p:cNvPr>
          <p:cNvSpPr/>
          <p:nvPr/>
        </p:nvSpPr>
        <p:spPr>
          <a:xfrm>
            <a:off x="2054133" y="5772217"/>
            <a:ext cx="999798" cy="79083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spc="-150" dirty="0">
                <a:solidFill>
                  <a:schemeClr val="tx1"/>
                </a:solidFill>
              </a:rPr>
              <a:t>24.2.19.</a:t>
            </a:r>
            <a:endParaRPr lang="ko-KR" altLang="en-US" sz="1500" b="1" spc="-150" dirty="0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469D1C-E9B8-4A90-9907-C6B64AF0736C}"/>
              </a:ext>
            </a:extLst>
          </p:cNvPr>
          <p:cNvSpPr txBox="1"/>
          <p:nvPr/>
        </p:nvSpPr>
        <p:spPr>
          <a:xfrm>
            <a:off x="1228839" y="5613209"/>
            <a:ext cx="1242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spc="-150" dirty="0" err="1"/>
              <a:t>품의결재일</a:t>
            </a:r>
            <a:endParaRPr lang="ko-KR" altLang="en-US" b="1" spc="-150" dirty="0"/>
          </a:p>
        </p:txBody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8B23CA22-7AA9-4A16-8E7D-42BF92959C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6792" y="1692593"/>
            <a:ext cx="2214165" cy="3072285"/>
          </a:xfrm>
          <a:prstGeom prst="rect">
            <a:avLst/>
          </a:prstGeom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00A6D3B5-D119-4CE8-8129-1BF0A3AE98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9637" y="1712678"/>
            <a:ext cx="3148098" cy="4522156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65302D7F-580D-4FA9-B299-17E7B5CD9468}"/>
              </a:ext>
            </a:extLst>
          </p:cNvPr>
          <p:cNvSpPr txBox="1"/>
          <p:nvPr/>
        </p:nvSpPr>
        <p:spPr>
          <a:xfrm>
            <a:off x="4249571" y="4776612"/>
            <a:ext cx="33682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pc="-150" dirty="0">
                <a:latin typeface="+mn-ea"/>
              </a:rPr>
              <a:t>▶ 카드 거래일</a:t>
            </a:r>
            <a:r>
              <a:rPr lang="en-US" altLang="ko-KR" spc="-150" dirty="0">
                <a:latin typeface="+mn-ea"/>
              </a:rPr>
              <a:t>: 24</a:t>
            </a:r>
            <a:r>
              <a:rPr lang="ko-KR" altLang="en-US" spc="-150" dirty="0">
                <a:latin typeface="+mn-ea"/>
              </a:rPr>
              <a:t>년 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</a:rPr>
              <a:t>3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</a:rPr>
              <a:t>9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</a:rPr>
              <a:t>토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</a:rPr>
              <a:t> </a:t>
            </a:r>
            <a:endParaRPr lang="en-US" altLang="ko-KR" spc="-150" dirty="0">
              <a:latin typeface="+mn-ea"/>
            </a:endParaRPr>
          </a:p>
          <a:p>
            <a:r>
              <a:rPr lang="ko-KR" altLang="en-US" spc="-150" dirty="0">
                <a:latin typeface="+mn-ea"/>
              </a:rPr>
              <a:t>▶ 결제액</a:t>
            </a:r>
            <a:r>
              <a:rPr lang="en-US" altLang="ko-KR" spc="-150" dirty="0">
                <a:latin typeface="+mn-ea"/>
              </a:rPr>
              <a:t>: </a:t>
            </a:r>
            <a:r>
              <a:rPr lang="en-US" altLang="ko-KR" sz="2000" b="1" spc="-150" dirty="0">
                <a:solidFill>
                  <a:srgbClr val="FF0000"/>
                </a:solidFill>
                <a:latin typeface="+mn-ea"/>
              </a:rPr>
              <a:t>45,000</a:t>
            </a:r>
            <a:r>
              <a:rPr lang="ko-KR" altLang="en-US" sz="2000" b="1" spc="-150" dirty="0">
                <a:solidFill>
                  <a:srgbClr val="FF0000"/>
                </a:solidFill>
                <a:latin typeface="+mn-ea"/>
              </a:rPr>
              <a:t>원</a:t>
            </a:r>
            <a:r>
              <a:rPr lang="en-US" altLang="ko-KR" spc="-150" dirty="0">
                <a:latin typeface="+mn-ea"/>
              </a:rPr>
              <a:t> </a:t>
            </a:r>
          </a:p>
          <a:p>
            <a:endParaRPr lang="ko-KR" altLang="en-US" spc="-150" dirty="0">
              <a:latin typeface="+mn-ea"/>
            </a:endParaRPr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35ECF077-2CEB-4C3E-A73F-0378EBC908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7249" y="1666767"/>
            <a:ext cx="2212352" cy="3029163"/>
          </a:xfrm>
          <a:prstGeom prst="rect">
            <a:avLst/>
          </a:prstGeom>
        </p:spPr>
      </p:pic>
      <p:sp>
        <p:nvSpPr>
          <p:cNvPr id="52" name="직사각형 51">
            <a:extLst>
              <a:ext uri="{FF2B5EF4-FFF2-40B4-BE49-F238E27FC236}">
                <a16:creationId xmlns:a16="http://schemas.microsoft.com/office/drawing/2014/main" id="{474DEBBC-912A-485F-9D19-26FE3AEF619F}"/>
              </a:ext>
            </a:extLst>
          </p:cNvPr>
          <p:cNvSpPr/>
          <p:nvPr/>
        </p:nvSpPr>
        <p:spPr>
          <a:xfrm>
            <a:off x="4695872" y="6158401"/>
            <a:ext cx="325308" cy="157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id="{432B7284-75B0-47D3-80BE-968DD2CE0EAB}"/>
              </a:ext>
            </a:extLst>
          </p:cNvPr>
          <p:cNvSpPr/>
          <p:nvPr/>
        </p:nvSpPr>
        <p:spPr>
          <a:xfrm>
            <a:off x="6187968" y="5547017"/>
            <a:ext cx="999798" cy="79083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spc="-150" dirty="0">
                <a:solidFill>
                  <a:schemeClr val="tx1"/>
                </a:solidFill>
              </a:rPr>
              <a:t>24.3.19.</a:t>
            </a:r>
            <a:endParaRPr lang="ko-KR" altLang="en-US" sz="1500" b="1" spc="-150" dirty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319E77-C691-4A10-B400-0D85BDDCED2D}"/>
              </a:ext>
            </a:extLst>
          </p:cNvPr>
          <p:cNvSpPr txBox="1"/>
          <p:nvPr/>
        </p:nvSpPr>
        <p:spPr>
          <a:xfrm>
            <a:off x="248936" y="4839450"/>
            <a:ext cx="33682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pc="-150" dirty="0">
                <a:latin typeface="+mn-ea"/>
              </a:rPr>
              <a:t>▶ 카드 거래일</a:t>
            </a:r>
            <a:r>
              <a:rPr lang="en-US" altLang="ko-KR" spc="-150" dirty="0">
                <a:latin typeface="+mn-ea"/>
              </a:rPr>
              <a:t>: 24</a:t>
            </a:r>
            <a:r>
              <a:rPr lang="ko-KR" altLang="en-US" spc="-150" dirty="0">
                <a:latin typeface="+mn-ea"/>
              </a:rPr>
              <a:t>년 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</a:rPr>
              <a:t>금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</a:rPr>
              <a:t> </a:t>
            </a:r>
            <a:endParaRPr lang="en-US" altLang="ko-KR" spc="-150" dirty="0">
              <a:latin typeface="+mn-ea"/>
            </a:endParaRPr>
          </a:p>
          <a:p>
            <a:r>
              <a:rPr lang="ko-KR" altLang="en-US" spc="-150" dirty="0">
                <a:latin typeface="+mn-ea"/>
              </a:rPr>
              <a:t>▶ 결제액</a:t>
            </a:r>
            <a:r>
              <a:rPr lang="en-US" altLang="ko-KR" spc="-150" dirty="0">
                <a:latin typeface="+mn-ea"/>
              </a:rPr>
              <a:t>: </a:t>
            </a:r>
            <a:r>
              <a:rPr lang="en-US" altLang="ko-KR" sz="2000" b="1" spc="-150" dirty="0">
                <a:solidFill>
                  <a:srgbClr val="FF0000"/>
                </a:solidFill>
                <a:latin typeface="+mn-ea"/>
              </a:rPr>
              <a:t>86,000</a:t>
            </a:r>
            <a:r>
              <a:rPr lang="ko-KR" altLang="en-US" sz="2000" b="1" spc="-150" dirty="0">
                <a:solidFill>
                  <a:srgbClr val="FF0000"/>
                </a:solidFill>
                <a:latin typeface="+mn-ea"/>
              </a:rPr>
              <a:t>원</a:t>
            </a:r>
            <a:r>
              <a:rPr lang="en-US" altLang="ko-KR" spc="-150" dirty="0">
                <a:latin typeface="+mn-ea"/>
              </a:rPr>
              <a:t> </a:t>
            </a:r>
          </a:p>
          <a:p>
            <a:endParaRPr lang="ko-KR" altLang="en-US" spc="-150" dirty="0">
              <a:latin typeface="+mn-ea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4C71CDD-82BD-425F-B134-2D12A2080EFF}"/>
              </a:ext>
            </a:extLst>
          </p:cNvPr>
          <p:cNvSpPr txBox="1"/>
          <p:nvPr/>
        </p:nvSpPr>
        <p:spPr>
          <a:xfrm>
            <a:off x="4513962" y="1277293"/>
            <a:ext cx="4279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▶직원 격려 간담회 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[3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◀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`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33F9D89-AC42-45FF-8B35-42544D420474}"/>
              </a:ext>
            </a:extLst>
          </p:cNvPr>
          <p:cNvSpPr txBox="1"/>
          <p:nvPr/>
        </p:nvSpPr>
        <p:spPr>
          <a:xfrm>
            <a:off x="5411281" y="5545236"/>
            <a:ext cx="1242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spc="-150" dirty="0" err="1"/>
              <a:t>품의결재일</a:t>
            </a:r>
            <a:endParaRPr lang="ko-KR" altLang="en-US" b="1" spc="-150" dirty="0"/>
          </a:p>
        </p:txBody>
      </p:sp>
      <p:pic>
        <p:nvPicPr>
          <p:cNvPr id="60" name="그림 59">
            <a:extLst>
              <a:ext uri="{FF2B5EF4-FFF2-40B4-BE49-F238E27FC236}">
                <a16:creationId xmlns:a16="http://schemas.microsoft.com/office/drawing/2014/main" id="{B12CCC17-1893-490C-AEAA-03F9BBA810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13916" y="1647196"/>
            <a:ext cx="3597248" cy="4587638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AAD8D38F-A881-424F-BEBF-24DD9F5EC445}"/>
              </a:ext>
            </a:extLst>
          </p:cNvPr>
          <p:cNvSpPr txBox="1"/>
          <p:nvPr/>
        </p:nvSpPr>
        <p:spPr>
          <a:xfrm>
            <a:off x="8313916" y="1280834"/>
            <a:ext cx="4279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▶퇴직 공무원 간담회 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[7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◀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`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2" name="그림 61">
            <a:extLst>
              <a:ext uri="{FF2B5EF4-FFF2-40B4-BE49-F238E27FC236}">
                <a16:creationId xmlns:a16="http://schemas.microsoft.com/office/drawing/2014/main" id="{0738F92A-D249-47AD-BF50-E5FCC6E2E4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84061" y="1693425"/>
            <a:ext cx="2207939" cy="2939244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911344CF-D027-41BB-BA69-56F4947B8E7A}"/>
              </a:ext>
            </a:extLst>
          </p:cNvPr>
          <p:cNvSpPr txBox="1"/>
          <p:nvPr/>
        </p:nvSpPr>
        <p:spPr>
          <a:xfrm>
            <a:off x="8299946" y="4764839"/>
            <a:ext cx="33922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pc="-150" dirty="0">
                <a:latin typeface="+mn-ea"/>
              </a:rPr>
              <a:t>▶ 카드 거래일</a:t>
            </a:r>
            <a:r>
              <a:rPr lang="en-US" altLang="ko-KR" spc="-150" dirty="0">
                <a:latin typeface="+mn-ea"/>
              </a:rPr>
              <a:t>: 24</a:t>
            </a:r>
            <a:r>
              <a:rPr lang="ko-KR" altLang="en-US" spc="-150" dirty="0">
                <a:latin typeface="+mn-ea"/>
              </a:rPr>
              <a:t>년 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</a:rPr>
              <a:t>7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</a:rPr>
              <a:t>12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</a:rPr>
              <a:t>금</a:t>
            </a:r>
            <a:r>
              <a:rPr lang="en-US" altLang="ko-KR" b="1" spc="-150" dirty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b="1" spc="-150" dirty="0">
                <a:solidFill>
                  <a:srgbClr val="FF0000"/>
                </a:solidFill>
                <a:latin typeface="+mn-ea"/>
              </a:rPr>
              <a:t> </a:t>
            </a:r>
            <a:endParaRPr lang="en-US" altLang="ko-KR" spc="-150" dirty="0">
              <a:latin typeface="+mn-ea"/>
            </a:endParaRPr>
          </a:p>
          <a:p>
            <a:r>
              <a:rPr lang="ko-KR" altLang="en-US" spc="-150" dirty="0">
                <a:latin typeface="+mn-ea"/>
              </a:rPr>
              <a:t>▶ 결제액</a:t>
            </a:r>
            <a:r>
              <a:rPr lang="en-US" altLang="ko-KR" spc="-150" dirty="0">
                <a:latin typeface="+mn-ea"/>
              </a:rPr>
              <a:t>: </a:t>
            </a:r>
            <a:r>
              <a:rPr lang="en-US" altLang="ko-KR" sz="2000" b="1" spc="-150" dirty="0">
                <a:solidFill>
                  <a:srgbClr val="FF0000"/>
                </a:solidFill>
                <a:latin typeface="+mn-ea"/>
              </a:rPr>
              <a:t>21,000</a:t>
            </a:r>
            <a:r>
              <a:rPr lang="ko-KR" altLang="en-US" sz="2000" b="1" spc="-150" dirty="0">
                <a:solidFill>
                  <a:srgbClr val="FF0000"/>
                </a:solidFill>
                <a:latin typeface="+mn-ea"/>
              </a:rPr>
              <a:t>원</a:t>
            </a:r>
            <a:r>
              <a:rPr lang="en-US" altLang="ko-KR" spc="-150" dirty="0">
                <a:latin typeface="+mn-ea"/>
              </a:rPr>
              <a:t> </a:t>
            </a:r>
          </a:p>
          <a:p>
            <a:endParaRPr lang="ko-KR" altLang="en-US" spc="-150" dirty="0">
              <a:latin typeface="+mn-ea"/>
            </a:endParaRPr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9E363172-71A6-4B74-8F2D-18812DE0CCDF}"/>
              </a:ext>
            </a:extLst>
          </p:cNvPr>
          <p:cNvSpPr/>
          <p:nvPr/>
        </p:nvSpPr>
        <p:spPr>
          <a:xfrm>
            <a:off x="8674523" y="6115136"/>
            <a:ext cx="325308" cy="157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F38C8073-A85E-4546-B094-4E6485D401D3}"/>
              </a:ext>
            </a:extLst>
          </p:cNvPr>
          <p:cNvSpPr/>
          <p:nvPr/>
        </p:nvSpPr>
        <p:spPr>
          <a:xfrm>
            <a:off x="9533292" y="6128866"/>
            <a:ext cx="325308" cy="157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타원 65">
            <a:extLst>
              <a:ext uri="{FF2B5EF4-FFF2-40B4-BE49-F238E27FC236}">
                <a16:creationId xmlns:a16="http://schemas.microsoft.com/office/drawing/2014/main" id="{9A89829C-4D7A-41BC-A2D1-199F4F392976}"/>
              </a:ext>
            </a:extLst>
          </p:cNvPr>
          <p:cNvSpPr/>
          <p:nvPr/>
        </p:nvSpPr>
        <p:spPr>
          <a:xfrm>
            <a:off x="10341958" y="5509191"/>
            <a:ext cx="999798" cy="79083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spc="-150" dirty="0">
                <a:solidFill>
                  <a:schemeClr val="tx1"/>
                </a:solidFill>
              </a:rPr>
              <a:t>24.7.25.</a:t>
            </a:r>
            <a:endParaRPr lang="ko-KR" altLang="en-US" sz="1500" b="1" spc="-150" dirty="0">
              <a:solidFill>
                <a:schemeClr val="tx1"/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9425970-D8FD-4409-84F9-D2168B648A35}"/>
              </a:ext>
            </a:extLst>
          </p:cNvPr>
          <p:cNvSpPr txBox="1"/>
          <p:nvPr/>
        </p:nvSpPr>
        <p:spPr>
          <a:xfrm>
            <a:off x="9565271" y="5507410"/>
            <a:ext cx="1242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spc="-150" dirty="0" err="1"/>
              <a:t>품의결재일</a:t>
            </a:r>
            <a:endParaRPr lang="ko-KR" altLang="en-US" b="1" spc="-150" dirty="0"/>
          </a:p>
        </p:txBody>
      </p:sp>
    </p:spTree>
    <p:extLst>
      <p:ext uri="{BB962C8B-B14F-4D97-AF65-F5344CB8AC3E}">
        <p14:creationId xmlns:p14="http://schemas.microsoft.com/office/powerpoint/2010/main" val="21783570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8AB927-C725-4A44-A285-735800E69C8C}"/>
              </a:ext>
            </a:extLst>
          </p:cNvPr>
          <p:cNvSpPr/>
          <p:nvPr/>
        </p:nvSpPr>
        <p:spPr>
          <a:xfrm>
            <a:off x="326571" y="313266"/>
            <a:ext cx="1885406" cy="7848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2043" y="1217743"/>
            <a:ext cx="10574867" cy="5435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-2465955" y="313266"/>
            <a:ext cx="1204201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r>
              <a:rPr lang="en-US" altLang="ko-KR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</a:t>
            </a:r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500" b="1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시정홍보실 품의서 </a:t>
            </a:r>
            <a:endParaRPr lang="en-US" altLang="ko-KR" sz="3200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endParaRPr lang="ko-KR" altLang="en-US" sz="3200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CD8D287D-0435-4918-8B88-0C3912B2DE7D}"/>
              </a:ext>
            </a:extLst>
          </p:cNvPr>
          <p:cNvSpPr/>
          <p:nvPr/>
        </p:nvSpPr>
        <p:spPr>
          <a:xfrm>
            <a:off x="2329826" y="2519762"/>
            <a:ext cx="1017345" cy="4291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>
            <a:extLst>
              <a:ext uri="{FF2B5EF4-FFF2-40B4-BE49-F238E27FC236}">
                <a16:creationId xmlns:a16="http://schemas.microsoft.com/office/drawing/2014/main" id="{EDCB7F85-9346-40B6-82DF-87E350E1E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67" y="1465287"/>
            <a:ext cx="3873505" cy="4587638"/>
          </a:xfrm>
          <a:prstGeom prst="rect">
            <a:avLst/>
          </a:prstGeom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id="{D90D5055-C3DE-4C6A-9B00-F500B07DD8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0941" y="1457791"/>
            <a:ext cx="3852971" cy="4557155"/>
          </a:xfrm>
          <a:prstGeom prst="rect">
            <a:avLst/>
          </a:prstGeom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2D84AC97-1219-4B14-ABB0-73492A637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7539" y="1446235"/>
            <a:ext cx="3700461" cy="4625741"/>
          </a:xfrm>
          <a:prstGeom prst="rect">
            <a:avLst/>
          </a:prstGeom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B9C36175-1C1A-42DA-99C4-09734F1409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6830" y="3068939"/>
            <a:ext cx="2263336" cy="2629128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57528540-FE55-42F2-9ADA-D92647594B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33335" y="3087990"/>
            <a:ext cx="2248095" cy="2591025"/>
          </a:xfrm>
          <a:prstGeom prst="rect">
            <a:avLst/>
          </a:prstGeom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id="{C19B477D-574E-4333-81EA-579D50451B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39682" y="3110198"/>
            <a:ext cx="2217612" cy="2530059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F8D42847-0371-4C7C-8630-9797E86F94B3}"/>
              </a:ext>
            </a:extLst>
          </p:cNvPr>
          <p:cNvSpPr/>
          <p:nvPr/>
        </p:nvSpPr>
        <p:spPr>
          <a:xfrm>
            <a:off x="2043287" y="5825501"/>
            <a:ext cx="1086411" cy="24647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F2E223DD-2854-43F9-8AAB-9F3D2ACFD880}"/>
              </a:ext>
            </a:extLst>
          </p:cNvPr>
          <p:cNvSpPr/>
          <p:nvPr/>
        </p:nvSpPr>
        <p:spPr>
          <a:xfrm>
            <a:off x="5117608" y="5857658"/>
            <a:ext cx="1086411" cy="24647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FB54BA9-42FD-482C-9953-57EB471FCD91}"/>
              </a:ext>
            </a:extLst>
          </p:cNvPr>
          <p:cNvSpPr/>
          <p:nvPr/>
        </p:nvSpPr>
        <p:spPr>
          <a:xfrm>
            <a:off x="9871988" y="5803320"/>
            <a:ext cx="1086411" cy="24647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1922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8AB927-C725-4A44-A285-735800E69C8C}"/>
              </a:ext>
            </a:extLst>
          </p:cNvPr>
          <p:cNvSpPr/>
          <p:nvPr/>
        </p:nvSpPr>
        <p:spPr>
          <a:xfrm>
            <a:off x="326571" y="313266"/>
            <a:ext cx="1885406" cy="7848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2043" y="1217743"/>
            <a:ext cx="10574867" cy="5435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149990" y="287398"/>
            <a:ext cx="1204201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r>
              <a:rPr lang="en-US" altLang="ko-KR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11</a:t>
            </a:r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500" b="1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언론사 업무 협의 간담회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[24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 외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 algn="ctr"/>
            <a:endParaRPr lang="ko-KR" altLang="en-US" sz="3200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29A35FD-A8CC-437A-B421-74AE3D8AC42D}"/>
              </a:ext>
            </a:extLst>
          </p:cNvPr>
          <p:cNvSpPr txBox="1"/>
          <p:nvPr/>
        </p:nvSpPr>
        <p:spPr>
          <a:xfrm>
            <a:off x="1435776" y="1304839"/>
            <a:ext cx="26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◀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`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34DE3A61-6D5E-4256-A906-B2429EF945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307" y="1678485"/>
            <a:ext cx="4054614" cy="4608959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E494619B-749A-45E1-9314-91515F685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337" y="1651767"/>
            <a:ext cx="3989594" cy="4671465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F7B5D3C7-37E5-4A64-A382-D83796367889}"/>
              </a:ext>
            </a:extLst>
          </p:cNvPr>
          <p:cNvSpPr txBox="1"/>
          <p:nvPr/>
        </p:nvSpPr>
        <p:spPr>
          <a:xfrm>
            <a:off x="7232468" y="1235446"/>
            <a:ext cx="1816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21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◀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`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73BA38A-CEDB-4663-8738-D9DCB5D5D85C}"/>
              </a:ext>
            </a:extLst>
          </p:cNvPr>
          <p:cNvSpPr txBox="1"/>
          <p:nvPr/>
        </p:nvSpPr>
        <p:spPr>
          <a:xfrm>
            <a:off x="377307" y="4580291"/>
            <a:ext cx="372206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spc="-150" dirty="0">
                <a:latin typeface="+mn-ea"/>
              </a:rPr>
              <a:t>▶ 카드 거래일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8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목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 </a:t>
            </a:r>
            <a:endParaRPr lang="en-US" altLang="ko-KR" sz="1500" spc="-150" dirty="0">
              <a:latin typeface="+mn-ea"/>
            </a:endParaRPr>
          </a:p>
          <a:p>
            <a:r>
              <a:rPr lang="ko-KR" altLang="en-US" sz="1500" spc="-150" dirty="0">
                <a:latin typeface="+mn-ea"/>
              </a:rPr>
              <a:t>▶ 결제액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63,000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원</a:t>
            </a:r>
            <a:endParaRPr lang="en-US" altLang="ko-KR" sz="1500" b="1" spc="-150" dirty="0">
              <a:solidFill>
                <a:srgbClr val="FF0000"/>
              </a:solidFill>
              <a:latin typeface="+mn-ea"/>
            </a:endParaRPr>
          </a:p>
          <a:p>
            <a:r>
              <a:rPr lang="ko-KR" altLang="en-US" sz="1500" spc="-150" dirty="0">
                <a:latin typeface="+mn-ea"/>
              </a:rPr>
              <a:t>▶ </a:t>
            </a:r>
            <a:r>
              <a:rPr lang="ko-KR" altLang="en-US" sz="1500" spc="-150" dirty="0" err="1">
                <a:latin typeface="+mn-ea"/>
              </a:rPr>
              <a:t>기안자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ko-KR" altLang="en-US" sz="1500" b="1" spc="-150" dirty="0">
                <a:latin typeface="+mn-ea"/>
              </a:rPr>
              <a:t>김진형</a:t>
            </a:r>
            <a:endParaRPr lang="en-US" altLang="ko-KR" sz="1500" b="1" spc="-150" dirty="0">
              <a:latin typeface="+mn-ea"/>
            </a:endParaRPr>
          </a:p>
          <a:p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▶ 카드번호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:  4140-xxxx-xxxx-0193</a:t>
            </a:r>
            <a:endParaRPr lang="ko-KR" altLang="en-US" sz="1500" b="1" spc="-150" dirty="0">
              <a:solidFill>
                <a:srgbClr val="FF0000"/>
              </a:solidFill>
              <a:latin typeface="+mn-ea"/>
            </a:endParaRPr>
          </a:p>
          <a:p>
            <a:endParaRPr lang="ko-KR" altLang="en-US" spc="-150" dirty="0">
              <a:latin typeface="+mn-ea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84CF5DD7-49C7-4757-ABCE-4BE83B4A66F8}"/>
              </a:ext>
            </a:extLst>
          </p:cNvPr>
          <p:cNvSpPr txBox="1"/>
          <p:nvPr/>
        </p:nvSpPr>
        <p:spPr>
          <a:xfrm>
            <a:off x="6096000" y="4580291"/>
            <a:ext cx="3543656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spc="-150" dirty="0">
                <a:latin typeface="+mn-ea"/>
              </a:rPr>
              <a:t>▶ 카드 거래일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21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수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 </a:t>
            </a:r>
            <a:endParaRPr lang="en-US" altLang="ko-KR" sz="1500" spc="-150" dirty="0">
              <a:latin typeface="+mn-ea"/>
            </a:endParaRPr>
          </a:p>
          <a:p>
            <a:r>
              <a:rPr lang="ko-KR" altLang="en-US" sz="1500" spc="-150" dirty="0">
                <a:latin typeface="+mn-ea"/>
              </a:rPr>
              <a:t>▶ 결제액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408,000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원</a:t>
            </a:r>
            <a:endParaRPr lang="en-US" altLang="ko-KR" sz="1500" b="1" spc="-150" dirty="0">
              <a:solidFill>
                <a:srgbClr val="FF0000"/>
              </a:solidFill>
              <a:latin typeface="+mn-ea"/>
            </a:endParaRPr>
          </a:p>
          <a:p>
            <a:r>
              <a:rPr lang="ko-KR" altLang="en-US" sz="1500" spc="-150" dirty="0">
                <a:latin typeface="+mn-ea"/>
              </a:rPr>
              <a:t>▶ </a:t>
            </a:r>
            <a:r>
              <a:rPr lang="ko-KR" altLang="en-US" sz="1500" spc="-150" dirty="0" err="1">
                <a:latin typeface="+mn-ea"/>
              </a:rPr>
              <a:t>기안자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ko-KR" altLang="en-US" sz="1500" b="1" spc="-150" dirty="0">
                <a:latin typeface="+mn-ea"/>
              </a:rPr>
              <a:t>김진형</a:t>
            </a:r>
            <a:endParaRPr lang="en-US" altLang="ko-KR" sz="1500" b="1" spc="-150" dirty="0">
              <a:latin typeface="+mn-ea"/>
            </a:endParaRPr>
          </a:p>
          <a:p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▶ 카드번호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:  4140-xxxx-xxxx-0193</a:t>
            </a:r>
            <a:endParaRPr lang="ko-KR" altLang="en-US" sz="1500" b="1" spc="-150" dirty="0">
              <a:solidFill>
                <a:srgbClr val="FF0000"/>
              </a:solidFill>
              <a:latin typeface="+mn-ea"/>
            </a:endParaRPr>
          </a:p>
          <a:p>
            <a:endParaRPr lang="ko-KR" altLang="en-US" spc="-150" dirty="0">
              <a:latin typeface="+mn-ea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38903A00-6258-4430-8534-3862CEAAC9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756" y="1651767"/>
            <a:ext cx="2853505" cy="3306597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972F0192-7AB9-44A3-8E38-72E7092706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5261" y="1564671"/>
            <a:ext cx="2734194" cy="3306597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F06DF919-4FA2-4DF2-9ADC-CDA3EC0E2318}"/>
              </a:ext>
            </a:extLst>
          </p:cNvPr>
          <p:cNvSpPr/>
          <p:nvPr/>
        </p:nvSpPr>
        <p:spPr>
          <a:xfrm>
            <a:off x="2997305" y="2649408"/>
            <a:ext cx="1017345" cy="4291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97BB4A1E-4A7A-41C4-93A4-83DB30071DD1}"/>
              </a:ext>
            </a:extLst>
          </p:cNvPr>
          <p:cNvSpPr/>
          <p:nvPr/>
        </p:nvSpPr>
        <p:spPr>
          <a:xfrm>
            <a:off x="9419175" y="2567663"/>
            <a:ext cx="1017345" cy="4291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227DF9AB-8166-4DC8-8EDB-81E3C1F46FE2}"/>
              </a:ext>
            </a:extLst>
          </p:cNvPr>
          <p:cNvCxnSpPr/>
          <p:nvPr/>
        </p:nvCxnSpPr>
        <p:spPr>
          <a:xfrm>
            <a:off x="1674707" y="3805646"/>
            <a:ext cx="107453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823F4D0-96A6-465F-A88D-49A4DB2FFE61}"/>
              </a:ext>
            </a:extLst>
          </p:cNvPr>
          <p:cNvCxnSpPr/>
          <p:nvPr/>
        </p:nvCxnSpPr>
        <p:spPr>
          <a:xfrm>
            <a:off x="7559040" y="3805646"/>
            <a:ext cx="107453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2307D23D-84EF-4E0F-AFF5-2170D4403BC1}"/>
              </a:ext>
            </a:extLst>
          </p:cNvPr>
          <p:cNvSpPr/>
          <p:nvPr/>
        </p:nvSpPr>
        <p:spPr>
          <a:xfrm>
            <a:off x="789389" y="6130329"/>
            <a:ext cx="325308" cy="157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4FFB7C96-B70B-458F-8607-C8C79DD4EC0D}"/>
              </a:ext>
            </a:extLst>
          </p:cNvPr>
          <p:cNvSpPr/>
          <p:nvPr/>
        </p:nvSpPr>
        <p:spPr>
          <a:xfrm>
            <a:off x="2767576" y="6157047"/>
            <a:ext cx="325308" cy="157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6F1271B4-D465-4DD5-81A3-8270376510DD}"/>
              </a:ext>
            </a:extLst>
          </p:cNvPr>
          <p:cNvSpPr/>
          <p:nvPr/>
        </p:nvSpPr>
        <p:spPr>
          <a:xfrm>
            <a:off x="6385335" y="6121115"/>
            <a:ext cx="325308" cy="157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9E7019D6-7626-454C-B9B3-430FFB1ECD17}"/>
              </a:ext>
            </a:extLst>
          </p:cNvPr>
          <p:cNvSpPr/>
          <p:nvPr/>
        </p:nvSpPr>
        <p:spPr>
          <a:xfrm>
            <a:off x="8332389" y="6196255"/>
            <a:ext cx="325308" cy="157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8CA62E9E-442C-4789-8111-B7541A7B4C20}"/>
              </a:ext>
            </a:extLst>
          </p:cNvPr>
          <p:cNvSpPr/>
          <p:nvPr/>
        </p:nvSpPr>
        <p:spPr>
          <a:xfrm>
            <a:off x="1674707" y="5730440"/>
            <a:ext cx="1049619" cy="79977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spc="-150" dirty="0">
                <a:solidFill>
                  <a:schemeClr val="tx1"/>
                </a:solidFill>
              </a:rPr>
              <a:t>김진형</a:t>
            </a: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8AE8675B-5906-4194-812C-50F1978E2D23}"/>
              </a:ext>
            </a:extLst>
          </p:cNvPr>
          <p:cNvSpPr/>
          <p:nvPr/>
        </p:nvSpPr>
        <p:spPr>
          <a:xfrm>
            <a:off x="7248865" y="5850026"/>
            <a:ext cx="1041153" cy="79977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spc="-150" dirty="0">
                <a:solidFill>
                  <a:schemeClr val="tx1"/>
                </a:solidFill>
              </a:rPr>
              <a:t>김진형</a:t>
            </a:r>
          </a:p>
        </p:txBody>
      </p:sp>
    </p:spTree>
    <p:extLst>
      <p:ext uri="{BB962C8B-B14F-4D97-AF65-F5344CB8AC3E}">
        <p14:creationId xmlns:p14="http://schemas.microsoft.com/office/powerpoint/2010/main" val="1994886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378AB927-C725-4A44-A285-735800E69C8C}"/>
              </a:ext>
            </a:extLst>
          </p:cNvPr>
          <p:cNvSpPr/>
          <p:nvPr/>
        </p:nvSpPr>
        <p:spPr>
          <a:xfrm>
            <a:off x="326571" y="313266"/>
            <a:ext cx="1885406" cy="78483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43E70E9-D7CD-403A-8B8C-A3D7006D1FCA}"/>
              </a:ext>
            </a:extLst>
          </p:cNvPr>
          <p:cNvSpPr/>
          <p:nvPr/>
        </p:nvSpPr>
        <p:spPr>
          <a:xfrm>
            <a:off x="952043" y="1217743"/>
            <a:ext cx="10574867" cy="5435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149990" y="287398"/>
            <a:ext cx="1204201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제시</a:t>
            </a:r>
            <a:r>
              <a:rPr lang="en-US" altLang="ko-KR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ko-KR" altLang="en-US" sz="45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500" b="1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언론사 업무 협의 간담회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[24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 외 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</a:t>
            </a:r>
            <a:r>
              <a:rPr lang="en-US" altLang="ko-KR" sz="3200" b="1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 algn="ctr"/>
            <a:endParaRPr lang="ko-KR" altLang="en-US" sz="3200" b="1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34" name="그림 33">
            <a:extLst>
              <a:ext uri="{FF2B5EF4-FFF2-40B4-BE49-F238E27FC236}">
                <a16:creationId xmlns:a16="http://schemas.microsoft.com/office/drawing/2014/main" id="{14362D02-3C1B-4848-AA3A-04C9309EE1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2749" y="1547319"/>
            <a:ext cx="3022906" cy="4663844"/>
          </a:xfrm>
          <a:prstGeom prst="rect">
            <a:avLst/>
          </a:prstGeom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596831C0-61BD-4E00-9C4A-8D924F563A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8436" y="1546155"/>
            <a:ext cx="3142872" cy="4663844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BF9327B0-8C59-4BF8-BE5A-823AFE9A730E}"/>
              </a:ext>
            </a:extLst>
          </p:cNvPr>
          <p:cNvSpPr txBox="1"/>
          <p:nvPr/>
        </p:nvSpPr>
        <p:spPr>
          <a:xfrm>
            <a:off x="1269274" y="1195339"/>
            <a:ext cx="1816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[4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22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◀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`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3E87E86-2BCA-489D-A9BC-868AEB73BD18}"/>
              </a:ext>
            </a:extLst>
          </p:cNvPr>
          <p:cNvSpPr txBox="1"/>
          <p:nvPr/>
        </p:nvSpPr>
        <p:spPr>
          <a:xfrm>
            <a:off x="4975997" y="1177636"/>
            <a:ext cx="1816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[4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22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◀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`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E462806-51A2-4736-80DF-44C14A404905}"/>
              </a:ext>
            </a:extLst>
          </p:cNvPr>
          <p:cNvSpPr txBox="1"/>
          <p:nvPr/>
        </p:nvSpPr>
        <p:spPr>
          <a:xfrm>
            <a:off x="9265442" y="1177636"/>
            <a:ext cx="1816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[4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30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◀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`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C131D76-459F-4F6D-909F-358CAAFB4933}"/>
              </a:ext>
            </a:extLst>
          </p:cNvPr>
          <p:cNvSpPr txBox="1"/>
          <p:nvPr/>
        </p:nvSpPr>
        <p:spPr>
          <a:xfrm>
            <a:off x="4467341" y="4760263"/>
            <a:ext cx="29472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spc="-150" dirty="0">
                <a:latin typeface="+mn-ea"/>
              </a:rPr>
              <a:t>▶ 카드 거래일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4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22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 </a:t>
            </a:r>
            <a:endParaRPr lang="en-US" altLang="ko-KR" sz="1500" spc="-150" dirty="0">
              <a:latin typeface="+mn-ea"/>
            </a:endParaRPr>
          </a:p>
          <a:p>
            <a:r>
              <a:rPr lang="ko-KR" altLang="en-US" sz="1500" spc="-150" dirty="0">
                <a:latin typeface="+mn-ea"/>
              </a:rPr>
              <a:t>▶ 결제액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420,000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원</a:t>
            </a:r>
            <a:endParaRPr lang="en-US" altLang="ko-KR" sz="1500" b="1" spc="-150" dirty="0">
              <a:solidFill>
                <a:srgbClr val="FF0000"/>
              </a:solidFill>
              <a:latin typeface="+mn-ea"/>
            </a:endParaRPr>
          </a:p>
          <a:p>
            <a:r>
              <a:rPr lang="ko-KR" altLang="en-US" sz="1500" spc="-150" dirty="0">
                <a:latin typeface="+mn-ea"/>
              </a:rPr>
              <a:t>▶ </a:t>
            </a:r>
            <a:r>
              <a:rPr lang="ko-KR" altLang="en-US" sz="1500" spc="-150" dirty="0" err="1">
                <a:latin typeface="+mn-ea"/>
              </a:rPr>
              <a:t>기안자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ko-KR" altLang="en-US" sz="1500" b="1" spc="-150" dirty="0">
                <a:latin typeface="+mn-ea"/>
              </a:rPr>
              <a:t>김진형</a:t>
            </a:r>
            <a:endParaRPr lang="en-US" altLang="ko-KR" sz="1500" b="1" spc="-150" dirty="0">
              <a:latin typeface="+mn-ea"/>
            </a:endParaRPr>
          </a:p>
          <a:p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▶ 카드번호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:  4140-xxxx-xxxx-0193</a:t>
            </a:r>
            <a:endParaRPr lang="ko-KR" altLang="en-US" sz="1500" b="1" spc="-150" dirty="0">
              <a:solidFill>
                <a:srgbClr val="FF0000"/>
              </a:solidFill>
              <a:latin typeface="+mn-ea"/>
            </a:endParaRPr>
          </a:p>
          <a:p>
            <a:endParaRPr lang="ko-KR" altLang="en-US" spc="-150" dirty="0">
              <a:latin typeface="+mn-ea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939678A-CF9A-4224-861B-08B894AE0259}"/>
              </a:ext>
            </a:extLst>
          </p:cNvPr>
          <p:cNvSpPr txBox="1"/>
          <p:nvPr/>
        </p:nvSpPr>
        <p:spPr>
          <a:xfrm>
            <a:off x="8506108" y="4767525"/>
            <a:ext cx="3431892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spc="-150" dirty="0">
                <a:latin typeface="+mn-ea"/>
              </a:rPr>
              <a:t>▶ 카드 거래일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4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30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화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 </a:t>
            </a:r>
            <a:endParaRPr lang="en-US" altLang="ko-KR" sz="1500" spc="-150" dirty="0">
              <a:latin typeface="+mn-ea"/>
            </a:endParaRPr>
          </a:p>
          <a:p>
            <a:r>
              <a:rPr lang="ko-KR" altLang="en-US" sz="1500" spc="-150" dirty="0">
                <a:latin typeface="+mn-ea"/>
              </a:rPr>
              <a:t>▶ 결제액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80,000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원</a:t>
            </a:r>
            <a:endParaRPr lang="en-US" altLang="ko-KR" sz="1500" b="1" spc="-150" dirty="0">
              <a:solidFill>
                <a:srgbClr val="FF0000"/>
              </a:solidFill>
              <a:latin typeface="+mn-ea"/>
            </a:endParaRPr>
          </a:p>
          <a:p>
            <a:r>
              <a:rPr lang="ko-KR" altLang="en-US" sz="1500" spc="-150" dirty="0">
                <a:latin typeface="+mn-ea"/>
              </a:rPr>
              <a:t>▶ </a:t>
            </a:r>
            <a:r>
              <a:rPr lang="ko-KR" altLang="en-US" sz="1500" spc="-150" dirty="0" err="1">
                <a:latin typeface="+mn-ea"/>
              </a:rPr>
              <a:t>기안자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ko-KR" altLang="en-US" sz="1500" b="1" spc="-150" dirty="0">
                <a:latin typeface="+mn-ea"/>
              </a:rPr>
              <a:t>김진형</a:t>
            </a:r>
            <a:endParaRPr lang="en-US" altLang="ko-KR" sz="1500" b="1" spc="-150" dirty="0">
              <a:latin typeface="+mn-ea"/>
            </a:endParaRPr>
          </a:p>
          <a:p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▶ 카드번호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:  4140-xxxx-xxxx-0193</a:t>
            </a:r>
            <a:endParaRPr lang="ko-KR" altLang="en-US" sz="1500" b="1" spc="-150" dirty="0">
              <a:solidFill>
                <a:srgbClr val="FF0000"/>
              </a:solidFill>
              <a:latin typeface="+mn-ea"/>
            </a:endParaRPr>
          </a:p>
          <a:p>
            <a:endParaRPr lang="ko-KR" altLang="en-US" spc="-150" dirty="0">
              <a:latin typeface="+mn-ea"/>
            </a:endParaRPr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6ABF7928-A0B8-4A31-B424-5BC4ED47B8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849" y="1635766"/>
            <a:ext cx="3134201" cy="4587638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C7C5AB8-DFED-4CA0-B467-A359744D4779}"/>
              </a:ext>
            </a:extLst>
          </p:cNvPr>
          <p:cNvSpPr txBox="1"/>
          <p:nvPr/>
        </p:nvSpPr>
        <p:spPr>
          <a:xfrm>
            <a:off x="326571" y="4762414"/>
            <a:ext cx="32593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spc="-150" dirty="0">
                <a:latin typeface="+mn-ea"/>
              </a:rPr>
              <a:t>▶ 카드 거래일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4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22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 </a:t>
            </a:r>
            <a:endParaRPr lang="en-US" altLang="ko-KR" sz="1500" spc="-150" dirty="0">
              <a:latin typeface="+mn-ea"/>
            </a:endParaRPr>
          </a:p>
          <a:p>
            <a:r>
              <a:rPr lang="ko-KR" altLang="en-US" sz="1500" spc="-150" dirty="0">
                <a:latin typeface="+mn-ea"/>
              </a:rPr>
              <a:t>▶ 결제액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70,000</a:t>
            </a:r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원</a:t>
            </a:r>
            <a:endParaRPr lang="en-US" altLang="ko-KR" sz="1500" b="1" spc="-150" dirty="0">
              <a:solidFill>
                <a:srgbClr val="FF0000"/>
              </a:solidFill>
              <a:latin typeface="+mn-ea"/>
            </a:endParaRPr>
          </a:p>
          <a:p>
            <a:r>
              <a:rPr lang="ko-KR" altLang="en-US" sz="1500" spc="-150" dirty="0">
                <a:latin typeface="+mn-ea"/>
              </a:rPr>
              <a:t>▶ </a:t>
            </a:r>
            <a:r>
              <a:rPr lang="ko-KR" altLang="en-US" sz="1500" spc="-150" dirty="0" err="1">
                <a:latin typeface="+mn-ea"/>
              </a:rPr>
              <a:t>기안자</a:t>
            </a:r>
            <a:r>
              <a:rPr lang="en-US" altLang="ko-KR" sz="1500" spc="-150" dirty="0">
                <a:latin typeface="+mn-ea"/>
              </a:rPr>
              <a:t>: </a:t>
            </a:r>
            <a:r>
              <a:rPr lang="ko-KR" altLang="en-US" sz="1500" b="1" spc="-150" dirty="0">
                <a:latin typeface="+mn-ea"/>
              </a:rPr>
              <a:t>김진형</a:t>
            </a:r>
            <a:endParaRPr lang="en-US" altLang="ko-KR" sz="1500" b="1" spc="-150" dirty="0">
              <a:latin typeface="+mn-ea"/>
            </a:endParaRPr>
          </a:p>
          <a:p>
            <a:r>
              <a:rPr lang="ko-KR" altLang="en-US" sz="1500" b="1" spc="-150" dirty="0">
                <a:solidFill>
                  <a:srgbClr val="FF0000"/>
                </a:solidFill>
                <a:latin typeface="+mn-ea"/>
              </a:rPr>
              <a:t>▶ 카드번호</a:t>
            </a:r>
            <a:r>
              <a:rPr lang="en-US" altLang="ko-KR" sz="1500" b="1" spc="-150" dirty="0">
                <a:solidFill>
                  <a:srgbClr val="FF0000"/>
                </a:solidFill>
                <a:latin typeface="+mn-ea"/>
              </a:rPr>
              <a:t>:  4140-xxxx-xxxx-0193</a:t>
            </a:r>
            <a:endParaRPr lang="ko-KR" altLang="en-US" sz="1500" b="1" spc="-150" dirty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E152EDFF-2C73-427B-95A7-BE0E76EAD9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1977" y="1564671"/>
            <a:ext cx="2270388" cy="3083428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DF496015-2D86-4D10-A6E8-E405C112BA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6110" y="1582373"/>
            <a:ext cx="2171888" cy="3055696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D5F043F8-03E5-4D5B-B0ED-BCEF84908D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64983" y="1600361"/>
            <a:ext cx="2161500" cy="3037708"/>
          </a:xfrm>
          <a:prstGeom prst="rect">
            <a:avLst/>
          </a:prstGeom>
        </p:spPr>
      </p:pic>
      <p:sp>
        <p:nvSpPr>
          <p:cNvPr id="28" name="직사각형 27">
            <a:extLst>
              <a:ext uri="{FF2B5EF4-FFF2-40B4-BE49-F238E27FC236}">
                <a16:creationId xmlns:a16="http://schemas.microsoft.com/office/drawing/2014/main" id="{CD8D287D-0435-4918-8B88-0C3912B2DE7D}"/>
              </a:ext>
            </a:extLst>
          </p:cNvPr>
          <p:cNvSpPr/>
          <p:nvPr/>
        </p:nvSpPr>
        <p:spPr>
          <a:xfrm>
            <a:off x="2329826" y="2519762"/>
            <a:ext cx="1017345" cy="4291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F8D42847-0371-4C7C-8630-9797E86F94B3}"/>
              </a:ext>
            </a:extLst>
          </p:cNvPr>
          <p:cNvSpPr/>
          <p:nvPr/>
        </p:nvSpPr>
        <p:spPr>
          <a:xfrm>
            <a:off x="6312613" y="2519762"/>
            <a:ext cx="1017345" cy="4291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79528112-DDF5-4507-943E-077A469AD8C0}"/>
              </a:ext>
            </a:extLst>
          </p:cNvPr>
          <p:cNvSpPr/>
          <p:nvPr/>
        </p:nvSpPr>
        <p:spPr>
          <a:xfrm>
            <a:off x="10028388" y="2527147"/>
            <a:ext cx="1017345" cy="4291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E3342CE2-B355-4E66-884D-7CA55677E7B6}"/>
              </a:ext>
            </a:extLst>
          </p:cNvPr>
          <p:cNvCxnSpPr/>
          <p:nvPr/>
        </p:nvCxnSpPr>
        <p:spPr>
          <a:xfrm>
            <a:off x="1114697" y="3762103"/>
            <a:ext cx="107453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2EA019A4-1493-4A99-8966-20598E1B615A}"/>
              </a:ext>
            </a:extLst>
          </p:cNvPr>
          <p:cNvCxnSpPr/>
          <p:nvPr/>
        </p:nvCxnSpPr>
        <p:spPr>
          <a:xfrm>
            <a:off x="8890444" y="3688080"/>
            <a:ext cx="107453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15B4C9F0-DBDD-4E29-83BC-3DEB13F8F7B2}"/>
              </a:ext>
            </a:extLst>
          </p:cNvPr>
          <p:cNvSpPr/>
          <p:nvPr/>
        </p:nvSpPr>
        <p:spPr>
          <a:xfrm>
            <a:off x="626735" y="6119953"/>
            <a:ext cx="325308" cy="92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2C64EC72-9AE9-456A-A652-229344668D6F}"/>
              </a:ext>
            </a:extLst>
          </p:cNvPr>
          <p:cNvSpPr/>
          <p:nvPr/>
        </p:nvSpPr>
        <p:spPr>
          <a:xfrm>
            <a:off x="2174972" y="6146692"/>
            <a:ext cx="325308" cy="157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380C543F-D7E3-4BA9-9358-965938009CC9}"/>
              </a:ext>
            </a:extLst>
          </p:cNvPr>
          <p:cNvSpPr/>
          <p:nvPr/>
        </p:nvSpPr>
        <p:spPr>
          <a:xfrm>
            <a:off x="4813343" y="6086531"/>
            <a:ext cx="325308" cy="157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7B01FD9B-9BCA-4DB1-85E2-44A1A7E66FE7}"/>
              </a:ext>
            </a:extLst>
          </p:cNvPr>
          <p:cNvSpPr/>
          <p:nvPr/>
        </p:nvSpPr>
        <p:spPr>
          <a:xfrm>
            <a:off x="6239476" y="6095746"/>
            <a:ext cx="325308" cy="157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0C160BE1-0C24-4221-8B28-EBA603C99B50}"/>
              </a:ext>
            </a:extLst>
          </p:cNvPr>
          <p:cNvSpPr/>
          <p:nvPr/>
        </p:nvSpPr>
        <p:spPr>
          <a:xfrm>
            <a:off x="8711294" y="6052884"/>
            <a:ext cx="325308" cy="157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20966B0E-E056-4DF0-B44B-4CA03E8E227F}"/>
              </a:ext>
            </a:extLst>
          </p:cNvPr>
          <p:cNvSpPr/>
          <p:nvPr/>
        </p:nvSpPr>
        <p:spPr>
          <a:xfrm>
            <a:off x="10383373" y="6068134"/>
            <a:ext cx="325308" cy="157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17349F06-3D6C-49B9-9E55-8C2D1AE1C541}"/>
              </a:ext>
            </a:extLst>
          </p:cNvPr>
          <p:cNvSpPr/>
          <p:nvPr/>
        </p:nvSpPr>
        <p:spPr>
          <a:xfrm>
            <a:off x="1408307" y="5834518"/>
            <a:ext cx="1016599" cy="66114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spc="-150" dirty="0">
                <a:solidFill>
                  <a:schemeClr val="tx1"/>
                </a:solidFill>
              </a:rPr>
              <a:t>김진형</a:t>
            </a: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582196B7-5E85-4D71-A4E9-6A548BED11FA}"/>
              </a:ext>
            </a:extLst>
          </p:cNvPr>
          <p:cNvSpPr/>
          <p:nvPr/>
        </p:nvSpPr>
        <p:spPr>
          <a:xfrm>
            <a:off x="5565344" y="5877959"/>
            <a:ext cx="827958" cy="5926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pc="-150" dirty="0">
                <a:solidFill>
                  <a:schemeClr val="tx1"/>
                </a:solidFill>
              </a:rPr>
              <a:t>김진형</a:t>
            </a: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5214068F-9A78-4598-8E2B-4220B5DAE990}"/>
              </a:ext>
            </a:extLst>
          </p:cNvPr>
          <p:cNvSpPr/>
          <p:nvPr/>
        </p:nvSpPr>
        <p:spPr>
          <a:xfrm>
            <a:off x="9445404" y="5927060"/>
            <a:ext cx="827958" cy="59268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pc="-150" dirty="0">
                <a:solidFill>
                  <a:schemeClr val="tx1"/>
                </a:solidFill>
              </a:rPr>
              <a:t>김진형</a:t>
            </a:r>
          </a:p>
        </p:txBody>
      </p:sp>
    </p:spTree>
    <p:extLst>
      <p:ext uri="{BB962C8B-B14F-4D97-AF65-F5344CB8AC3E}">
        <p14:creationId xmlns:p14="http://schemas.microsoft.com/office/powerpoint/2010/main" val="2599341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4702102" y="6440663"/>
            <a:ext cx="2377923" cy="338554"/>
            <a:chOff x="319346" y="134082"/>
            <a:chExt cx="2377923" cy="338554"/>
          </a:xfrm>
        </p:grpSpPr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F5570695-C305-4576-B4E6-FAD15B8AD280}"/>
              </a:ext>
            </a:extLst>
          </p:cNvPr>
          <p:cNvSpPr txBox="1"/>
          <p:nvPr/>
        </p:nvSpPr>
        <p:spPr>
          <a:xfrm>
            <a:off x="2070699" y="2133600"/>
            <a:ext cx="805060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1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1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49281637"/>
      </p:ext>
    </p:extLst>
  </p:cSld>
  <p:clrMapOvr>
    <a:masterClrMapping/>
  </p:clrMapOvr>
</p:sld>
</file>

<file path=ppt/theme/theme1.xml><?xml version="1.0" encoding="utf-8"?>
<a:theme xmlns:a="http://schemas.openxmlformats.org/drawingml/2006/main" name="추억">
  <a:themeElements>
    <a:clrScheme name="추억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추억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6204</TotalTime>
  <Words>750</Words>
  <Application>Microsoft Office PowerPoint</Application>
  <PresentationFormat>와이드스크린</PresentationFormat>
  <Paragraphs>142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HY헤드라인M</vt:lpstr>
      <vt:lpstr>굴림</vt:lpstr>
      <vt:lpstr>맑은 고딕</vt:lpstr>
      <vt:lpstr>Calibri</vt:lpstr>
      <vt:lpstr>Calibri Light</vt:lpstr>
      <vt:lpstr>추억</vt:lpstr>
      <vt:lpstr>업무추진비 부정사용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154</cp:revision>
  <cp:lastPrinted>2025-08-26T08:59:13Z</cp:lastPrinted>
  <dcterms:created xsi:type="dcterms:W3CDTF">2023-11-16T13:56:45Z</dcterms:created>
  <dcterms:modified xsi:type="dcterms:W3CDTF">2025-08-28T04:23:37Z</dcterms:modified>
</cp:coreProperties>
</file>