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81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71" r:id="rId4"/>
    <p:sldId id="272" r:id="rId5"/>
    <p:sldId id="273" r:id="rId6"/>
    <p:sldId id="274" r:id="rId7"/>
    <p:sldId id="265" r:id="rId8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DE67981-C926-4AC7-AA08-ACFD1CD1FBA1}" styleName="Normal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40000" cmpd="sng">
              <a:solidFill>
                <a:schemeClr val="accent1"/>
              </a:solidFill>
            </a:ln>
          </a:left>
          <a:right>
            <a:ln w="40000" cmpd="sng">
              <a:solidFill>
                <a:schemeClr val="accent1"/>
              </a:solidFill>
            </a:ln>
          </a:right>
          <a:top>
            <a:ln w="40000" cmpd="sng">
              <a:solidFill>
                <a:schemeClr val="accent1"/>
              </a:solidFill>
            </a:ln>
          </a:top>
          <a:bottom>
            <a:ln w="400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5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tint val="5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accent1">
          <a:shade val="80000"/>
        </a:schemeClr>
      </a:tcTxStyle>
      <a:tcStyle>
        <a:tcBdr>
          <a:bottom>
            <a:ln w="35400" cmpd="sng">
              <a:solidFill>
                <a:schemeClr val="accent1">
                  <a:shade val="80000"/>
                </a:schemeClr>
              </a:solidFill>
            </a:ln>
          </a:bottom>
        </a:tcBdr>
        <a:fill>
          <a:solidFill>
            <a:schemeClr val="accent1">
              <a:tint val="20000"/>
            </a:schemeClr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1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666" y="96"/>
      </p:cViewPr>
      <p:guideLst>
        <p:guide orient="horz" pos="2158"/>
        <p:guide pos="3839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/>
          <a:lstStyle>
            <a:lvl1pPr algn="r">
              <a:defRPr sz="1200"/>
            </a:lvl1pPr>
          </a:lstStyle>
          <a:p>
            <a:pPr lvl="0">
              <a:defRPr/>
            </a:pPr>
            <a:fld id="{57A46029-7EDE-4346-A47A-38254771FBBF}" type="datetime1">
              <a:rPr lang="ko-KR" altLang="en-US"/>
              <a:pPr lvl="0">
                <a:defRPr/>
              </a:pPr>
              <a:t>2026-01-23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anchor="b"/>
          <a:lstStyle>
            <a:lvl1pPr algn="r">
              <a:defRPr sz="1200"/>
            </a:lvl1pPr>
          </a:lstStyle>
          <a:p>
            <a:pPr lvl="0">
              <a:defRPr/>
            </a:pPr>
            <a:fld id="{4C09731E-B9FF-487B-AEA4-48249CE2D1F0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74707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/>
          <a:lstStyle>
            <a:lvl1pPr algn="r">
              <a:defRPr sz="1200"/>
            </a:lvl1pPr>
          </a:lstStyle>
          <a:p>
            <a:pPr lvl="0">
              <a:defRPr/>
            </a:pPr>
            <a:fld id="{4955416C-1421-4DB7-9B8D-E31A5AA0C61B}" type="datetime1">
              <a:rPr lang="ko-KR" altLang="en-US"/>
              <a:pPr lvl="0">
                <a:defRPr/>
              </a:pPr>
              <a:t>2026-01-23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407988" y="1231900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42" tIns="43770" rIns="87542" bIns="4377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329" y="4748748"/>
            <a:ext cx="5388610" cy="3884086"/>
          </a:xfrm>
          <a:prstGeom prst="rect">
            <a:avLst/>
          </a:prstGeom>
        </p:spPr>
        <p:txBody>
          <a:bodyPr vert="horz" lIns="87542" tIns="43770" rIns="87542" bIns="43770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anchor="b"/>
          <a:lstStyle>
            <a:lvl1pPr algn="r">
              <a:defRPr sz="1200"/>
            </a:lvl1pPr>
          </a:lstStyle>
          <a:p>
            <a:pPr lvl="0">
              <a:defRPr/>
            </a:pPr>
            <a:fld id="{FA3F3419-D783-487E-863B-83C404763527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239239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A3F3419-D783-487E-863B-83C404763527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52364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A3F3419-D783-487E-863B-83C404763527}" type="slidenum">
              <a:rPr lang="en-US" altLang="en-US"/>
              <a:pPr lvl="0">
                <a:defRPr/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837128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A3F3419-D783-487E-863B-83C404763527}" type="slidenum">
              <a:rPr lang="en-US" altLang="en-US"/>
              <a:pPr lvl="0"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398434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A3F3419-D783-487E-863B-83C404763527}" type="slidenum">
              <a:rPr lang="en-US" altLang="en-US"/>
              <a:pPr lvl="0"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11011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A3F3419-D783-487E-863B-83C404763527}" type="slidenum">
              <a:rPr lang="en-US" altLang="en-US"/>
              <a:pPr lvl="0">
                <a:defRPr/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30110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A3F3419-D783-487E-863B-83C404763527}" type="slidenum">
              <a:rPr lang="en-US" altLang="en-US"/>
              <a:pPr lvl="0">
                <a:defRPr/>
              </a:pPr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70394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A3F3419-D783-487E-863B-83C404763527}" type="slidenum">
              <a:rPr lang="en-US" altLang="en-US"/>
              <a:pPr lvl="0">
                <a:defRPr/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411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Office 테마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6F5881D8-01DC-43D1-A376-2BAEDA755F22}" type="datetime1">
              <a:rPr lang="ko-KR" altLang="en-US"/>
              <a:pPr lvl="0">
                <a:defRPr/>
              </a:pPr>
              <a:t>2026-01-23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29C33B23-33F9-4545-B154-48CE9E5FF9A9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ransition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4250840"/>
              </p:ext>
            </p:extLst>
          </p:nvPr>
        </p:nvGraphicFramePr>
        <p:xfrm>
          <a:off x="5243854" y="4761628"/>
          <a:ext cx="5394650" cy="785730"/>
        </p:xfrm>
        <a:graphic>
          <a:graphicData uri="http://schemas.openxmlformats.org/drawingml/2006/table">
            <a:tbl>
              <a:tblPr firstRow="1" bandRow="1"/>
              <a:tblGrid>
                <a:gridCol w="5394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36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곽 문 근 의원</a:t>
                      </a:r>
                      <a:endParaRPr lang="en-US" altLang="ko-KR" sz="3600" kern="0" spc="-6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80"/>
          <a:stretch>
            <a:fillRect/>
          </a:stretch>
        </p:blipFill>
        <p:spPr>
          <a:xfrm>
            <a:off x="712600" y="751052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9843966" y="6084416"/>
            <a:ext cx="1844040" cy="43753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553282" y="1213405"/>
            <a:ext cx="3323393" cy="443119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13" name="직사각형 12"/>
          <p:cNvSpPr/>
          <p:nvPr/>
        </p:nvSpPr>
        <p:spPr>
          <a:xfrm>
            <a:off x="4393331" y="1398276"/>
            <a:ext cx="7095695" cy="2782237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</a:bodyPr>
          <a:lstStyle/>
          <a:p>
            <a:pPr algn="ctr">
              <a:lnSpc>
                <a:spcPct val="200000"/>
              </a:lnSpc>
              <a:defRPr/>
            </a:pPr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시민의 눈높이에 맞춘 </a:t>
            </a:r>
            <a:endPara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200000"/>
              </a:lnSpc>
              <a:defRPr/>
            </a:pPr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건전한 시정이 절실하다</a:t>
            </a:r>
            <a:r>
              <a:rPr lang="en-US" altLang="ko-KR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  <a:endParaRPr lang="ko-KR" altLang="en-US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CFCF8BAD-6078-4CEA-907F-B0082E978AA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1780"/>
          <a:stretch>
            <a:fillRect/>
          </a:stretch>
        </p:blipFill>
        <p:spPr>
          <a:xfrm>
            <a:off x="712599" y="5910545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>
            <a:extLst>
              <a:ext uri="{FF2B5EF4-FFF2-40B4-BE49-F238E27FC236}">
                <a16:creationId xmlns:a16="http://schemas.microsoft.com/office/drawing/2014/main" id="{1B60036F-A402-4A2C-B7D2-9F156E92B5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288" y="3718363"/>
            <a:ext cx="6316975" cy="3139637"/>
          </a:xfrm>
          <a:prstGeom prst="rect">
            <a:avLst/>
          </a:prstGeom>
        </p:spPr>
      </p:pic>
      <p:grpSp>
        <p:nvGrpSpPr>
          <p:cNvPr id="2055" name="그룹 6"/>
          <p:cNvGrpSpPr/>
          <p:nvPr/>
        </p:nvGrpSpPr>
        <p:grpSpPr>
          <a:xfrm>
            <a:off x="263985" y="418430"/>
            <a:ext cx="11664029" cy="563991"/>
            <a:chOff x="861061" y="5367418"/>
            <a:chExt cx="11008673" cy="563991"/>
          </a:xfrm>
        </p:grpSpPr>
        <p:pic>
          <p:nvPicPr>
            <p:cNvPr id="2056" name="그림 1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10291634" y="5367418"/>
              <a:ext cx="1578100" cy="437536"/>
            </a:xfrm>
            <a:prstGeom prst="rect">
              <a:avLst/>
            </a:prstGeom>
          </p:spPr>
        </p:pic>
        <p:cxnSp>
          <p:nvCxnSpPr>
            <p:cNvPr id="2057" name="직선 연결선 5"/>
            <p:cNvCxnSpPr/>
            <p:nvPr/>
          </p:nvCxnSpPr>
          <p:spPr>
            <a:xfrm flipV="1">
              <a:off x="861061" y="5908549"/>
              <a:ext cx="10934700" cy="22860"/>
            </a:xfrm>
            <a:prstGeom prst="line">
              <a:avLst/>
            </a:prstGeom>
            <a:noFill/>
            <a:ln w="50800" cap="flat" cmpd="sng" algn="ctr">
              <a:solidFill>
                <a:srgbClr val="5B9BD5">
                  <a:alpha val="100000"/>
                </a:srgbClr>
              </a:solidFill>
              <a:prstDash val="solid"/>
              <a:miter/>
            </a:ln>
          </p:spPr>
        </p:cxn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0DA1AF1D-836B-4290-A51C-6346849A49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253" y="1205061"/>
            <a:ext cx="6155046" cy="2194069"/>
          </a:xfrm>
          <a:prstGeom prst="rect">
            <a:avLst/>
          </a:prstGeom>
          <a:ln w="57150">
            <a:solidFill>
              <a:schemeClr val="accent1">
                <a:lumMod val="50000"/>
              </a:schemeClr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2DEB3F7-8A65-4E94-A381-932AF9DAD422}"/>
              </a:ext>
            </a:extLst>
          </p:cNvPr>
          <p:cNvSpPr txBox="1"/>
          <p:nvPr/>
        </p:nvSpPr>
        <p:spPr>
          <a:xfrm>
            <a:off x="379926" y="375588"/>
            <a:ext cx="5139548" cy="52322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다면평가 폐지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과연 정당했나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endParaRPr lang="ko-KR" altLang="en-US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B2089E15-DB78-40CD-A78C-F095C55535BD}"/>
              </a:ext>
            </a:extLst>
          </p:cNvPr>
          <p:cNvSpPr/>
          <p:nvPr/>
        </p:nvSpPr>
        <p:spPr>
          <a:xfrm>
            <a:off x="627461" y="2671960"/>
            <a:ext cx="629840" cy="15696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>
                <a:solidFill>
                  <a:schemeClr val="bg1"/>
                </a:solidFill>
              </a:rPr>
              <a:t>강원신문</a:t>
            </a:r>
          </a:p>
        </p:txBody>
      </p:sp>
      <p:sp>
        <p:nvSpPr>
          <p:cNvPr id="16" name="화살표: 아래쪽 15">
            <a:extLst>
              <a:ext uri="{FF2B5EF4-FFF2-40B4-BE49-F238E27FC236}">
                <a16:creationId xmlns:a16="http://schemas.microsoft.com/office/drawing/2014/main" id="{14A8108D-EBB3-49B3-86DB-0B426DE89B53}"/>
              </a:ext>
            </a:extLst>
          </p:cNvPr>
          <p:cNvSpPr/>
          <p:nvPr/>
        </p:nvSpPr>
        <p:spPr>
          <a:xfrm>
            <a:off x="2930458" y="3637020"/>
            <a:ext cx="1258634" cy="358434"/>
          </a:xfrm>
          <a:prstGeom prst="downArrow">
            <a:avLst>
              <a:gd name="adj1" fmla="val 38482"/>
              <a:gd name="adj2" fmla="val 38027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20" name="Rectangle 1">
            <a:extLst>
              <a:ext uri="{FF2B5EF4-FFF2-40B4-BE49-F238E27FC236}">
                <a16:creationId xmlns:a16="http://schemas.microsoft.com/office/drawing/2014/main" id="{BD3DC49D-2BDB-48E3-B3E9-9532972F57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3596" y="4820932"/>
            <a:ext cx="6675116" cy="166148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28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강원특별자치도 감사위원회 </a:t>
            </a:r>
            <a:r>
              <a:rPr kumimoji="0" lang="ko-KR" altLang="ko-KR" sz="28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'시정 조치'</a:t>
            </a:r>
            <a:endParaRPr kumimoji="0" lang="ko-KR" altLang="ko-KR" sz="2800" b="0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28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특정 고교 출신 </a:t>
            </a:r>
            <a:r>
              <a:rPr kumimoji="0" lang="ko-KR" altLang="ko-KR" sz="28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'인사 특혜 의혹'</a:t>
            </a:r>
            <a:r>
              <a:rPr kumimoji="0" lang="ko-KR" altLang="ko-KR" sz="28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 지속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5" name="그룹 6"/>
          <p:cNvGrpSpPr/>
          <p:nvPr/>
        </p:nvGrpSpPr>
        <p:grpSpPr>
          <a:xfrm>
            <a:off x="263985" y="418430"/>
            <a:ext cx="11664029" cy="563991"/>
            <a:chOff x="861061" y="5367418"/>
            <a:chExt cx="11008673" cy="563991"/>
          </a:xfrm>
        </p:grpSpPr>
        <p:pic>
          <p:nvPicPr>
            <p:cNvPr id="2056" name="그림 1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10291634" y="5367418"/>
              <a:ext cx="1578100" cy="437536"/>
            </a:xfrm>
            <a:prstGeom prst="rect">
              <a:avLst/>
            </a:prstGeom>
          </p:spPr>
        </p:pic>
        <p:cxnSp>
          <p:nvCxnSpPr>
            <p:cNvPr id="2057" name="직선 연결선 5"/>
            <p:cNvCxnSpPr/>
            <p:nvPr/>
          </p:nvCxnSpPr>
          <p:spPr>
            <a:xfrm flipV="1">
              <a:off x="861061" y="5908549"/>
              <a:ext cx="10934700" cy="22860"/>
            </a:xfrm>
            <a:prstGeom prst="line">
              <a:avLst/>
            </a:prstGeom>
            <a:noFill/>
            <a:ln w="50800" cap="flat" cmpd="sng" algn="ctr">
              <a:solidFill>
                <a:srgbClr val="5B9BD5">
                  <a:alpha val="100000"/>
                </a:srgbClr>
              </a:solidFill>
              <a:prstDash val="solid"/>
              <a:miter/>
            </a:ln>
          </p:spPr>
        </p:cxn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62DEB3F7-8A65-4E94-A381-932AF9DAD422}"/>
              </a:ext>
            </a:extLst>
          </p:cNvPr>
          <p:cNvSpPr txBox="1"/>
          <p:nvPr/>
        </p:nvSpPr>
        <p:spPr>
          <a:xfrm>
            <a:off x="263985" y="239549"/>
            <a:ext cx="6606296" cy="52322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두려움에 떤 공직사회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무너진 소신 행정</a:t>
            </a:r>
          </a:p>
        </p:txBody>
      </p:sp>
      <p:pic>
        <p:nvPicPr>
          <p:cNvPr id="2050" name="Picture 2" descr="&quot;이재명 대통령님 응답해주세요&quot; 부당노동행위 처벌조항 입법 촉구 기자회견">
            <a:extLst>
              <a:ext uri="{FF2B5EF4-FFF2-40B4-BE49-F238E27FC236}">
                <a16:creationId xmlns:a16="http://schemas.microsoft.com/office/drawing/2014/main" id="{2AFB3FEE-0840-44CE-96F7-D9B038E35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606" y="2144885"/>
            <a:ext cx="6125650" cy="438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0B41521-79C6-4D8D-826B-7D2DFD116DC3}"/>
              </a:ext>
            </a:extLst>
          </p:cNvPr>
          <p:cNvSpPr txBox="1"/>
          <p:nvPr/>
        </p:nvSpPr>
        <p:spPr>
          <a:xfrm>
            <a:off x="263985" y="999112"/>
            <a:ext cx="10697651" cy="10166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Pretendard"/>
              </a:rPr>
              <a:t>원주시청공무원노조</a:t>
            </a:r>
            <a:r>
              <a:rPr lang="en-US" altLang="ko-KR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Pretendard"/>
              </a:rPr>
              <a:t>, </a:t>
            </a:r>
            <a:r>
              <a:rPr lang="ko-KR" altLang="en-US" sz="24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Pretendard"/>
              </a:rPr>
              <a:t>부당노동행위 처벌조항 입법 촉구</a:t>
            </a:r>
            <a:endParaRPr lang="en-US" altLang="ko-KR" sz="2400" b="1" i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Pretendard"/>
            </a:endParaRPr>
          </a:p>
          <a:p>
            <a:pPr algn="l">
              <a:lnSpc>
                <a:spcPct val="150000"/>
              </a:lnSpc>
            </a:pPr>
            <a:r>
              <a:rPr lang="en-US" altLang="ko-KR" b="1" i="0" dirty="0">
                <a:solidFill>
                  <a:srgbClr val="303038"/>
                </a:solidFill>
                <a:effectLst/>
                <a:latin typeface="-apple-system"/>
              </a:rPr>
              <a:t>   - </a:t>
            </a:r>
            <a:r>
              <a:rPr lang="ko-KR" altLang="en-US" b="1" i="0" dirty="0">
                <a:solidFill>
                  <a:srgbClr val="303038"/>
                </a:solidFill>
                <a:effectLst/>
                <a:latin typeface="-apple-system"/>
              </a:rPr>
              <a:t>김천시</a:t>
            </a:r>
            <a:r>
              <a:rPr lang="en-US" altLang="ko-KR" b="1" i="0" dirty="0">
                <a:solidFill>
                  <a:srgbClr val="303038"/>
                </a:solidFill>
                <a:effectLst/>
                <a:latin typeface="-apple-system"/>
              </a:rPr>
              <a:t>·</a:t>
            </a:r>
            <a:r>
              <a:rPr lang="ko-KR" altLang="en-US" b="1" i="0" dirty="0">
                <a:solidFill>
                  <a:srgbClr val="303038"/>
                </a:solidFill>
                <a:effectLst/>
                <a:latin typeface="-apple-system"/>
              </a:rPr>
              <a:t>영월군</a:t>
            </a:r>
            <a:r>
              <a:rPr lang="en-US" altLang="ko-KR" b="1" i="0" dirty="0">
                <a:solidFill>
                  <a:srgbClr val="303038"/>
                </a:solidFill>
                <a:effectLst/>
                <a:latin typeface="-apple-system"/>
              </a:rPr>
              <a:t>·</a:t>
            </a:r>
            <a:r>
              <a:rPr lang="ko-KR" altLang="en-US" b="1" i="0" dirty="0">
                <a:solidFill>
                  <a:srgbClr val="303038"/>
                </a:solidFill>
                <a:effectLst/>
                <a:latin typeface="-apple-system"/>
              </a:rPr>
              <a:t>일반직 공무원노조</a:t>
            </a:r>
            <a:r>
              <a:rPr lang="en-US" altLang="ko-KR" b="1" i="0" dirty="0">
                <a:solidFill>
                  <a:srgbClr val="303038"/>
                </a:solidFill>
                <a:effectLst/>
                <a:latin typeface="-apple-system"/>
              </a:rPr>
              <a:t>, </a:t>
            </a:r>
            <a:r>
              <a:rPr lang="ko-KR" altLang="en-US" b="1" i="0" dirty="0">
                <a:solidFill>
                  <a:srgbClr val="303038"/>
                </a:solidFill>
                <a:effectLst/>
                <a:latin typeface="-apple-system"/>
              </a:rPr>
              <a:t>국회서 공동 기자회견    </a:t>
            </a:r>
            <a:r>
              <a:rPr lang="en-US" altLang="ko-KR" b="1" i="0" dirty="0">
                <a:solidFill>
                  <a:srgbClr val="303038"/>
                </a:solidFill>
                <a:effectLst/>
                <a:latin typeface="-apple-system"/>
              </a:rPr>
              <a:t>(</a:t>
            </a:r>
            <a:r>
              <a:rPr lang="en-US" altLang="ko-KR" b="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-apple-system"/>
              </a:rPr>
              <a:t>2026.01.13.)</a:t>
            </a:r>
            <a:endParaRPr lang="ko-KR" altLang="en-US" b="1" i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Pretendard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5FFE34B6-C905-42F6-89B1-9D645E2F4F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0738" y="2608701"/>
            <a:ext cx="4867276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o-KR" altLang="ko-KR" sz="32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"보복성 인사, 부당 지시 거부 불가“</a:t>
            </a:r>
            <a:endParaRPr kumimoji="0" lang="en-US" altLang="ko-KR" sz="3200" b="1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ko-KR" sz="3200" b="1" dirty="0">
              <a:solidFill>
                <a:srgbClr val="C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0" lang="ko-KR" altLang="ko-KR" sz="32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"공무원노조법에 부당노동행위 처벌 조항 삽입하라“</a:t>
            </a:r>
            <a:endParaRPr kumimoji="0" lang="en-US" altLang="ko-KR" sz="3200" b="0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9817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624A095E-9CF6-4962-AEBA-51B32C2840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2989" y="3288341"/>
            <a:ext cx="4553629" cy="3322201"/>
          </a:xfrm>
          <a:prstGeom prst="rect">
            <a:avLst/>
          </a:prstGeom>
        </p:spPr>
      </p:pic>
      <p:grpSp>
        <p:nvGrpSpPr>
          <p:cNvPr id="2055" name="그룹 6"/>
          <p:cNvGrpSpPr/>
          <p:nvPr/>
        </p:nvGrpSpPr>
        <p:grpSpPr>
          <a:xfrm>
            <a:off x="263985" y="418430"/>
            <a:ext cx="11664029" cy="563991"/>
            <a:chOff x="861061" y="5367418"/>
            <a:chExt cx="11008673" cy="563991"/>
          </a:xfrm>
        </p:grpSpPr>
        <p:pic>
          <p:nvPicPr>
            <p:cNvPr id="2056" name="그림 1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10291634" y="5367418"/>
              <a:ext cx="1578100" cy="437536"/>
            </a:xfrm>
            <a:prstGeom prst="rect">
              <a:avLst/>
            </a:prstGeom>
          </p:spPr>
        </p:pic>
        <p:cxnSp>
          <p:nvCxnSpPr>
            <p:cNvPr id="2057" name="직선 연결선 5"/>
            <p:cNvCxnSpPr/>
            <p:nvPr/>
          </p:nvCxnSpPr>
          <p:spPr>
            <a:xfrm flipV="1">
              <a:off x="861061" y="5908549"/>
              <a:ext cx="10934700" cy="22860"/>
            </a:xfrm>
            <a:prstGeom prst="line">
              <a:avLst/>
            </a:prstGeom>
            <a:noFill/>
            <a:ln w="50800" cap="flat" cmpd="sng" algn="ctr">
              <a:solidFill>
                <a:srgbClr val="5B9BD5">
                  <a:alpha val="100000"/>
                </a:srgbClr>
              </a:solidFill>
              <a:prstDash val="solid"/>
              <a:miter/>
            </a:ln>
          </p:spPr>
        </p:cxn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62DEB3F7-8A65-4E94-A381-932AF9DAD422}"/>
              </a:ext>
            </a:extLst>
          </p:cNvPr>
          <p:cNvSpPr txBox="1"/>
          <p:nvPr/>
        </p:nvSpPr>
        <p:spPr>
          <a:xfrm>
            <a:off x="263985" y="239549"/>
            <a:ext cx="5333511" cy="52322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무리한 조직 확대와 행정력 낭비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738790D-07B0-4A65-AE74-F9A27E72CF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" y="1249522"/>
            <a:ext cx="11430537" cy="1814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o-KR" altLang="ko-KR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1️⃣ </a:t>
            </a:r>
            <a:r>
              <a:rPr kumimoji="0" lang="ko-KR" altLang="ko-KR" sz="2600" b="1" i="0" u="none" strike="noStrike" cap="none" normalizeH="0" baseline="0" dirty="0">
                <a:ln>
                  <a:noFill/>
                </a:ln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조직 </a:t>
            </a:r>
            <a:r>
              <a:rPr kumimoji="0" lang="ko-KR" altLang="en-US" sz="2600" b="1" i="0" u="none" strike="noStrike" cap="none" normalizeH="0" baseline="0" dirty="0">
                <a:ln>
                  <a:noFill/>
                </a:ln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확대</a:t>
            </a:r>
            <a:r>
              <a:rPr kumimoji="0" lang="ko-KR" altLang="ko-KR" sz="2600" b="1" i="0" u="none" strike="noStrike" cap="none" normalizeH="0" baseline="0" dirty="0">
                <a:ln>
                  <a:noFill/>
                </a:ln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의 허상:</a:t>
            </a:r>
            <a:r>
              <a:rPr kumimoji="0" lang="ko-KR" altLang="ko-KR" sz="2600" b="0" i="0" u="none" strike="noStrike" cap="none" normalizeH="0" baseline="0" dirty="0">
                <a:ln>
                  <a:noFill/>
                </a:ln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kumimoji="0" lang="ko-KR" altLang="ko-KR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인력 충원 없는 확대 = 하위직 업무 과중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o-KR" altLang="ko-KR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2️⃣ </a:t>
            </a:r>
            <a:r>
              <a:rPr kumimoji="0" lang="ko-KR" altLang="ko-KR" sz="2600" b="1" i="0" u="none" strike="noStrike" cap="none" normalizeH="0" baseline="0" dirty="0">
                <a:ln>
                  <a:noFill/>
                </a:ln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불필요한 동원:</a:t>
            </a:r>
            <a:r>
              <a:rPr kumimoji="0" lang="ko-KR" altLang="ko-KR" sz="2600" b="0" i="0" u="none" strike="noStrike" cap="none" normalizeH="0" baseline="0" dirty="0">
                <a:ln>
                  <a:noFill/>
                </a:ln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kumimoji="0" lang="ko-KR" altLang="ko-KR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아카데미 극장 철거 반대 시민 대응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o-KR" altLang="ko-KR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3️⃣ </a:t>
            </a:r>
            <a:r>
              <a:rPr kumimoji="0" lang="ko-KR" altLang="ko-KR" sz="2600" b="1" i="0" u="none" strike="noStrike" cap="none" normalizeH="0" baseline="0" dirty="0">
                <a:ln>
                  <a:noFill/>
                </a:ln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무리한 소송 &amp; 편중된 </a:t>
            </a:r>
            <a:r>
              <a:rPr kumimoji="0" lang="ko-KR" altLang="ko-KR" sz="2600" b="1" i="0" u="none" strike="noStrike" cap="none" normalizeH="0" baseline="0" dirty="0" err="1">
                <a:ln>
                  <a:noFill/>
                </a:ln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홍보비</a:t>
            </a:r>
            <a:r>
              <a:rPr kumimoji="0" lang="ko-KR" altLang="ko-KR" sz="2600" b="1" i="0" u="none" strike="noStrike" cap="none" normalizeH="0" baseline="0" dirty="0">
                <a:ln>
                  <a:noFill/>
                </a:ln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kumimoji="0" lang="ko-KR" altLang="ko-KR" sz="2600" b="0" i="0" u="none" strike="noStrike" cap="none" normalizeH="0" baseline="0" dirty="0">
                <a:ln>
                  <a:noFill/>
                </a:ln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kumimoji="0" lang="ko-KR" altLang="ko-KR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언론사 소송 기각, 특정 언론 예산 편중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CDA2BC73-47EA-4329-AB33-E2C1D30AAB0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3079"/>
          <a:stretch/>
        </p:blipFill>
        <p:spPr>
          <a:xfrm>
            <a:off x="563561" y="3673633"/>
            <a:ext cx="5967314" cy="90154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7B17032-474E-482A-85A9-1529CA991BF4}"/>
              </a:ext>
            </a:extLst>
          </p:cNvPr>
          <p:cNvSpPr txBox="1"/>
          <p:nvPr/>
        </p:nvSpPr>
        <p:spPr>
          <a:xfrm>
            <a:off x="3114626" y="6086306"/>
            <a:ext cx="1268296" cy="307777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chemeClr val="bg1">
                    <a:lumMod val="50000"/>
                  </a:schemeClr>
                </a:solidFill>
              </a:rPr>
              <a:t>원주</a:t>
            </a:r>
            <a:r>
              <a:rPr lang="en-US" altLang="ko-KR" sz="1400" b="1" dirty="0" err="1">
                <a:solidFill>
                  <a:schemeClr val="bg1">
                    <a:lumMod val="50000"/>
                  </a:schemeClr>
                </a:solidFill>
              </a:rPr>
              <a:t>mbc</a:t>
            </a:r>
            <a:r>
              <a:rPr lang="ko-KR" altLang="en-US" sz="1400" b="1" dirty="0">
                <a:solidFill>
                  <a:schemeClr val="bg1">
                    <a:lumMod val="50000"/>
                  </a:schemeClr>
                </a:solidFill>
              </a:rPr>
              <a:t>뉴스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6095DF84-44CB-44BA-A401-CBF54494E2E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70659"/>
          <a:stretch/>
        </p:blipFill>
        <p:spPr>
          <a:xfrm>
            <a:off x="563561" y="5023101"/>
            <a:ext cx="5967313" cy="901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84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5" name="그룹 6"/>
          <p:cNvGrpSpPr/>
          <p:nvPr/>
        </p:nvGrpSpPr>
        <p:grpSpPr>
          <a:xfrm>
            <a:off x="263985" y="418430"/>
            <a:ext cx="11664029" cy="563991"/>
            <a:chOff x="861061" y="5367418"/>
            <a:chExt cx="11008673" cy="563991"/>
          </a:xfrm>
        </p:grpSpPr>
        <p:pic>
          <p:nvPicPr>
            <p:cNvPr id="2056" name="그림 1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10291634" y="5367418"/>
              <a:ext cx="1578100" cy="437536"/>
            </a:xfrm>
            <a:prstGeom prst="rect">
              <a:avLst/>
            </a:prstGeom>
          </p:spPr>
        </p:pic>
        <p:cxnSp>
          <p:nvCxnSpPr>
            <p:cNvPr id="2057" name="직선 연결선 5"/>
            <p:cNvCxnSpPr/>
            <p:nvPr/>
          </p:nvCxnSpPr>
          <p:spPr>
            <a:xfrm flipV="1">
              <a:off x="861061" y="5908549"/>
              <a:ext cx="10934700" cy="22860"/>
            </a:xfrm>
            <a:prstGeom prst="line">
              <a:avLst/>
            </a:prstGeom>
            <a:noFill/>
            <a:ln w="50800" cap="flat" cmpd="sng" algn="ctr">
              <a:solidFill>
                <a:srgbClr val="5B9BD5">
                  <a:alpha val="100000"/>
                </a:srgbClr>
              </a:solidFill>
              <a:prstDash val="solid"/>
              <a:miter/>
            </a:ln>
          </p:spPr>
        </p:cxn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62DEB3F7-8A65-4E94-A381-932AF9DAD422}"/>
              </a:ext>
            </a:extLst>
          </p:cNvPr>
          <p:cNvSpPr txBox="1"/>
          <p:nvPr/>
        </p:nvSpPr>
        <p:spPr>
          <a:xfrm>
            <a:off x="263985" y="239549"/>
            <a:ext cx="5408853" cy="52322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멈춰버린 성장 엔진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불안한 재정</a:t>
            </a: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D033AF95-B608-46B6-8F85-8B864F90E0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5452496"/>
              </p:ext>
            </p:extLst>
          </p:nvPr>
        </p:nvGraphicFramePr>
        <p:xfrm>
          <a:off x="2897199" y="2133395"/>
          <a:ext cx="5941734" cy="4297680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2298477">
                  <a:extLst>
                    <a:ext uri="{9D8B030D-6E8A-4147-A177-3AD203B41FA5}">
                      <a16:colId xmlns:a16="http://schemas.microsoft.com/office/drawing/2014/main" val="2933509490"/>
                    </a:ext>
                  </a:extLst>
                </a:gridCol>
                <a:gridCol w="3643257">
                  <a:extLst>
                    <a:ext uri="{9D8B030D-6E8A-4147-A177-3AD203B41FA5}">
                      <a16:colId xmlns:a16="http://schemas.microsoft.com/office/drawing/2014/main" val="2781703960"/>
                    </a:ext>
                  </a:extLst>
                </a:gridCol>
              </a:tblGrid>
              <a:tr h="305534">
                <a:tc>
                  <a:txBody>
                    <a:bodyPr/>
                    <a:lstStyle/>
                    <a:p>
                      <a:pPr algn="ctr"/>
                      <a:r>
                        <a:rPr lang="ko-KR" altLang="en-US" b="1" dirty="0">
                          <a:effectLst/>
                        </a:rPr>
                        <a:t>연도</a:t>
                      </a:r>
                      <a:endParaRPr lang="ko-KR" altLang="en-US" b="1" dirty="0"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b="1" dirty="0">
                          <a:effectLst/>
                        </a:rPr>
                        <a:t>원주시 </a:t>
                      </a:r>
                      <a:r>
                        <a:rPr lang="en-US" altLang="ko-KR" b="1" dirty="0">
                          <a:effectLst/>
                        </a:rPr>
                        <a:t>(%)</a:t>
                      </a:r>
                      <a:endParaRPr lang="en-US" altLang="ko-KR" b="1" dirty="0"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8384075"/>
                  </a:ext>
                </a:extLst>
              </a:tr>
              <a:tr h="306245">
                <a:tc>
                  <a:txBody>
                    <a:bodyPr/>
                    <a:lstStyle/>
                    <a:p>
                      <a:pPr algn="ctr"/>
                      <a:r>
                        <a:rPr lang="en-US" altLang="ko-KR">
                          <a:effectLst/>
                        </a:rPr>
                        <a:t>2017</a:t>
                      </a:r>
                      <a:endParaRPr lang="en-US" altLang="ko-KR"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>
                          <a:effectLst/>
                        </a:rPr>
                        <a:t>24.92</a:t>
                      </a:r>
                      <a:endParaRPr lang="en-US" altLang="ko-KR" dirty="0"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2104341"/>
                  </a:ext>
                </a:extLst>
              </a:tr>
              <a:tr h="306245">
                <a:tc>
                  <a:txBody>
                    <a:bodyPr/>
                    <a:lstStyle/>
                    <a:p>
                      <a:pPr algn="ctr"/>
                      <a:r>
                        <a:rPr lang="en-US" altLang="ko-KR">
                          <a:effectLst/>
                        </a:rPr>
                        <a:t>2018</a:t>
                      </a:r>
                      <a:endParaRPr lang="en-US" altLang="ko-KR"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>
                          <a:effectLst/>
                        </a:rPr>
                        <a:t>23.15</a:t>
                      </a:r>
                      <a:endParaRPr lang="en-US" altLang="ko-KR"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2099851"/>
                  </a:ext>
                </a:extLst>
              </a:tr>
              <a:tr h="306245">
                <a:tc>
                  <a:txBody>
                    <a:bodyPr/>
                    <a:lstStyle/>
                    <a:p>
                      <a:pPr algn="ctr"/>
                      <a:r>
                        <a:rPr lang="en-US" altLang="ko-KR">
                          <a:effectLst/>
                        </a:rPr>
                        <a:t>2019</a:t>
                      </a:r>
                      <a:endParaRPr lang="en-US" altLang="ko-KR"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>
                          <a:effectLst/>
                        </a:rPr>
                        <a:t>23.42</a:t>
                      </a:r>
                      <a:endParaRPr lang="en-US" altLang="ko-KR"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2403381"/>
                  </a:ext>
                </a:extLst>
              </a:tr>
              <a:tr h="306245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dirty="0">
                          <a:solidFill>
                            <a:srgbClr val="C00000"/>
                          </a:solidFill>
                          <a:effectLst/>
                        </a:rPr>
                        <a:t>2020</a:t>
                      </a:r>
                      <a:endParaRPr lang="en-US" altLang="ko-KR" sz="2000" b="1" dirty="0">
                        <a:solidFill>
                          <a:srgbClr val="C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dirty="0">
                          <a:solidFill>
                            <a:srgbClr val="C00000"/>
                          </a:solidFill>
                          <a:effectLst/>
                        </a:rPr>
                        <a:t>19.79</a:t>
                      </a:r>
                      <a:endParaRPr lang="en-US" altLang="ko-KR" sz="2000" b="1" dirty="0">
                        <a:solidFill>
                          <a:srgbClr val="C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2528733"/>
                  </a:ext>
                </a:extLst>
              </a:tr>
              <a:tr h="306245"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>
                          <a:solidFill>
                            <a:srgbClr val="993300"/>
                          </a:solidFill>
                          <a:effectLst/>
                        </a:rPr>
                        <a:t>2021</a:t>
                      </a:r>
                      <a:endParaRPr lang="en-US" altLang="ko-KR" dirty="0">
                        <a:solidFill>
                          <a:srgbClr val="9933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>
                          <a:solidFill>
                            <a:srgbClr val="993300"/>
                          </a:solidFill>
                          <a:effectLst/>
                        </a:rPr>
                        <a:t>18.8</a:t>
                      </a:r>
                      <a:endParaRPr lang="en-US" altLang="ko-KR" dirty="0">
                        <a:solidFill>
                          <a:srgbClr val="9933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359669"/>
                  </a:ext>
                </a:extLst>
              </a:tr>
              <a:tr h="306245"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>
                          <a:solidFill>
                            <a:srgbClr val="993300"/>
                          </a:solidFill>
                          <a:effectLst/>
                        </a:rPr>
                        <a:t>2022</a:t>
                      </a:r>
                      <a:endParaRPr lang="en-US" altLang="ko-KR" dirty="0">
                        <a:solidFill>
                          <a:srgbClr val="9933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>
                          <a:solidFill>
                            <a:srgbClr val="993300"/>
                          </a:solidFill>
                          <a:effectLst/>
                        </a:rPr>
                        <a:t>18.9</a:t>
                      </a:r>
                      <a:endParaRPr lang="en-US" altLang="ko-KR" dirty="0">
                        <a:solidFill>
                          <a:srgbClr val="9933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6546287"/>
                  </a:ext>
                </a:extLst>
              </a:tr>
              <a:tr h="306245"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>
                          <a:solidFill>
                            <a:srgbClr val="993300"/>
                          </a:solidFill>
                          <a:effectLst/>
                        </a:rPr>
                        <a:t>2023</a:t>
                      </a:r>
                      <a:endParaRPr lang="en-US" altLang="ko-KR" dirty="0">
                        <a:solidFill>
                          <a:srgbClr val="9933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>
                          <a:solidFill>
                            <a:srgbClr val="993300"/>
                          </a:solidFill>
                          <a:effectLst/>
                        </a:rPr>
                        <a:t>19.0</a:t>
                      </a:r>
                      <a:endParaRPr lang="en-US" altLang="ko-KR" dirty="0">
                        <a:solidFill>
                          <a:srgbClr val="9933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608949"/>
                  </a:ext>
                </a:extLst>
              </a:tr>
              <a:tr h="306245"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>
                          <a:solidFill>
                            <a:srgbClr val="993300"/>
                          </a:solidFill>
                          <a:effectLst/>
                        </a:rPr>
                        <a:t>2024</a:t>
                      </a:r>
                      <a:endParaRPr lang="en-US" altLang="ko-KR" dirty="0">
                        <a:solidFill>
                          <a:srgbClr val="9933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>
                          <a:solidFill>
                            <a:srgbClr val="993300"/>
                          </a:solidFill>
                          <a:effectLst/>
                        </a:rPr>
                        <a:t>18.0</a:t>
                      </a:r>
                      <a:endParaRPr lang="en-US" altLang="ko-KR" dirty="0">
                        <a:solidFill>
                          <a:srgbClr val="9933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5363705"/>
                  </a:ext>
                </a:extLst>
              </a:tr>
              <a:tr h="306245"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>
                          <a:solidFill>
                            <a:srgbClr val="993300"/>
                          </a:solidFill>
                          <a:effectLst/>
                        </a:rPr>
                        <a:t>2025</a:t>
                      </a:r>
                      <a:endParaRPr lang="en-US" altLang="ko-KR" dirty="0">
                        <a:solidFill>
                          <a:srgbClr val="9933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dirty="0">
                          <a:solidFill>
                            <a:srgbClr val="993300"/>
                          </a:solidFill>
                          <a:effectLst/>
                        </a:rPr>
                        <a:t>18.1</a:t>
                      </a:r>
                      <a:endParaRPr lang="en-US" altLang="ko-KR" dirty="0">
                        <a:solidFill>
                          <a:srgbClr val="9933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88025468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EFC20C43-E983-427F-906C-09FD68CCD986}"/>
              </a:ext>
            </a:extLst>
          </p:cNvPr>
          <p:cNvSpPr txBox="1"/>
          <p:nvPr/>
        </p:nvSpPr>
        <p:spPr>
          <a:xfrm>
            <a:off x="1924556" y="1304429"/>
            <a:ext cx="7887020" cy="482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최근 수년간 원주시 재정자립도 추이   </a:t>
            </a:r>
            <a:r>
              <a:rPr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(2020</a:t>
            </a:r>
            <a:r>
              <a:rPr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 이후</a:t>
            </a:r>
            <a:r>
              <a:rPr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18%</a:t>
            </a:r>
            <a:r>
              <a:rPr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 횡보</a:t>
            </a:r>
            <a:r>
              <a:rPr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3870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5" name="그룹 6"/>
          <p:cNvGrpSpPr/>
          <p:nvPr/>
        </p:nvGrpSpPr>
        <p:grpSpPr>
          <a:xfrm>
            <a:off x="263985" y="418430"/>
            <a:ext cx="11664029" cy="563991"/>
            <a:chOff x="861061" y="5367418"/>
            <a:chExt cx="11008673" cy="563991"/>
          </a:xfrm>
        </p:grpSpPr>
        <p:pic>
          <p:nvPicPr>
            <p:cNvPr id="2056" name="그림 1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10291634" y="5367418"/>
              <a:ext cx="1578100" cy="437536"/>
            </a:xfrm>
            <a:prstGeom prst="rect">
              <a:avLst/>
            </a:prstGeom>
          </p:spPr>
        </p:pic>
        <p:cxnSp>
          <p:nvCxnSpPr>
            <p:cNvPr id="2057" name="직선 연결선 5"/>
            <p:cNvCxnSpPr/>
            <p:nvPr/>
          </p:nvCxnSpPr>
          <p:spPr>
            <a:xfrm flipV="1">
              <a:off x="861061" y="5908549"/>
              <a:ext cx="10934700" cy="22860"/>
            </a:xfrm>
            <a:prstGeom prst="line">
              <a:avLst/>
            </a:prstGeom>
            <a:noFill/>
            <a:ln w="50800" cap="flat" cmpd="sng" algn="ctr">
              <a:solidFill>
                <a:srgbClr val="5B9BD5">
                  <a:alpha val="100000"/>
                </a:srgbClr>
              </a:solidFill>
              <a:prstDash val="solid"/>
              <a:miter/>
            </a:ln>
          </p:spPr>
        </p:cxn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62DEB3F7-8A65-4E94-A381-932AF9DAD422}"/>
              </a:ext>
            </a:extLst>
          </p:cNvPr>
          <p:cNvSpPr txBox="1"/>
          <p:nvPr/>
        </p:nvSpPr>
        <p:spPr>
          <a:xfrm>
            <a:off x="263985" y="239549"/>
            <a:ext cx="4854214" cy="52322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상식과 원칙이 통하는 원주시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A2FCE91-418A-436C-967E-3FC41B7E1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9400" y="1463186"/>
            <a:ext cx="10045700" cy="4435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o-KR" altLang="ko-KR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✅ </a:t>
            </a:r>
            <a:r>
              <a:rPr kumimoji="0" lang="ko-KR" altLang="ko-KR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도덕과 형평성</a:t>
            </a:r>
            <a:r>
              <a:rPr kumimoji="0" lang="ko-KR" altLang="ko-KR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을 갖춘 시정 운영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o-KR" altLang="ko-KR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✅ </a:t>
            </a:r>
            <a:r>
              <a:rPr kumimoji="0" lang="ko-KR" altLang="ko-KR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부당 지시 근절</a:t>
            </a:r>
            <a:r>
              <a:rPr kumimoji="0" lang="ko-KR" altLang="ko-KR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 및 건전한 조직 문화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o-KR" altLang="ko-KR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✅ 현장의 목소리 경청</a:t>
            </a:r>
          </a:p>
        </p:txBody>
      </p:sp>
    </p:spTree>
    <p:extLst>
      <p:ext uri="{BB962C8B-B14F-4D97-AF65-F5344CB8AC3E}">
        <p14:creationId xmlns:p14="http://schemas.microsoft.com/office/powerpoint/2010/main" val="52629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0342260"/>
              </p:ext>
            </p:extLst>
          </p:nvPr>
        </p:nvGraphicFramePr>
        <p:xfrm>
          <a:off x="5251333" y="4669776"/>
          <a:ext cx="5394650" cy="935419"/>
        </p:xfrm>
        <a:graphic>
          <a:graphicData uri="http://schemas.openxmlformats.org/drawingml/2006/table">
            <a:tbl>
              <a:tblPr firstRow="1" bandRow="1"/>
              <a:tblGrid>
                <a:gridCol w="5394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곽 문 근 의원</a:t>
                      </a:r>
                      <a:endParaRPr lang="en-US" altLang="ko-KR" sz="4400" kern="0" spc="-6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9951720" y="5943600"/>
            <a:ext cx="1844040" cy="43753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753307" y="1036383"/>
            <a:ext cx="3252017" cy="4336022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13" name="직사각형 15"/>
          <p:cNvSpPr/>
          <p:nvPr/>
        </p:nvSpPr>
        <p:spPr>
          <a:xfrm>
            <a:off x="4735188" y="2207791"/>
            <a:ext cx="6426940" cy="82480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4800" b="0" i="0" u="none" strike="noStrike" kern="1200" cap="none" spc="0" normalizeH="0" baseline="0">
                <a:solidFill>
                  <a:srgbClr val="0070C0"/>
                </a:solidFill>
                <a:latin typeface="HY헤드라인M"/>
                <a:ea typeface="HY헤드라인M"/>
              </a:rPr>
              <a:t>감사합니다</a:t>
            </a:r>
            <a:r>
              <a:rPr kumimoji="0" lang="en-US" altLang="ko-KR" sz="4800" b="0" i="0" u="none" strike="noStrike" kern="1200" cap="none" spc="0" normalizeH="0" baseline="0">
                <a:solidFill>
                  <a:srgbClr val="0070C0"/>
                </a:solidFill>
                <a:latin typeface="HY헤드라인M"/>
                <a:ea typeface="HY헤드라인M"/>
              </a:rPr>
              <a:t>.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039E7D7A-CD84-47BF-967E-26ED8F91A56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81780"/>
          <a:stretch>
            <a:fillRect/>
          </a:stretch>
        </p:blipFill>
        <p:spPr>
          <a:xfrm>
            <a:off x="753307" y="5837986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199</Words>
  <Application>Microsoft Office PowerPoint</Application>
  <PresentationFormat>와이드스크린</PresentationFormat>
  <Paragraphs>53</Paragraphs>
  <Slides>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3" baseType="lpstr">
      <vt:lpstr>-apple-system</vt:lpstr>
      <vt:lpstr>HY헤드라인M</vt:lpstr>
      <vt:lpstr>Pretendard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383</cp:revision>
  <dcterms:created xsi:type="dcterms:W3CDTF">2022-12-16T03:44:56Z</dcterms:created>
  <dcterms:modified xsi:type="dcterms:W3CDTF">2026-01-23T07:10:33Z</dcterms:modified>
  <cp:version/>
</cp:coreProperties>
</file>