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314" r:id="rId2"/>
    <p:sldId id="435" r:id="rId3"/>
    <p:sldId id="438" r:id="rId4"/>
    <p:sldId id="437" r:id="rId5"/>
    <p:sldId id="440" r:id="rId6"/>
    <p:sldId id="281" r:id="rId7"/>
    <p:sldId id="441" r:id="rId8"/>
  </p:sldIdLst>
  <p:sldSz cx="12192000" cy="6858000"/>
  <p:notesSz cx="9939338" cy="68072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E0036"/>
    <a:srgbClr val="F7F7F7"/>
    <a:srgbClr val="FFFFFF"/>
    <a:srgbClr val="9933FF"/>
    <a:srgbClr val="23FD76"/>
    <a:srgbClr val="CC99FF"/>
    <a:srgbClr val="FD8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11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78" y="7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5" y="3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30442" y="3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2025-06-04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5" y="6466156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30442" y="6466156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5" y="3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30442" y="3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2025-06-04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30525" y="850900"/>
            <a:ext cx="4083050" cy="2297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5044" y="3276370"/>
            <a:ext cx="7951470" cy="2679801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5" y="6466156"/>
            <a:ext cx="4306676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30442" y="6466156"/>
            <a:ext cx="4306675" cy="341046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6451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2025-06-04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2025-06-04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827914" y="1583171"/>
            <a:ext cx="8162803" cy="39856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5800" dirty="0">
                <a:latin typeface="HY견고딕" panose="02030600000101010101" pitchFamily="18" charset="-127"/>
                <a:ea typeface="HY견고딕" panose="02030600000101010101" pitchFamily="18" charset="-127"/>
              </a:rPr>
              <a:t>원주시 </a:t>
            </a:r>
            <a:r>
              <a:rPr lang="ko-KR" altLang="en-US" sz="58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캠프롱</a:t>
            </a:r>
            <a:r>
              <a:rPr lang="ko-KR" altLang="en-US" sz="5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수영장에</a:t>
            </a:r>
            <a:endParaRPr lang="en-US" altLang="ko-KR" sz="5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5800" dirty="0"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r>
              <a:rPr lang="ko-KR" altLang="en-US" sz="5800" dirty="0">
                <a:latin typeface="HY견고딕" panose="02030600000101010101" pitchFamily="18" charset="-127"/>
                <a:ea typeface="HY견고딕" panose="02030600000101010101" pitchFamily="18" charset="-127"/>
              </a:rPr>
              <a:t>급 경영풀과</a:t>
            </a:r>
            <a:endParaRPr lang="en-US" altLang="ko-KR" sz="5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5800" dirty="0">
                <a:latin typeface="HY견고딕" panose="02030600000101010101" pitchFamily="18" charset="-127"/>
                <a:ea typeface="HY견고딕" panose="02030600000101010101" pitchFamily="18" charset="-127"/>
              </a:rPr>
              <a:t>다이빙 풀을 조성하자</a:t>
            </a:r>
            <a:r>
              <a:rPr lang="en-US" altLang="ko-KR" sz="5800" dirty="0">
                <a:latin typeface="HY견고딕" panose="02030600000101010101" pitchFamily="18" charset="-127"/>
                <a:ea typeface="HY견고딕" panose="02030600000101010101" pitchFamily="18" charset="-127"/>
              </a:rPr>
              <a:t>!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423" y="1420715"/>
            <a:ext cx="2642956" cy="3515784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1841B8A8-EA6C-45A0-A500-1EC537461372}"/>
              </a:ext>
            </a:extLst>
          </p:cNvPr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91FA90ED-60C1-44F4-8EB0-B5B6EF9A41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CA635FF0-3EEC-4F44-80A8-8B594FEC6308}"/>
              </a:ext>
            </a:extLst>
          </p:cNvPr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/>
              <a:t>제</a:t>
            </a:r>
            <a:r>
              <a:rPr lang="en-US" altLang="ko-KR" sz="1100" b="1" dirty="0"/>
              <a:t>258</a:t>
            </a:r>
            <a:r>
              <a:rPr lang="ko-KR" altLang="en-US" sz="1100" b="1" dirty="0"/>
              <a:t>회 원주시의회 </a:t>
            </a:r>
            <a:r>
              <a:rPr lang="ko-KR" altLang="en-US" sz="1100" b="1" dirty="0" err="1"/>
              <a:t>정례회</a:t>
            </a:r>
            <a:r>
              <a:rPr lang="ko-KR" altLang="en-US" sz="1100" b="1" dirty="0"/>
              <a:t> 제</a:t>
            </a:r>
            <a:r>
              <a:rPr lang="en-US" altLang="ko-KR" sz="1100" b="1" dirty="0"/>
              <a:t>1</a:t>
            </a:r>
            <a:r>
              <a:rPr lang="ko-KR" altLang="en-US" sz="1100" b="1" dirty="0"/>
              <a:t>차 본회의 </a:t>
            </a:r>
            <a:r>
              <a:rPr lang="en-US" altLang="ko-KR" sz="1100" b="1" dirty="0"/>
              <a:t>5</a:t>
            </a:r>
            <a:r>
              <a:rPr lang="ko-KR" altLang="en-US" sz="1100" b="1" dirty="0"/>
              <a:t>분 자유발언</a:t>
            </a:r>
          </a:p>
        </p:txBody>
      </p:sp>
      <p:sp>
        <p:nvSpPr>
          <p:cNvPr id="18" name="부제목 2">
            <a:extLst>
              <a:ext uri="{FF2B5EF4-FFF2-40B4-BE49-F238E27FC236}">
                <a16:creationId xmlns:a16="http://schemas.microsoft.com/office/drawing/2014/main" id="{61933502-8AB2-4FEC-BE12-3C51AC438EC2}"/>
              </a:ext>
            </a:extLst>
          </p:cNvPr>
          <p:cNvSpPr txBox="1">
            <a:spLocks/>
          </p:cNvSpPr>
          <p:nvPr/>
        </p:nvSpPr>
        <p:spPr>
          <a:xfrm>
            <a:off x="837341" y="5419204"/>
            <a:ext cx="2846358" cy="9226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1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문화도시위원회</a:t>
            </a:r>
            <a:endParaRPr lang="en-US" altLang="ko-KR" sz="1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0" indent="0" algn="ctr">
              <a:buNone/>
            </a:pP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27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신익선</a:t>
            </a:r>
            <a:r>
              <a:rPr lang="ko-KR" altLang="en-US" sz="27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의원</a:t>
            </a:r>
          </a:p>
        </p:txBody>
      </p:sp>
      <p:grpSp>
        <p:nvGrpSpPr>
          <p:cNvPr id="19" name="그룹 1003">
            <a:extLst>
              <a:ext uri="{FF2B5EF4-FFF2-40B4-BE49-F238E27FC236}">
                <a16:creationId xmlns:a16="http://schemas.microsoft.com/office/drawing/2014/main" id="{6AC20A31-17BA-4E11-87B1-7BFE7031812D}"/>
              </a:ext>
            </a:extLst>
          </p:cNvPr>
          <p:cNvGrpSpPr/>
          <p:nvPr/>
        </p:nvGrpSpPr>
        <p:grpSpPr>
          <a:xfrm>
            <a:off x="1260169" y="5490160"/>
            <a:ext cx="45719" cy="726562"/>
            <a:chOff x="3081062" y="1912211"/>
            <a:chExt cx="252271" cy="2064932"/>
          </a:xfrm>
        </p:grpSpPr>
        <p:pic>
          <p:nvPicPr>
            <p:cNvPr id="20" name="Object 10">
              <a:extLst>
                <a:ext uri="{FF2B5EF4-FFF2-40B4-BE49-F238E27FC236}">
                  <a16:creationId xmlns:a16="http://schemas.microsoft.com/office/drawing/2014/main" id="{BECFD7D3-A934-4F61-920C-BEDBAF8CC06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21" name="Object 11">
              <a:extLst>
                <a:ext uri="{FF2B5EF4-FFF2-40B4-BE49-F238E27FC236}">
                  <a16:creationId xmlns:a16="http://schemas.microsoft.com/office/drawing/2014/main" id="{636CE5A4-3C4E-4AC5-9DE5-70EA0EBE76E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10">
            <a:extLst>
              <a:ext uri="{FF2B5EF4-FFF2-40B4-BE49-F238E27FC236}">
                <a16:creationId xmlns:a16="http://schemas.microsoft.com/office/drawing/2014/main" id="{B8F57F7F-523F-43BF-A0E3-9B597F91B3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2483847"/>
              </p:ext>
            </p:extLst>
          </p:nvPr>
        </p:nvGraphicFramePr>
        <p:xfrm>
          <a:off x="696285" y="1283976"/>
          <a:ext cx="10813410" cy="49993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6705">
                  <a:extLst>
                    <a:ext uri="{9D8B030D-6E8A-4147-A177-3AD203B41FA5}">
                      <a16:colId xmlns:a16="http://schemas.microsoft.com/office/drawing/2014/main" val="2222291226"/>
                    </a:ext>
                  </a:extLst>
                </a:gridCol>
                <a:gridCol w="5406705">
                  <a:extLst>
                    <a:ext uri="{9D8B030D-6E8A-4147-A177-3AD203B41FA5}">
                      <a16:colId xmlns:a16="http://schemas.microsoft.com/office/drawing/2014/main" val="1054834173"/>
                    </a:ext>
                  </a:extLst>
                </a:gridCol>
              </a:tblGrid>
              <a:tr h="4999377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21864"/>
                  </a:ext>
                </a:extLst>
              </a:tr>
            </a:tbl>
          </a:graphicData>
        </a:graphic>
      </p:graphicFrame>
      <p:pic>
        <p:nvPicPr>
          <p:cNvPr id="11" name="그림 10">
            <a:extLst>
              <a:ext uri="{FF2B5EF4-FFF2-40B4-BE49-F238E27FC236}">
                <a16:creationId xmlns:a16="http://schemas.microsoft.com/office/drawing/2014/main" id="{310107A2-0C08-4A6C-957C-E1DBC5AAC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69" y="1367406"/>
            <a:ext cx="5234729" cy="4827860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913A3938-2885-4F69-BAAD-DA6728ADB4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9465" y="1367406"/>
            <a:ext cx="5234728" cy="4827860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9A16872A-D40C-447A-8C2B-84C4F6A6A6B1}"/>
              </a:ext>
            </a:extLst>
          </p:cNvPr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C24C4F3A-3CEF-4B19-95E8-2B3C3283ED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77BA2E72-905D-467F-86C4-906761ADAC52}"/>
              </a:ext>
            </a:extLst>
          </p:cNvPr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/>
              <a:t>제</a:t>
            </a:r>
            <a:r>
              <a:rPr lang="en-US" altLang="ko-KR" sz="1100" b="1" dirty="0"/>
              <a:t>258</a:t>
            </a:r>
            <a:r>
              <a:rPr lang="ko-KR" altLang="en-US" sz="1100" b="1" dirty="0"/>
              <a:t>회 원주시의회 </a:t>
            </a:r>
            <a:r>
              <a:rPr lang="ko-KR" altLang="en-US" sz="1100" b="1" dirty="0" err="1"/>
              <a:t>정례회</a:t>
            </a:r>
            <a:r>
              <a:rPr lang="ko-KR" altLang="en-US" sz="1100" b="1" dirty="0"/>
              <a:t> 제</a:t>
            </a:r>
            <a:r>
              <a:rPr lang="en-US" altLang="ko-KR" sz="1100" b="1" dirty="0"/>
              <a:t>1</a:t>
            </a:r>
            <a:r>
              <a:rPr lang="ko-KR" altLang="en-US" sz="1100" b="1" dirty="0"/>
              <a:t>차 본회의 </a:t>
            </a:r>
            <a:r>
              <a:rPr lang="en-US" altLang="ko-KR" sz="1100" b="1" dirty="0"/>
              <a:t>5</a:t>
            </a:r>
            <a:r>
              <a:rPr lang="ko-KR" altLang="en-US" sz="1100" b="1" dirty="0"/>
              <a:t>분 자유발언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94B2D28-EC6A-4D7E-8984-0E737102A13E}"/>
              </a:ext>
            </a:extLst>
          </p:cNvPr>
          <p:cNvSpPr txBox="1"/>
          <p:nvPr/>
        </p:nvSpPr>
        <p:spPr>
          <a:xfrm>
            <a:off x="121247" y="711203"/>
            <a:ext cx="250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〈</a:t>
            </a:r>
            <a:r>
              <a:rPr lang="ko-KR" altLang="en-US" sz="2800" b="1" dirty="0"/>
              <a:t> 보도자료 </a:t>
            </a:r>
            <a:r>
              <a:rPr lang="en-US" altLang="ko-KR" sz="2800" b="1" dirty="0"/>
              <a:t>〉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0E0569D-D338-4705-B04E-2490A7F04A04}"/>
              </a:ext>
            </a:extLst>
          </p:cNvPr>
          <p:cNvSpPr txBox="1"/>
          <p:nvPr/>
        </p:nvSpPr>
        <p:spPr>
          <a:xfrm>
            <a:off x="8984609" y="6370349"/>
            <a:ext cx="26005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출처</a:t>
            </a:r>
            <a:r>
              <a:rPr lang="en-US" altLang="ko-KR" sz="1400" dirty="0"/>
              <a:t>: </a:t>
            </a:r>
            <a:r>
              <a:rPr lang="ko-KR" altLang="en-US" sz="1400" dirty="0"/>
              <a:t>연합뉴스</a:t>
            </a:r>
            <a:r>
              <a:rPr lang="en-US" altLang="ko-KR" sz="1400" dirty="0"/>
              <a:t>(2023.</a:t>
            </a:r>
            <a:r>
              <a:rPr lang="ko-KR" altLang="en-US" sz="1400" dirty="0"/>
              <a:t> </a:t>
            </a:r>
            <a:r>
              <a:rPr lang="en-US" altLang="ko-KR" sz="1400" dirty="0"/>
              <a:t>3.</a:t>
            </a:r>
            <a:r>
              <a:rPr lang="ko-KR" altLang="en-US" sz="1400" dirty="0"/>
              <a:t> </a:t>
            </a:r>
            <a:r>
              <a:rPr lang="en-US" altLang="ko-KR" sz="1400" dirty="0"/>
              <a:t>7.)</a:t>
            </a:r>
            <a:endParaRPr lang="ko-KR" altLang="en-US" sz="1400" dirty="0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734A76E3-5F3A-4393-B10B-EED8E3932DCD}"/>
              </a:ext>
            </a:extLst>
          </p:cNvPr>
          <p:cNvSpPr/>
          <p:nvPr/>
        </p:nvSpPr>
        <p:spPr>
          <a:xfrm>
            <a:off x="864562" y="1848360"/>
            <a:ext cx="4638616" cy="55928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3352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표 10">
            <a:extLst>
              <a:ext uri="{FF2B5EF4-FFF2-40B4-BE49-F238E27FC236}">
                <a16:creationId xmlns:a16="http://schemas.microsoft.com/office/drawing/2014/main" id="{96A27447-AC9E-497A-9DB1-01EDEBF2F9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4027565"/>
              </p:ext>
            </p:extLst>
          </p:nvPr>
        </p:nvGraphicFramePr>
        <p:xfrm>
          <a:off x="989900" y="1200867"/>
          <a:ext cx="10145085" cy="52167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45085">
                  <a:extLst>
                    <a:ext uri="{9D8B030D-6E8A-4147-A177-3AD203B41FA5}">
                      <a16:colId xmlns:a16="http://schemas.microsoft.com/office/drawing/2014/main" val="2222291226"/>
                    </a:ext>
                  </a:extLst>
                </a:gridCol>
              </a:tblGrid>
              <a:tr h="5216711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21864"/>
                  </a:ext>
                </a:extLst>
              </a:tr>
            </a:tbl>
          </a:graphicData>
        </a:graphic>
      </p:graphicFrame>
      <p:sp>
        <p:nvSpPr>
          <p:cNvPr id="15" name="직사각형 14">
            <a:extLst>
              <a:ext uri="{FF2B5EF4-FFF2-40B4-BE49-F238E27FC236}">
                <a16:creationId xmlns:a16="http://schemas.microsoft.com/office/drawing/2014/main" id="{9A16872A-D40C-447A-8C2B-84C4F6A6A6B1}"/>
              </a:ext>
            </a:extLst>
          </p:cNvPr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C24C4F3A-3CEF-4B19-95E8-2B3C3283ED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77BA2E72-905D-467F-86C4-906761ADAC52}"/>
              </a:ext>
            </a:extLst>
          </p:cNvPr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/>
              <a:t>제</a:t>
            </a:r>
            <a:r>
              <a:rPr lang="en-US" altLang="ko-KR" sz="1100" b="1" dirty="0"/>
              <a:t>258</a:t>
            </a:r>
            <a:r>
              <a:rPr lang="ko-KR" altLang="en-US" sz="1100" b="1" dirty="0"/>
              <a:t>회 원주시의회 </a:t>
            </a:r>
            <a:r>
              <a:rPr lang="ko-KR" altLang="en-US" sz="1100" b="1" dirty="0" err="1"/>
              <a:t>정례회</a:t>
            </a:r>
            <a:r>
              <a:rPr lang="ko-KR" altLang="en-US" sz="1100" b="1" dirty="0"/>
              <a:t> 제</a:t>
            </a:r>
            <a:r>
              <a:rPr lang="en-US" altLang="ko-KR" sz="1100" b="1" dirty="0"/>
              <a:t>1</a:t>
            </a:r>
            <a:r>
              <a:rPr lang="ko-KR" altLang="en-US" sz="1100" b="1" dirty="0"/>
              <a:t>차 본회의 </a:t>
            </a:r>
            <a:r>
              <a:rPr lang="en-US" altLang="ko-KR" sz="1100" b="1" dirty="0"/>
              <a:t>5</a:t>
            </a:r>
            <a:r>
              <a:rPr lang="ko-KR" altLang="en-US" sz="1100" b="1" dirty="0"/>
              <a:t>분 자유발언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94B2D28-EC6A-4D7E-8984-0E737102A13E}"/>
              </a:ext>
            </a:extLst>
          </p:cNvPr>
          <p:cNvSpPr txBox="1"/>
          <p:nvPr/>
        </p:nvSpPr>
        <p:spPr>
          <a:xfrm>
            <a:off x="121247" y="711203"/>
            <a:ext cx="2501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〈</a:t>
            </a:r>
            <a:r>
              <a:rPr lang="ko-KR" altLang="en-US" sz="2800" b="1" dirty="0"/>
              <a:t> 보도자료 </a:t>
            </a:r>
            <a:r>
              <a:rPr lang="en-US" altLang="ko-KR" sz="2800" b="1" dirty="0"/>
              <a:t>〉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0E0569D-D338-4705-B04E-2490A7F04A04}"/>
              </a:ext>
            </a:extLst>
          </p:cNvPr>
          <p:cNvSpPr txBox="1"/>
          <p:nvPr/>
        </p:nvSpPr>
        <p:spPr>
          <a:xfrm>
            <a:off x="8598716" y="6403905"/>
            <a:ext cx="25362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출처</a:t>
            </a:r>
            <a:r>
              <a:rPr lang="en-US" altLang="ko-KR" sz="1400" dirty="0"/>
              <a:t>: </a:t>
            </a:r>
            <a:r>
              <a:rPr lang="ko-KR" altLang="en-US" sz="1400" dirty="0"/>
              <a:t>강원일보</a:t>
            </a:r>
            <a:r>
              <a:rPr lang="en-US" altLang="ko-KR" sz="1400" dirty="0"/>
              <a:t>(2025.</a:t>
            </a:r>
            <a:r>
              <a:rPr lang="ko-KR" altLang="en-US" sz="1400" dirty="0"/>
              <a:t> </a:t>
            </a:r>
            <a:r>
              <a:rPr lang="en-US" altLang="ko-KR" sz="1400" dirty="0"/>
              <a:t>4.</a:t>
            </a:r>
            <a:r>
              <a:rPr lang="ko-KR" altLang="en-US" sz="1400" dirty="0"/>
              <a:t> </a:t>
            </a:r>
            <a:r>
              <a:rPr lang="en-US" altLang="ko-KR" sz="1400" dirty="0"/>
              <a:t>3.)</a:t>
            </a:r>
            <a:endParaRPr lang="ko-KR" altLang="en-US" sz="1400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E9924F2-8590-4644-9F2B-BA48173252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7014" y="1275587"/>
            <a:ext cx="10016454" cy="5038499"/>
          </a:xfrm>
          <a:prstGeom prst="rect">
            <a:avLst/>
          </a:prstGeom>
        </p:spPr>
      </p:pic>
      <p:sp>
        <p:nvSpPr>
          <p:cNvPr id="20" name="직사각형 19">
            <a:extLst>
              <a:ext uri="{FF2B5EF4-FFF2-40B4-BE49-F238E27FC236}">
                <a16:creationId xmlns:a16="http://schemas.microsoft.com/office/drawing/2014/main" id="{734A76E3-5F3A-4393-B10B-EED8E3932DCD}"/>
              </a:ext>
            </a:extLst>
          </p:cNvPr>
          <p:cNvSpPr/>
          <p:nvPr/>
        </p:nvSpPr>
        <p:spPr>
          <a:xfrm>
            <a:off x="1266737" y="1476462"/>
            <a:ext cx="6425967" cy="50334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7606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10">
            <a:extLst>
              <a:ext uri="{FF2B5EF4-FFF2-40B4-BE49-F238E27FC236}">
                <a16:creationId xmlns:a16="http://schemas.microsoft.com/office/drawing/2014/main" id="{B8F57F7F-523F-43BF-A0E3-9B597F91B3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2713276"/>
              </p:ext>
            </p:extLst>
          </p:nvPr>
        </p:nvGraphicFramePr>
        <p:xfrm>
          <a:off x="713063" y="1275586"/>
          <a:ext cx="10813410" cy="49887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6705">
                  <a:extLst>
                    <a:ext uri="{9D8B030D-6E8A-4147-A177-3AD203B41FA5}">
                      <a16:colId xmlns:a16="http://schemas.microsoft.com/office/drawing/2014/main" val="2222291226"/>
                    </a:ext>
                  </a:extLst>
                </a:gridCol>
                <a:gridCol w="5406705">
                  <a:extLst>
                    <a:ext uri="{9D8B030D-6E8A-4147-A177-3AD203B41FA5}">
                      <a16:colId xmlns:a16="http://schemas.microsoft.com/office/drawing/2014/main" val="105483417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김천시 </a:t>
                      </a:r>
                      <a:r>
                        <a:rPr lang="en-US" altLang="ko-KR" dirty="0"/>
                        <a:t>(2025</a:t>
                      </a:r>
                      <a:r>
                        <a:rPr lang="ko-KR" altLang="en-US" dirty="0"/>
                        <a:t>년</a:t>
                      </a:r>
                      <a:r>
                        <a:rPr lang="en-US" altLang="ko-KR" dirty="0"/>
                        <a:t> </a:t>
                      </a:r>
                      <a:r>
                        <a:rPr lang="ko-KR" altLang="en-US" dirty="0"/>
                        <a:t>경영 국가대표 선발대회</a:t>
                      </a:r>
                      <a:r>
                        <a:rPr lang="en-US" altLang="ko-KR" dirty="0"/>
                        <a:t>)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김천시 </a:t>
                      </a:r>
                      <a:r>
                        <a:rPr lang="en-US" altLang="ko-KR" dirty="0"/>
                        <a:t>(2025</a:t>
                      </a:r>
                      <a:r>
                        <a:rPr lang="ko-KR" altLang="en-US" dirty="0"/>
                        <a:t>년</a:t>
                      </a:r>
                      <a:r>
                        <a:rPr lang="en-US" altLang="ko-KR" dirty="0"/>
                        <a:t> </a:t>
                      </a:r>
                      <a:r>
                        <a:rPr lang="ko-KR" altLang="en-US" dirty="0"/>
                        <a:t>유소년 꿈나무 수영대회</a:t>
                      </a:r>
                      <a:r>
                        <a:rPr lang="en-US" altLang="ko-KR" dirty="0"/>
                        <a:t>)</a:t>
                      </a:r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21864"/>
                  </a:ext>
                </a:extLst>
              </a:tr>
              <a:tr h="4623038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6019518"/>
                  </a:ext>
                </a:extLst>
              </a:tr>
            </a:tbl>
          </a:graphicData>
        </a:graphic>
      </p:graphicFrame>
      <p:sp>
        <p:nvSpPr>
          <p:cNvPr id="15" name="직사각형 14">
            <a:extLst>
              <a:ext uri="{FF2B5EF4-FFF2-40B4-BE49-F238E27FC236}">
                <a16:creationId xmlns:a16="http://schemas.microsoft.com/office/drawing/2014/main" id="{9A16872A-D40C-447A-8C2B-84C4F6A6A6B1}"/>
              </a:ext>
            </a:extLst>
          </p:cNvPr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C24C4F3A-3CEF-4B19-95E8-2B3C3283ED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77BA2E72-905D-467F-86C4-906761ADAC52}"/>
              </a:ext>
            </a:extLst>
          </p:cNvPr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/>
              <a:t>제</a:t>
            </a:r>
            <a:r>
              <a:rPr lang="en-US" altLang="ko-KR" sz="1100" b="1" dirty="0"/>
              <a:t>258</a:t>
            </a:r>
            <a:r>
              <a:rPr lang="ko-KR" altLang="en-US" sz="1100" b="1" dirty="0"/>
              <a:t>회 원주시의회 </a:t>
            </a:r>
            <a:r>
              <a:rPr lang="ko-KR" altLang="en-US" sz="1100" b="1" dirty="0" err="1"/>
              <a:t>정례회</a:t>
            </a:r>
            <a:r>
              <a:rPr lang="ko-KR" altLang="en-US" sz="1100" b="1" dirty="0"/>
              <a:t> 제</a:t>
            </a:r>
            <a:r>
              <a:rPr lang="en-US" altLang="ko-KR" sz="1100" b="1" dirty="0"/>
              <a:t>1</a:t>
            </a:r>
            <a:r>
              <a:rPr lang="ko-KR" altLang="en-US" sz="1100" b="1" dirty="0"/>
              <a:t>차 본회의 </a:t>
            </a:r>
            <a:r>
              <a:rPr lang="en-US" altLang="ko-KR" sz="1100" b="1" dirty="0"/>
              <a:t>5</a:t>
            </a:r>
            <a:r>
              <a:rPr lang="ko-KR" altLang="en-US" sz="1100" b="1" dirty="0"/>
              <a:t>분 자유발언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94B2D28-EC6A-4D7E-8984-0E737102A13E}"/>
              </a:ext>
            </a:extLst>
          </p:cNvPr>
          <p:cNvSpPr txBox="1"/>
          <p:nvPr/>
        </p:nvSpPr>
        <p:spPr>
          <a:xfrm>
            <a:off x="121246" y="711203"/>
            <a:ext cx="3855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〈</a:t>
            </a:r>
            <a:r>
              <a:rPr lang="ko-KR" altLang="en-US" sz="2800" b="1" dirty="0"/>
              <a:t> 타 지자체 사례 </a:t>
            </a:r>
            <a:r>
              <a:rPr lang="en-US" altLang="ko-KR" sz="2800" b="1" dirty="0"/>
              <a:t>〉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0E0569D-D338-4705-B04E-2490A7F04A04}"/>
              </a:ext>
            </a:extLst>
          </p:cNvPr>
          <p:cNvSpPr txBox="1"/>
          <p:nvPr/>
        </p:nvSpPr>
        <p:spPr>
          <a:xfrm>
            <a:off x="8774883" y="6378738"/>
            <a:ext cx="26788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사진출처</a:t>
            </a:r>
            <a:r>
              <a:rPr lang="en-US" altLang="ko-KR" sz="1400" dirty="0"/>
              <a:t>: </a:t>
            </a:r>
            <a:r>
              <a:rPr lang="ko-KR" altLang="en-US" sz="1400" dirty="0"/>
              <a:t>김천시 시설관리공단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A6F6FF53-5BDD-4077-AE72-D679B630E6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44490" y="1756078"/>
            <a:ext cx="5162028" cy="4390719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BD76DCDB-782B-44AB-9D72-D7F56C80C1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33022" y="1756078"/>
            <a:ext cx="5162028" cy="4396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0524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표 10">
            <a:extLst>
              <a:ext uri="{FF2B5EF4-FFF2-40B4-BE49-F238E27FC236}">
                <a16:creationId xmlns:a16="http://schemas.microsoft.com/office/drawing/2014/main" id="{96A27447-AC9E-497A-9DB1-01EDEBF2F9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7571585"/>
              </p:ext>
            </p:extLst>
          </p:nvPr>
        </p:nvGraphicFramePr>
        <p:xfrm>
          <a:off x="973122" y="1200867"/>
          <a:ext cx="10145086" cy="52167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72543">
                  <a:extLst>
                    <a:ext uri="{9D8B030D-6E8A-4147-A177-3AD203B41FA5}">
                      <a16:colId xmlns:a16="http://schemas.microsoft.com/office/drawing/2014/main" val="2222291226"/>
                    </a:ext>
                  </a:extLst>
                </a:gridCol>
                <a:gridCol w="5072543">
                  <a:extLst>
                    <a:ext uri="{9D8B030D-6E8A-4147-A177-3AD203B41FA5}">
                      <a16:colId xmlns:a16="http://schemas.microsoft.com/office/drawing/2014/main" val="3247252038"/>
                    </a:ext>
                  </a:extLst>
                </a:gridCol>
              </a:tblGrid>
              <a:tr h="5216711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21864"/>
                  </a:ext>
                </a:extLst>
              </a:tr>
            </a:tbl>
          </a:graphicData>
        </a:graphic>
      </p:graphicFrame>
      <p:sp>
        <p:nvSpPr>
          <p:cNvPr id="15" name="직사각형 14">
            <a:extLst>
              <a:ext uri="{FF2B5EF4-FFF2-40B4-BE49-F238E27FC236}">
                <a16:creationId xmlns:a16="http://schemas.microsoft.com/office/drawing/2014/main" id="{9A16872A-D40C-447A-8C2B-84C4F6A6A6B1}"/>
              </a:ext>
            </a:extLst>
          </p:cNvPr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C24C4F3A-3CEF-4B19-95E8-2B3C3283ED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77BA2E72-905D-467F-86C4-906761ADAC52}"/>
              </a:ext>
            </a:extLst>
          </p:cNvPr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/>
              <a:t>제</a:t>
            </a:r>
            <a:r>
              <a:rPr lang="en-US" altLang="ko-KR" sz="1100" b="1" dirty="0"/>
              <a:t>258</a:t>
            </a:r>
            <a:r>
              <a:rPr lang="ko-KR" altLang="en-US" sz="1100" b="1" dirty="0"/>
              <a:t>회 원주시의회 </a:t>
            </a:r>
            <a:r>
              <a:rPr lang="ko-KR" altLang="en-US" sz="1100" b="1" dirty="0" err="1"/>
              <a:t>정례회</a:t>
            </a:r>
            <a:r>
              <a:rPr lang="ko-KR" altLang="en-US" sz="1100" b="1" dirty="0"/>
              <a:t> 제</a:t>
            </a:r>
            <a:r>
              <a:rPr lang="en-US" altLang="ko-KR" sz="1100" b="1" dirty="0"/>
              <a:t>1</a:t>
            </a:r>
            <a:r>
              <a:rPr lang="ko-KR" altLang="en-US" sz="1100" b="1" dirty="0"/>
              <a:t>차 본회의 </a:t>
            </a:r>
            <a:r>
              <a:rPr lang="en-US" altLang="ko-KR" sz="1100" b="1" dirty="0"/>
              <a:t>5</a:t>
            </a:r>
            <a:r>
              <a:rPr lang="ko-KR" altLang="en-US" sz="1100" b="1" dirty="0"/>
              <a:t>분 자유발언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94B2D28-EC6A-4D7E-8984-0E737102A13E}"/>
              </a:ext>
            </a:extLst>
          </p:cNvPr>
          <p:cNvSpPr txBox="1"/>
          <p:nvPr/>
        </p:nvSpPr>
        <p:spPr>
          <a:xfrm>
            <a:off x="121246" y="711203"/>
            <a:ext cx="27729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〈</a:t>
            </a:r>
            <a:r>
              <a:rPr lang="ko-KR" altLang="en-US" sz="2800" b="1" dirty="0"/>
              <a:t> 교통 접근성 </a:t>
            </a:r>
            <a:r>
              <a:rPr lang="en-US" altLang="ko-KR" sz="2800" b="1" dirty="0"/>
              <a:t>〉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E9924F2-8590-4644-9F2B-BA48173252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0238" y="1276368"/>
            <a:ext cx="4932723" cy="503849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1A8BF76-D32C-488B-9EAE-53FEA8D97822}"/>
              </a:ext>
            </a:extLst>
          </p:cNvPr>
          <p:cNvSpPr txBox="1"/>
          <p:nvPr/>
        </p:nvSpPr>
        <p:spPr>
          <a:xfrm>
            <a:off x="6079222" y="1350627"/>
            <a:ext cx="5038984" cy="4875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2800" b="1" u="sng" dirty="0">
                <a:solidFill>
                  <a:srgbClr val="FF0000"/>
                </a:solidFill>
              </a:rPr>
              <a:t>〈 </a:t>
            </a:r>
            <a:r>
              <a:rPr lang="ko-KR" altLang="en-US" sz="2800" b="1" u="sng" dirty="0">
                <a:solidFill>
                  <a:srgbClr val="FF0000"/>
                </a:solidFill>
              </a:rPr>
              <a:t>차량 이동 시간</a:t>
            </a:r>
            <a:r>
              <a:rPr lang="en-US" altLang="ko-KR" sz="2800" b="1" u="sng" dirty="0">
                <a:solidFill>
                  <a:srgbClr val="FF0000"/>
                </a:solidFill>
              </a:rPr>
              <a:t> 〉</a:t>
            </a:r>
          </a:p>
          <a:p>
            <a:pPr algn="ctr">
              <a:lnSpc>
                <a:spcPct val="50000"/>
              </a:lnSpc>
            </a:pPr>
            <a:endParaRPr lang="en-US" altLang="ko-KR" sz="2800" b="1" u="sng" dirty="0">
              <a:solidFill>
                <a:srgbClr val="FF0000"/>
              </a:solidFill>
            </a:endParaRPr>
          </a:p>
          <a:p>
            <a:pPr>
              <a:lnSpc>
                <a:spcPct val="130000"/>
              </a:lnSpc>
            </a:pPr>
            <a:r>
              <a:rPr lang="en-US" altLang="ko-KR" b="1" dirty="0"/>
              <a:t> ☞ </a:t>
            </a:r>
            <a:r>
              <a:rPr lang="ko-KR" altLang="en-US" b="1" dirty="0"/>
              <a:t>원주</a:t>
            </a:r>
            <a:r>
              <a:rPr lang="en-US" altLang="ko-KR" b="1" dirty="0"/>
              <a:t>IC </a:t>
            </a:r>
            <a:r>
              <a:rPr lang="ko-KR" altLang="en-US" b="1" dirty="0"/>
              <a:t>↔ 태장복합체육센터</a:t>
            </a:r>
            <a:r>
              <a:rPr lang="en-US" altLang="ko-KR" b="1" dirty="0"/>
              <a:t>: </a:t>
            </a:r>
            <a:r>
              <a:rPr lang="ko-KR" altLang="en-US" b="1" dirty="0"/>
              <a:t>약 </a:t>
            </a:r>
            <a:r>
              <a:rPr lang="en-US" altLang="ko-KR" b="1" dirty="0"/>
              <a:t>2</a:t>
            </a:r>
            <a:r>
              <a:rPr lang="ko-KR" altLang="en-US" b="1" dirty="0"/>
              <a:t>분</a:t>
            </a:r>
            <a:endParaRPr lang="en-US" altLang="ko-KR" b="1" dirty="0"/>
          </a:p>
          <a:p>
            <a:pPr>
              <a:lnSpc>
                <a:spcPct val="130000"/>
              </a:lnSpc>
            </a:pPr>
            <a:endParaRPr lang="en-US" altLang="ko-KR" b="1" dirty="0"/>
          </a:p>
          <a:p>
            <a:pPr>
              <a:lnSpc>
                <a:spcPct val="130000"/>
              </a:lnSpc>
            </a:pPr>
            <a:r>
              <a:rPr lang="en-US" altLang="ko-KR" b="1" dirty="0"/>
              <a:t> ☞ </a:t>
            </a:r>
            <a:r>
              <a:rPr lang="ko-KR" altLang="en-US" b="1" dirty="0" err="1"/>
              <a:t>북원주</a:t>
            </a:r>
            <a:r>
              <a:rPr lang="en-US" altLang="ko-KR" b="1" dirty="0"/>
              <a:t>IC</a:t>
            </a:r>
            <a:r>
              <a:rPr lang="ko-KR" altLang="en-US" b="1" dirty="0"/>
              <a:t> ↔ 태장복합체육센터</a:t>
            </a:r>
            <a:r>
              <a:rPr lang="en-US" altLang="ko-KR" b="1" dirty="0"/>
              <a:t>: </a:t>
            </a:r>
            <a:r>
              <a:rPr lang="ko-KR" altLang="en-US" b="1" dirty="0"/>
              <a:t>약 </a:t>
            </a:r>
            <a:r>
              <a:rPr lang="en-US" altLang="ko-KR" b="1" dirty="0"/>
              <a:t>10</a:t>
            </a:r>
            <a:r>
              <a:rPr lang="ko-KR" altLang="en-US" b="1" dirty="0"/>
              <a:t>분</a:t>
            </a:r>
            <a:endParaRPr lang="en-US" altLang="ko-KR" b="1" dirty="0"/>
          </a:p>
          <a:p>
            <a:pPr>
              <a:lnSpc>
                <a:spcPct val="130000"/>
              </a:lnSpc>
            </a:pPr>
            <a:endParaRPr lang="en-US" altLang="ko-KR" b="1" dirty="0"/>
          </a:p>
          <a:p>
            <a:pPr>
              <a:lnSpc>
                <a:spcPct val="130000"/>
              </a:lnSpc>
            </a:pPr>
            <a:r>
              <a:rPr lang="en-US" altLang="ko-KR" b="1" dirty="0"/>
              <a:t> ☞ </a:t>
            </a:r>
            <a:r>
              <a:rPr lang="ko-KR" altLang="en-US" b="1" dirty="0" err="1"/>
              <a:t>남원주</a:t>
            </a:r>
            <a:r>
              <a:rPr lang="en-US" altLang="ko-KR" b="1" dirty="0"/>
              <a:t>IC</a:t>
            </a:r>
            <a:r>
              <a:rPr lang="ko-KR" altLang="en-US" b="1" dirty="0"/>
              <a:t> </a:t>
            </a:r>
            <a:r>
              <a:rPr lang="ko-KR" altLang="en-US" sz="1800" b="1" dirty="0"/>
              <a:t>↔ 태장복합체육센터</a:t>
            </a:r>
            <a:r>
              <a:rPr lang="en-US" altLang="ko-KR" sz="1800" b="1" dirty="0"/>
              <a:t>: </a:t>
            </a:r>
            <a:r>
              <a:rPr lang="ko-KR" altLang="en-US" sz="1800" b="1" dirty="0"/>
              <a:t>약 </a:t>
            </a:r>
            <a:r>
              <a:rPr lang="en-US" altLang="ko-KR" b="1" dirty="0"/>
              <a:t>15</a:t>
            </a:r>
            <a:r>
              <a:rPr lang="ko-KR" altLang="en-US" sz="1800" b="1" dirty="0"/>
              <a:t>분</a:t>
            </a:r>
            <a:endParaRPr lang="en-US" altLang="ko-KR" b="1" dirty="0"/>
          </a:p>
          <a:p>
            <a:pPr>
              <a:lnSpc>
                <a:spcPct val="130000"/>
              </a:lnSpc>
            </a:pPr>
            <a:endParaRPr lang="en-US" altLang="ko-KR" b="1" dirty="0"/>
          </a:p>
          <a:p>
            <a:pPr>
              <a:lnSpc>
                <a:spcPct val="130000"/>
              </a:lnSpc>
            </a:pPr>
            <a:r>
              <a:rPr lang="en-US" altLang="ko-KR" b="1" dirty="0"/>
              <a:t> ☞ </a:t>
            </a:r>
            <a:r>
              <a:rPr lang="ko-KR" altLang="en-US" b="1" dirty="0"/>
              <a:t>서원주</a:t>
            </a:r>
            <a:r>
              <a:rPr lang="en-US" altLang="ko-KR" b="1" dirty="0"/>
              <a:t>IC</a:t>
            </a:r>
            <a:r>
              <a:rPr lang="ko-KR" altLang="en-US" b="1" dirty="0"/>
              <a:t> </a:t>
            </a:r>
            <a:r>
              <a:rPr lang="ko-KR" altLang="en-US" sz="1800" b="1" dirty="0"/>
              <a:t>↔ 태장복합체육센터</a:t>
            </a:r>
            <a:r>
              <a:rPr lang="en-US" altLang="ko-KR" sz="1800" b="1" dirty="0"/>
              <a:t>: </a:t>
            </a:r>
            <a:r>
              <a:rPr lang="ko-KR" altLang="en-US" sz="1800" b="1" dirty="0"/>
              <a:t>약 </a:t>
            </a:r>
            <a:r>
              <a:rPr lang="en-US" altLang="ko-KR" sz="1800" b="1" dirty="0"/>
              <a:t>28</a:t>
            </a:r>
            <a:r>
              <a:rPr lang="ko-KR" altLang="en-US" sz="1800" b="1" dirty="0"/>
              <a:t>분</a:t>
            </a:r>
            <a:endParaRPr lang="en-US" altLang="ko-KR" b="1" dirty="0"/>
          </a:p>
          <a:p>
            <a:pPr>
              <a:lnSpc>
                <a:spcPct val="130000"/>
              </a:lnSpc>
            </a:pPr>
            <a:r>
              <a:rPr lang="en-US" altLang="ko-KR" b="1" dirty="0"/>
              <a:t> </a:t>
            </a:r>
          </a:p>
          <a:p>
            <a:pPr>
              <a:lnSpc>
                <a:spcPct val="130000"/>
              </a:lnSpc>
            </a:pPr>
            <a:r>
              <a:rPr lang="en-US" altLang="ko-KR" b="1" dirty="0"/>
              <a:t> ☞ </a:t>
            </a:r>
            <a:r>
              <a:rPr lang="ko-KR" altLang="en-US" b="1" dirty="0" err="1"/>
              <a:t>원주역</a:t>
            </a:r>
            <a:r>
              <a:rPr lang="ko-KR" altLang="en-US" b="1" dirty="0"/>
              <a:t> </a:t>
            </a:r>
            <a:r>
              <a:rPr lang="ko-KR" altLang="en-US" sz="1800" b="1" dirty="0"/>
              <a:t>↔ 태장복합체육센터</a:t>
            </a:r>
            <a:r>
              <a:rPr lang="en-US" altLang="ko-KR" sz="1800" b="1" dirty="0"/>
              <a:t>: </a:t>
            </a:r>
            <a:r>
              <a:rPr lang="ko-KR" altLang="en-US" sz="1800" b="1" dirty="0"/>
              <a:t>약 </a:t>
            </a:r>
            <a:r>
              <a:rPr lang="en-US" altLang="ko-KR" sz="1800" b="1" dirty="0"/>
              <a:t>18</a:t>
            </a:r>
            <a:r>
              <a:rPr lang="ko-KR" altLang="en-US" sz="1800" b="1" dirty="0"/>
              <a:t>분</a:t>
            </a:r>
            <a:endParaRPr lang="en-US" altLang="ko-KR" sz="1800" b="1" dirty="0"/>
          </a:p>
          <a:p>
            <a:pPr>
              <a:lnSpc>
                <a:spcPct val="130000"/>
              </a:lnSpc>
            </a:pPr>
            <a:endParaRPr lang="en-US" altLang="ko-KR" b="1" dirty="0"/>
          </a:p>
          <a:p>
            <a:pPr>
              <a:lnSpc>
                <a:spcPct val="130000"/>
              </a:lnSpc>
            </a:pPr>
            <a:r>
              <a:rPr lang="en-US" altLang="ko-KR" b="1" dirty="0"/>
              <a:t> ☞ </a:t>
            </a:r>
            <a:r>
              <a:rPr lang="ko-KR" altLang="en-US" b="1" dirty="0"/>
              <a:t>버스터미널 </a:t>
            </a:r>
            <a:r>
              <a:rPr lang="ko-KR" altLang="en-US" sz="1800" b="1" dirty="0"/>
              <a:t>↔ 태장복합체육센터</a:t>
            </a:r>
            <a:r>
              <a:rPr lang="en-US" altLang="ko-KR" sz="1800" b="1" dirty="0"/>
              <a:t>: </a:t>
            </a:r>
            <a:r>
              <a:rPr lang="ko-KR" altLang="en-US" sz="1800" b="1" dirty="0"/>
              <a:t>약 </a:t>
            </a:r>
            <a:r>
              <a:rPr lang="en-US" altLang="ko-KR" sz="1800" b="1" dirty="0"/>
              <a:t>12</a:t>
            </a:r>
            <a:r>
              <a:rPr lang="ko-KR" altLang="en-US" sz="1800" b="1" dirty="0"/>
              <a:t>분</a:t>
            </a:r>
            <a:endParaRPr lang="en-US" altLang="ko-KR" sz="1800" b="1" dirty="0"/>
          </a:p>
        </p:txBody>
      </p:sp>
    </p:spTree>
    <p:extLst>
      <p:ext uri="{BB962C8B-B14F-4D97-AF65-F5344CB8AC3E}">
        <p14:creationId xmlns:p14="http://schemas.microsoft.com/office/powerpoint/2010/main" val="39890586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0" y="6731875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/>
              <a:t>제</a:t>
            </a:r>
            <a:r>
              <a:rPr lang="en-US" altLang="ko-KR" sz="1100" b="1" dirty="0"/>
              <a:t>258</a:t>
            </a:r>
            <a:r>
              <a:rPr lang="ko-KR" altLang="en-US" sz="1100" b="1" dirty="0"/>
              <a:t>회 원주시의회 </a:t>
            </a:r>
            <a:r>
              <a:rPr lang="ko-KR" altLang="en-US" sz="1100" b="1" dirty="0" err="1"/>
              <a:t>정례회</a:t>
            </a:r>
            <a:r>
              <a:rPr lang="ko-KR" altLang="en-US" sz="1100" b="1" dirty="0"/>
              <a:t> 제</a:t>
            </a:r>
            <a:r>
              <a:rPr lang="en-US" altLang="ko-KR" sz="1100" b="1" dirty="0"/>
              <a:t>1</a:t>
            </a:r>
            <a:r>
              <a:rPr lang="ko-KR" altLang="en-US" sz="1100" b="1" dirty="0"/>
              <a:t>차 본회의 </a:t>
            </a:r>
            <a:r>
              <a:rPr lang="en-US" altLang="ko-KR" sz="1100" b="1" dirty="0"/>
              <a:t>5</a:t>
            </a:r>
            <a:r>
              <a:rPr lang="ko-KR" altLang="en-US" sz="1100" b="1" dirty="0"/>
              <a:t>분 자유발언</a:t>
            </a:r>
          </a:p>
        </p:txBody>
      </p:sp>
      <p:sp>
        <p:nvSpPr>
          <p:cNvPr id="14" name="직사각형 11">
            <a:extLst>
              <a:ext uri="{FF2B5EF4-FFF2-40B4-BE49-F238E27FC236}">
                <a16:creationId xmlns:a16="http://schemas.microsoft.com/office/drawing/2014/main" id="{385B1AAD-169D-4AFF-87DE-85B3BE6DF520}"/>
              </a:ext>
            </a:extLst>
          </p:cNvPr>
          <p:cNvSpPr/>
          <p:nvPr/>
        </p:nvSpPr>
        <p:spPr>
          <a:xfrm>
            <a:off x="3777916" y="2411848"/>
            <a:ext cx="8154633" cy="3187681"/>
          </a:xfrm>
          <a:prstGeom prst="flowChartAlternateProcess">
            <a:avLst/>
          </a:prstGeom>
          <a:solidFill>
            <a:schemeClr val="bg1"/>
          </a:solidFill>
          <a:ln>
            <a:solidFill>
              <a:srgbClr val="A6A6A6">
                <a:alpha val="100000"/>
              </a:srgbClr>
            </a:solidFill>
          </a:ln>
          <a:effectLst>
            <a:glow rad="63500">
              <a:srgbClr val="FF7000">
                <a:alpha val="49410"/>
              </a:srgbClr>
            </a:glow>
            <a:outerShdw blurRad="76200" dist="76200" dir="2700000" algn="ctr" rotWithShape="0">
              <a:srgbClr val="000000">
                <a:alpha val="49410"/>
              </a:srgbClr>
            </a:outerShdw>
            <a:softEdge rad="254000"/>
          </a:effectLst>
          <a:scene3d>
            <a:camera prst="orthographicFront"/>
            <a:lightRig rig="threePt" dir="t"/>
          </a:scene3d>
          <a:sp3d/>
        </p:spPr>
        <p:txBody>
          <a:bodyPr wrap="square" lIns="91440" tIns="45720" rIns="91440" bIns="45720">
            <a:spAutoFit/>
          </a:bodyPr>
          <a:lstStyle/>
          <a:p>
            <a:pPr defTabSz="914400">
              <a:buClr>
                <a:srgbClr val="EB5800"/>
              </a:buClr>
              <a:defRPr/>
            </a:pPr>
            <a:endParaRPr kumimoji="0" lang="en-US" altLang="ko-KR" sz="3200" b="0" i="0" u="none" strike="noStrike" kern="1200" cap="none" spc="-300" normalizeH="0" baseline="0" dirty="0">
              <a:solidFill>
                <a:srgbClr val="002060"/>
              </a:solidFill>
              <a:latin typeface="HY헤드라인M"/>
              <a:ea typeface="HY헤드라인M"/>
            </a:endParaRPr>
          </a:p>
          <a:p>
            <a:pPr defTabSz="914400">
              <a:buClr>
                <a:srgbClr val="EB5800"/>
              </a:buClr>
              <a:defRPr/>
            </a:pPr>
            <a:r>
              <a:rPr kumimoji="0" lang="en-US" altLang="ko-KR" sz="3200" b="0" i="0" u="none" strike="noStrike" kern="1200" cap="none" spc="-300" normalizeH="0" baseline="0" dirty="0">
                <a:solidFill>
                  <a:srgbClr val="002060"/>
                </a:solidFill>
                <a:latin typeface="HY헤드라인M"/>
                <a:ea typeface="HY헤드라인M"/>
              </a:rPr>
              <a:t>  1. </a:t>
            </a:r>
            <a:r>
              <a:rPr kumimoji="0" lang="ko-KR" altLang="en-US" sz="3200" b="0" i="0" u="none" strike="noStrike" kern="1200" cap="none" spc="-300" normalizeH="0" baseline="0" dirty="0">
                <a:solidFill>
                  <a:srgbClr val="002060"/>
                </a:solidFill>
                <a:latin typeface="HY헤드라인M"/>
                <a:ea typeface="HY헤드라인M"/>
              </a:rPr>
              <a:t>원주시</a:t>
            </a:r>
            <a:r>
              <a:rPr kumimoji="0" lang="en-US" altLang="ko-KR" sz="3200" b="0" i="0" u="none" strike="noStrike" kern="1200" cap="none" spc="-300" normalizeH="0" baseline="0" dirty="0">
                <a:solidFill>
                  <a:srgbClr val="002060"/>
                </a:solidFill>
                <a:latin typeface="HY헤드라인M"/>
                <a:ea typeface="HY헤드라인M"/>
              </a:rPr>
              <a:t>-</a:t>
            </a:r>
            <a:r>
              <a:rPr kumimoji="0" lang="ko-KR" altLang="en-US" sz="3200" b="0" i="0" u="none" strike="noStrike" kern="1200" cap="none" spc="-300" normalizeH="0" baseline="0" dirty="0">
                <a:solidFill>
                  <a:srgbClr val="002060"/>
                </a:solidFill>
                <a:latin typeface="HY헤드라인M"/>
                <a:ea typeface="HY헤드라인M"/>
              </a:rPr>
              <a:t>강원특</a:t>
            </a:r>
            <a:r>
              <a:rPr lang="ko-KR" altLang="en-US" sz="3200" spc="-300" dirty="0">
                <a:solidFill>
                  <a:srgbClr val="002060"/>
                </a:solidFill>
                <a:latin typeface="HY헤드라인M"/>
                <a:ea typeface="HY헤드라인M"/>
              </a:rPr>
              <a:t>별</a:t>
            </a:r>
            <a:r>
              <a:rPr kumimoji="0" lang="ko-KR" altLang="en-US" sz="3200" b="0" i="0" u="none" strike="noStrike" kern="1200" cap="none" spc="-300" normalizeH="0" baseline="0" dirty="0">
                <a:solidFill>
                  <a:srgbClr val="002060"/>
                </a:solidFill>
                <a:latin typeface="HY헤드라인M"/>
                <a:ea typeface="HY헤드라인M"/>
              </a:rPr>
              <a:t>자치도</a:t>
            </a:r>
            <a:r>
              <a:rPr lang="en-US" altLang="ko-KR" sz="3200" spc="-300" dirty="0">
                <a:solidFill>
                  <a:srgbClr val="002060"/>
                </a:solidFill>
                <a:latin typeface="HY헤드라인M"/>
                <a:ea typeface="HY헤드라인M"/>
              </a:rPr>
              <a:t> </a:t>
            </a:r>
            <a:r>
              <a:rPr lang="ko-KR" altLang="en-US" sz="3200" spc="-300" dirty="0">
                <a:solidFill>
                  <a:srgbClr val="002060"/>
                </a:solidFill>
                <a:latin typeface="HY헤드라인M"/>
                <a:ea typeface="HY헤드라인M"/>
              </a:rPr>
              <a:t>협력</a:t>
            </a:r>
            <a:r>
              <a:rPr lang="en-US" altLang="ko-KR" sz="3200" spc="-300" dirty="0">
                <a:solidFill>
                  <a:srgbClr val="002060"/>
                </a:solidFill>
                <a:latin typeface="HY헤드라인M"/>
                <a:ea typeface="HY헤드라인M"/>
              </a:rPr>
              <a:t>, </a:t>
            </a:r>
            <a:r>
              <a:rPr lang="ko-KR" altLang="en-US" sz="3200" spc="-300" dirty="0" err="1">
                <a:solidFill>
                  <a:srgbClr val="002060"/>
                </a:solidFill>
                <a:latin typeface="HY헤드라인M"/>
                <a:ea typeface="HY헤드라인M"/>
              </a:rPr>
              <a:t>국</a:t>
            </a:r>
            <a:r>
              <a:rPr lang="ko-KR" altLang="en-US" sz="3200" spc="-300" dirty="0" err="1">
                <a:solidFill>
                  <a:srgbClr val="00206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〮</a:t>
            </a:r>
            <a:r>
              <a:rPr lang="ko-KR" altLang="en-US" sz="3200" spc="-300" dirty="0" err="1">
                <a:solidFill>
                  <a:srgbClr val="002060"/>
                </a:solidFill>
                <a:latin typeface="HY헤드라인M"/>
                <a:ea typeface="HY헤드라인M"/>
              </a:rPr>
              <a:t>도비</a:t>
            </a:r>
            <a:r>
              <a:rPr lang="ko-KR" altLang="en-US" sz="3200" spc="-300" dirty="0">
                <a:solidFill>
                  <a:srgbClr val="002060"/>
                </a:solidFill>
                <a:latin typeface="HY헤드라인M"/>
                <a:ea typeface="HY헤드라인M"/>
              </a:rPr>
              <a:t> 확보</a:t>
            </a:r>
            <a:r>
              <a:rPr lang="en-US" altLang="ko-KR" sz="3200" spc="-300" dirty="0">
                <a:solidFill>
                  <a:srgbClr val="002060"/>
                </a:solidFill>
                <a:latin typeface="HY헤드라인M"/>
                <a:ea typeface="HY헤드라인M"/>
              </a:rPr>
              <a:t>!</a:t>
            </a:r>
            <a:endParaRPr lang="en-US" altLang="ko-KR" sz="3200" dirty="0">
              <a:solidFill>
                <a:srgbClr val="002060"/>
              </a:solidFill>
            </a:endParaRPr>
          </a:p>
          <a:p>
            <a:pPr defTabSz="914400">
              <a:buClr>
                <a:srgbClr val="EB5800"/>
              </a:buClr>
              <a:defRPr/>
            </a:pPr>
            <a:endParaRPr lang="en-US" altLang="ko-KR" sz="3200" spc="-300" dirty="0">
              <a:solidFill>
                <a:srgbClr val="002060"/>
              </a:solidFill>
              <a:latin typeface="HY헤드라인M"/>
              <a:ea typeface="HY헤드라인M"/>
            </a:endParaRPr>
          </a:p>
          <a:p>
            <a:pPr defTabSz="914400">
              <a:buClr>
                <a:srgbClr val="EB5800"/>
              </a:buClr>
              <a:defRPr/>
            </a:pPr>
            <a:r>
              <a:rPr lang="en-US" altLang="ko-KR" sz="3200" spc="-300" dirty="0">
                <a:solidFill>
                  <a:srgbClr val="002060"/>
                </a:solidFill>
                <a:latin typeface="HY헤드라인M"/>
                <a:ea typeface="HY헤드라인M"/>
              </a:rPr>
              <a:t>  2. </a:t>
            </a:r>
            <a:r>
              <a:rPr lang="ko-KR" altLang="en-US" sz="3200" spc="-300" dirty="0">
                <a:solidFill>
                  <a:srgbClr val="002060"/>
                </a:solidFill>
                <a:latin typeface="HY헤드라인M"/>
                <a:ea typeface="HY헤드라인M"/>
              </a:rPr>
              <a:t>소통으로 시민의 공감을 얻어야</a:t>
            </a:r>
            <a:r>
              <a:rPr lang="en-US" altLang="ko-KR" sz="3200" spc="-300" dirty="0">
                <a:solidFill>
                  <a:srgbClr val="002060"/>
                </a:solidFill>
                <a:latin typeface="HY헤드라인M"/>
                <a:ea typeface="HY헤드라인M"/>
              </a:rPr>
              <a:t>…</a:t>
            </a:r>
          </a:p>
          <a:p>
            <a:pPr defTabSz="914400">
              <a:lnSpc>
                <a:spcPct val="180000"/>
              </a:lnSpc>
              <a:buClr>
                <a:srgbClr val="EB5800"/>
              </a:buClr>
              <a:defRPr/>
            </a:pPr>
            <a:endParaRPr kumimoji="0" lang="ko-KR" altLang="en-US" sz="3200" b="0" i="0" u="none" strike="noStrike" kern="1200" cap="none" spc="-300" normalizeH="0" baseline="0" dirty="0">
              <a:solidFill>
                <a:srgbClr val="002060"/>
              </a:solidFill>
              <a:latin typeface="HY헤드라인M"/>
              <a:ea typeface="HY헤드라인M"/>
            </a:endParaRPr>
          </a:p>
        </p:txBody>
      </p:sp>
      <p:sp>
        <p:nvSpPr>
          <p:cNvPr id="15" name="직사각형 11">
            <a:extLst>
              <a:ext uri="{FF2B5EF4-FFF2-40B4-BE49-F238E27FC236}">
                <a16:creationId xmlns:a16="http://schemas.microsoft.com/office/drawing/2014/main" id="{F2160E78-F623-432B-B22F-8D33FE073FF2}"/>
              </a:ext>
            </a:extLst>
          </p:cNvPr>
          <p:cNvSpPr/>
          <p:nvPr/>
        </p:nvSpPr>
        <p:spPr>
          <a:xfrm>
            <a:off x="3873743" y="1214854"/>
            <a:ext cx="8058806" cy="830997"/>
          </a:xfrm>
          <a:prstGeom prst="rect">
            <a:avLst/>
          </a:prstGeom>
          <a:gradFill flip="xy" rotWithShape="1">
            <a:gsLst>
              <a:gs pos="0">
                <a:srgbClr val="FFCEB0">
                  <a:alpha val="100000"/>
                </a:srgbClr>
              </a:gs>
              <a:gs pos="100000">
                <a:schemeClr val="bg1">
                  <a:alpha val="100000"/>
                </a:schemeClr>
              </a:gs>
            </a:gsLst>
            <a:lin ang="5400000" scaled="1"/>
            <a:tileRect/>
          </a:gradFill>
          <a:ln>
            <a:solidFill>
              <a:srgbClr val="A6A6A6">
                <a:alpha val="100000"/>
              </a:srgbClr>
            </a:solidFill>
          </a:ln>
          <a:effectLst>
            <a:glow rad="63500">
              <a:srgbClr val="FF7000">
                <a:alpha val="49800"/>
              </a:srgbClr>
            </a:glow>
            <a:outerShdw blurRad="76200" dist="76200" dir="2700000" algn="ctr" rotWithShape="0">
              <a:srgbClr val="000000">
                <a:alpha val="49800"/>
              </a:srgbClr>
            </a:outerShdw>
            <a:softEdge rad="63500"/>
          </a:effectLst>
          <a:scene3d>
            <a:camera prst="orthographicFront"/>
            <a:lightRig rig="threePt" dir="t"/>
          </a:scene3d>
          <a:sp3d/>
        </p:spPr>
        <p:txBody>
          <a:bodyPr wrap="square" lIns="91440" tIns="45720" rIns="91440" bIns="4572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ko-KR" altLang="en-US" sz="4800" spc="-300" dirty="0">
                <a:solidFill>
                  <a:srgbClr val="000000"/>
                </a:solidFill>
                <a:latin typeface="HY헤드라인M"/>
                <a:ea typeface="HY헤드라인M"/>
              </a:rPr>
              <a:t>수영장과</a:t>
            </a:r>
            <a:r>
              <a:rPr lang="en-US" altLang="ko-KR" sz="4800" spc="-300" dirty="0">
                <a:solidFill>
                  <a:srgbClr val="000000"/>
                </a:solidFill>
                <a:latin typeface="HY헤드라인M"/>
                <a:ea typeface="HY헤드라인M"/>
              </a:rPr>
              <a:t> </a:t>
            </a:r>
            <a:r>
              <a:rPr lang="ko-KR" altLang="en-US" sz="4800" spc="-300" dirty="0">
                <a:solidFill>
                  <a:srgbClr val="000000"/>
                </a:solidFill>
                <a:latin typeface="HY헤드라인M"/>
                <a:ea typeface="HY헤드라인M"/>
              </a:rPr>
              <a:t>다이빙풀 조성 제안</a:t>
            </a:r>
            <a:endParaRPr kumimoji="0" lang="ko-KR" altLang="en-US" sz="4800" b="0" i="0" u="none" strike="noStrike" kern="1200" cap="none" spc="-300" normalizeH="0" baseline="0" dirty="0">
              <a:solidFill>
                <a:srgbClr val="000000"/>
              </a:solidFill>
              <a:latin typeface="HY헤드라인M"/>
              <a:ea typeface="HY헤드라인M"/>
            </a:endParaRP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B590B830-3715-4FDF-9DA1-879E25F2BC9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15" y="1420715"/>
            <a:ext cx="2642956" cy="3515784"/>
          </a:xfrm>
          <a:prstGeom prst="rect">
            <a:avLst/>
          </a:prstGeom>
        </p:spPr>
      </p:pic>
      <p:sp>
        <p:nvSpPr>
          <p:cNvPr id="17" name="부제목 2">
            <a:extLst>
              <a:ext uri="{FF2B5EF4-FFF2-40B4-BE49-F238E27FC236}">
                <a16:creationId xmlns:a16="http://schemas.microsoft.com/office/drawing/2014/main" id="{CC30C200-18F1-4C87-8840-791F0E073542}"/>
              </a:ext>
            </a:extLst>
          </p:cNvPr>
          <p:cNvSpPr txBox="1">
            <a:spLocks/>
          </p:cNvSpPr>
          <p:nvPr/>
        </p:nvSpPr>
        <p:spPr>
          <a:xfrm>
            <a:off x="233333" y="5419204"/>
            <a:ext cx="2846358" cy="9226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1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문화도시위원회</a:t>
            </a:r>
            <a:endParaRPr lang="en-US" altLang="ko-KR" sz="1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0" indent="0" algn="ctr">
              <a:buNone/>
            </a:pP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27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신익선</a:t>
            </a:r>
            <a:r>
              <a:rPr lang="ko-KR" altLang="en-US" sz="27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의원</a:t>
            </a:r>
          </a:p>
        </p:txBody>
      </p:sp>
      <p:grpSp>
        <p:nvGrpSpPr>
          <p:cNvPr id="18" name="그룹 1003">
            <a:extLst>
              <a:ext uri="{FF2B5EF4-FFF2-40B4-BE49-F238E27FC236}">
                <a16:creationId xmlns:a16="http://schemas.microsoft.com/office/drawing/2014/main" id="{89EB5379-76CD-4980-9307-C6DA0197CFF9}"/>
              </a:ext>
            </a:extLst>
          </p:cNvPr>
          <p:cNvGrpSpPr/>
          <p:nvPr/>
        </p:nvGrpSpPr>
        <p:grpSpPr>
          <a:xfrm>
            <a:off x="656161" y="5490160"/>
            <a:ext cx="45719" cy="726562"/>
            <a:chOff x="3081062" y="1912211"/>
            <a:chExt cx="252271" cy="2064932"/>
          </a:xfrm>
        </p:grpSpPr>
        <p:pic>
          <p:nvPicPr>
            <p:cNvPr id="19" name="Object 10">
              <a:extLst>
                <a:ext uri="{FF2B5EF4-FFF2-40B4-BE49-F238E27FC236}">
                  <a16:creationId xmlns:a16="http://schemas.microsoft.com/office/drawing/2014/main" id="{6578BFFD-7D20-416D-80C0-C1D5A470D23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20" name="Object 11">
              <a:extLst>
                <a:ext uri="{FF2B5EF4-FFF2-40B4-BE49-F238E27FC236}">
                  <a16:creationId xmlns:a16="http://schemas.microsoft.com/office/drawing/2014/main" id="{A93394AA-C0F0-4D8E-9819-414E688DA10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97109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423" y="1420715"/>
            <a:ext cx="2642956" cy="3515784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1841B8A8-EA6C-45A0-A500-1EC537461372}"/>
              </a:ext>
            </a:extLst>
          </p:cNvPr>
          <p:cNvSpPr/>
          <p:nvPr/>
        </p:nvSpPr>
        <p:spPr>
          <a:xfrm>
            <a:off x="0" y="543914"/>
            <a:ext cx="12192000" cy="126125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91FA90ED-60C1-44F4-8EB0-B5B6EF9A41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93330"/>
            <a:ext cx="1445569" cy="42378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CA635FF0-3EEC-4F44-80A8-8B594FEC6308}"/>
              </a:ext>
            </a:extLst>
          </p:cNvPr>
          <p:cNvSpPr txBox="1"/>
          <p:nvPr/>
        </p:nvSpPr>
        <p:spPr>
          <a:xfrm>
            <a:off x="31058" y="258894"/>
            <a:ext cx="3746858" cy="26161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ko-KR" altLang="en-US" sz="1100" b="1" dirty="0"/>
              <a:t>제</a:t>
            </a:r>
            <a:r>
              <a:rPr lang="en-US" altLang="ko-KR" sz="1100" b="1" dirty="0"/>
              <a:t>258</a:t>
            </a:r>
            <a:r>
              <a:rPr lang="ko-KR" altLang="en-US" sz="1100" b="1" dirty="0"/>
              <a:t>회 원주시의회 </a:t>
            </a:r>
            <a:r>
              <a:rPr lang="ko-KR" altLang="en-US" sz="1100" b="1" dirty="0" err="1"/>
              <a:t>정례회</a:t>
            </a:r>
            <a:r>
              <a:rPr lang="ko-KR" altLang="en-US" sz="1100" b="1" dirty="0"/>
              <a:t> 제</a:t>
            </a:r>
            <a:r>
              <a:rPr lang="en-US" altLang="ko-KR" sz="1100" b="1" dirty="0"/>
              <a:t>1</a:t>
            </a:r>
            <a:r>
              <a:rPr lang="ko-KR" altLang="en-US" sz="1100" b="1" dirty="0"/>
              <a:t>차 본회의 </a:t>
            </a:r>
            <a:r>
              <a:rPr lang="en-US" altLang="ko-KR" sz="1100" b="1" dirty="0"/>
              <a:t>5</a:t>
            </a:r>
            <a:r>
              <a:rPr lang="ko-KR" altLang="en-US" sz="1100" b="1" dirty="0"/>
              <a:t>분 자유발언</a:t>
            </a:r>
          </a:p>
        </p:txBody>
      </p:sp>
      <p:sp>
        <p:nvSpPr>
          <p:cNvPr id="18" name="부제목 2">
            <a:extLst>
              <a:ext uri="{FF2B5EF4-FFF2-40B4-BE49-F238E27FC236}">
                <a16:creationId xmlns:a16="http://schemas.microsoft.com/office/drawing/2014/main" id="{61933502-8AB2-4FEC-BE12-3C51AC438EC2}"/>
              </a:ext>
            </a:extLst>
          </p:cNvPr>
          <p:cNvSpPr txBox="1">
            <a:spLocks/>
          </p:cNvSpPr>
          <p:nvPr/>
        </p:nvSpPr>
        <p:spPr>
          <a:xfrm>
            <a:off x="837341" y="5419204"/>
            <a:ext cx="2846358" cy="9226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18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2000" dirty="0">
                <a:latin typeface="HY견고딕" panose="02030600000101010101" pitchFamily="18" charset="-127"/>
                <a:ea typeface="HY견고딕" panose="02030600000101010101" pitchFamily="18" charset="-127"/>
              </a:rPr>
              <a:t>문화도시위원회</a:t>
            </a:r>
            <a:endParaRPr lang="en-US" altLang="ko-KR" sz="1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0" indent="0" algn="ctr">
              <a:buNone/>
            </a:pP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  <a:r>
              <a:rPr lang="ko-KR" altLang="en-US" sz="27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신익선</a:t>
            </a:r>
            <a:r>
              <a:rPr lang="ko-KR" altLang="en-US" sz="2700" dirty="0">
                <a:latin typeface="HY견고딕" panose="02030600000101010101" pitchFamily="18" charset="-127"/>
                <a:ea typeface="HY견고딕" panose="02030600000101010101" pitchFamily="18" charset="-127"/>
              </a:rPr>
              <a:t> 의원</a:t>
            </a:r>
          </a:p>
        </p:txBody>
      </p:sp>
      <p:grpSp>
        <p:nvGrpSpPr>
          <p:cNvPr id="19" name="그룹 1003">
            <a:extLst>
              <a:ext uri="{FF2B5EF4-FFF2-40B4-BE49-F238E27FC236}">
                <a16:creationId xmlns:a16="http://schemas.microsoft.com/office/drawing/2014/main" id="{6AC20A31-17BA-4E11-87B1-7BFE7031812D}"/>
              </a:ext>
            </a:extLst>
          </p:cNvPr>
          <p:cNvGrpSpPr/>
          <p:nvPr/>
        </p:nvGrpSpPr>
        <p:grpSpPr>
          <a:xfrm>
            <a:off x="1260169" y="5490160"/>
            <a:ext cx="45719" cy="726562"/>
            <a:chOff x="3081062" y="1912211"/>
            <a:chExt cx="252271" cy="2064932"/>
          </a:xfrm>
        </p:grpSpPr>
        <p:pic>
          <p:nvPicPr>
            <p:cNvPr id="20" name="Object 10">
              <a:extLst>
                <a:ext uri="{FF2B5EF4-FFF2-40B4-BE49-F238E27FC236}">
                  <a16:creationId xmlns:a16="http://schemas.microsoft.com/office/drawing/2014/main" id="{BECFD7D3-A934-4F61-920C-BEDBAF8CC06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032548" y="879745"/>
              <a:ext cx="504543" cy="4129864"/>
            </a:xfrm>
            <a:prstGeom prst="rect">
              <a:avLst/>
            </a:prstGeom>
          </p:spPr>
        </p:pic>
        <p:pic>
          <p:nvPicPr>
            <p:cNvPr id="21" name="Object 11">
              <a:extLst>
                <a:ext uri="{FF2B5EF4-FFF2-40B4-BE49-F238E27FC236}">
                  <a16:creationId xmlns:a16="http://schemas.microsoft.com/office/drawing/2014/main" id="{636CE5A4-3C4E-4AC5-9DE5-70EA0EBE76E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081062" y="1912211"/>
              <a:ext cx="252271" cy="2064932"/>
            </a:xfrm>
            <a:prstGeom prst="rect">
              <a:avLst/>
            </a:prstGeom>
          </p:spPr>
        </p:pic>
      </p:grpSp>
      <p:sp>
        <p:nvSpPr>
          <p:cNvPr id="13" name="제목 7">
            <a:extLst>
              <a:ext uri="{FF2B5EF4-FFF2-40B4-BE49-F238E27FC236}">
                <a16:creationId xmlns:a16="http://schemas.microsoft.com/office/drawing/2014/main" id="{0C8DFD63-7022-4AA2-A4ED-4D06845606CA}"/>
              </a:ext>
            </a:extLst>
          </p:cNvPr>
          <p:cNvSpPr txBox="1">
            <a:spLocks/>
          </p:cNvSpPr>
          <p:nvPr/>
        </p:nvSpPr>
        <p:spPr>
          <a:xfrm>
            <a:off x="4083773" y="2963918"/>
            <a:ext cx="7655667" cy="99365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ko-KR" altLang="en-US" sz="6600" spc="-150">
                <a:latin typeface="HY견고딕" panose="02030600000101010101" pitchFamily="18" charset="-127"/>
                <a:ea typeface="HY견고딕" panose="02030600000101010101" pitchFamily="18" charset="-127"/>
              </a:rPr>
              <a:t>감사합니다</a:t>
            </a:r>
            <a:r>
              <a:rPr lang="en-US" altLang="ko-KR" sz="6600" spc="-15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6600" spc="-15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817652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9388</TotalTime>
  <Words>257</Words>
  <Application>Microsoft Office PowerPoint</Application>
  <PresentationFormat>와이드스크린</PresentationFormat>
  <Paragraphs>46</Paragraphs>
  <Slides>7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2" baseType="lpstr">
      <vt:lpstr>HY견고딕</vt:lpstr>
      <vt:lpstr>HY헤드라인M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601</cp:revision>
  <cp:lastPrinted>2025-04-08T06:43:19Z</cp:lastPrinted>
  <dcterms:created xsi:type="dcterms:W3CDTF">2022-12-16T03:44:56Z</dcterms:created>
  <dcterms:modified xsi:type="dcterms:W3CDTF">2025-06-04T06:01:31Z</dcterms:modified>
</cp:coreProperties>
</file>