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14" r:id="rId2"/>
    <p:sldId id="401" r:id="rId3"/>
    <p:sldId id="402" r:id="rId4"/>
    <p:sldId id="424" r:id="rId5"/>
    <p:sldId id="426" r:id="rId6"/>
    <p:sldId id="425" r:id="rId7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0D86"/>
    <a:srgbClr val="FED282"/>
    <a:srgbClr val="FD887F"/>
    <a:srgbClr val="FD8F87"/>
    <a:srgbClr val="0E0036"/>
    <a:srgbClr val="FD7267"/>
    <a:srgbClr val="CB6582"/>
    <a:srgbClr val="0000FF"/>
    <a:srgbClr val="9933FF"/>
    <a:srgbClr val="23FD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78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2025-12-16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2025-12-16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1900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29" y="4748748"/>
            <a:ext cx="5388610" cy="3884086"/>
          </a:xfrm>
          <a:prstGeom prst="rect">
            <a:avLst/>
          </a:prstGeom>
        </p:spPr>
        <p:txBody>
          <a:bodyPr vert="horz" lIns="87542" tIns="43770" rIns="87542" bIns="4377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36170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37479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995505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554367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76480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2025-12-16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2025-12-16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2025-12-16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2025-12-16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8118930"/>
              </p:ext>
            </p:extLst>
          </p:nvPr>
        </p:nvGraphicFramePr>
        <p:xfrm>
          <a:off x="5167194" y="4415755"/>
          <a:ext cx="5394650" cy="935419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     </a:t>
                      </a:r>
                      <a:r>
                        <a:rPr lang="en-US" altLang="ko-KR" sz="28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28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나윤선</a:t>
                      </a:r>
                      <a:r>
                        <a:rPr lang="ko-KR" altLang="en-US" sz="28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28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2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4225038" y="1291352"/>
            <a:ext cx="8508302" cy="29320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원주시의 국립현대미술관 분관 유치</a:t>
            </a:r>
            <a:endParaRPr lang="en-US" altLang="ko-KR" sz="3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추진 현황 및 향후 전략에 관한</a:t>
            </a:r>
            <a:endParaRPr lang="en-US" altLang="ko-KR" sz="3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시정질문</a:t>
            </a:r>
            <a:endParaRPr lang="en-US" altLang="ko-KR" sz="3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endParaRPr lang="en-US" altLang="ko-KR" sz="3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 descr="나윤선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309" y="335819"/>
            <a:ext cx="3759971" cy="501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77824" y="5679347"/>
            <a:ext cx="4386569" cy="33855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</a:rPr>
              <a:t>EBS</a:t>
            </a:r>
            <a:r>
              <a:rPr lang="ko-KR" altLang="en-US" sz="1600" dirty="0">
                <a:solidFill>
                  <a:schemeClr val="bg1"/>
                </a:solidFill>
              </a:rPr>
              <a:t>뉴스 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청소년부모 심층기획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600" dirty="0">
                <a:solidFill>
                  <a:schemeClr val="bg1"/>
                </a:solidFill>
              </a:rPr>
              <a:t> </a:t>
            </a:r>
            <a:r>
              <a:rPr lang="en-US" altLang="ko-KR" sz="1600" dirty="0">
                <a:solidFill>
                  <a:schemeClr val="bg1"/>
                </a:solidFill>
              </a:rPr>
              <a:t>2023.02.13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0C7F958D-44A5-4D67-9ECB-AFA879E6EC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1015" y="2148040"/>
            <a:ext cx="2069405" cy="418284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2AA7A6C7-F19D-40C1-A9C4-2A3BAE0959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981" y="1175672"/>
            <a:ext cx="11192037" cy="531383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5EB821FE-095D-4B00-A43F-D3530082EF82}"/>
              </a:ext>
            </a:extLst>
          </p:cNvPr>
          <p:cNvSpPr txBox="1"/>
          <p:nvPr/>
        </p:nvSpPr>
        <p:spPr>
          <a:xfrm>
            <a:off x="4511040" y="2515222"/>
            <a:ext cx="3274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원주관 건립 </a:t>
            </a:r>
          </a:p>
        </p:txBody>
      </p:sp>
    </p:spTree>
    <p:extLst>
      <p:ext uri="{BB962C8B-B14F-4D97-AF65-F5344CB8AC3E}">
        <p14:creationId xmlns:p14="http://schemas.microsoft.com/office/powerpoint/2010/main" val="2206479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60210" y="1240431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CB8BDE7-3396-48CB-8574-9F626421B6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3324" y="2358810"/>
            <a:ext cx="7216140" cy="40020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1B8CA7D-EDC3-4626-AF48-DDA7CF5854C0}"/>
              </a:ext>
            </a:extLst>
          </p:cNvPr>
          <p:cNvSpPr txBox="1"/>
          <p:nvPr/>
        </p:nvSpPr>
        <p:spPr>
          <a:xfrm>
            <a:off x="1681508" y="1130345"/>
            <a:ext cx="8559773" cy="9555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사통팔달 광역교통망은 </a:t>
            </a:r>
            <a:endParaRPr lang="en-US" altLang="ko-KR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최적의 문화향유 거점 조건이자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해결해야 할 과제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10498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60210" y="1240431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B8CA7D-EDC3-4626-AF48-DDA7CF5854C0}"/>
              </a:ext>
            </a:extLst>
          </p:cNvPr>
          <p:cNvSpPr txBox="1"/>
          <p:nvPr/>
        </p:nvSpPr>
        <p:spPr>
          <a:xfrm>
            <a:off x="1681508" y="1130345"/>
            <a:ext cx="8559773" cy="9555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사통팔달 광역교통망은 </a:t>
            </a:r>
            <a:endParaRPr lang="en-US" altLang="ko-KR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최적의 문화향유 거점 조건이자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해결해야 할 과제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77D6624-BF6C-43F9-9A9A-547F127230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475" y="2358810"/>
            <a:ext cx="5098097" cy="4245184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294D3E4F-CC6A-4500-8892-59E28329578C}"/>
              </a:ext>
            </a:extLst>
          </p:cNvPr>
          <p:cNvSpPr/>
          <p:nvPr/>
        </p:nvSpPr>
        <p:spPr>
          <a:xfrm>
            <a:off x="5886829" y="2316348"/>
            <a:ext cx="5016302" cy="419189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3200" b="1" dirty="0">
                <a:solidFill>
                  <a:schemeClr val="tx1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  </a:t>
            </a:r>
            <a:endParaRPr lang="en-US" altLang="ko-KR" sz="2400" b="1" dirty="0">
              <a:solidFill>
                <a:schemeClr val="tx1"/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3F66F3-17DA-4E61-A2E9-4C987F8C3B3D}"/>
              </a:ext>
            </a:extLst>
          </p:cNvPr>
          <p:cNvSpPr txBox="1"/>
          <p:nvPr/>
        </p:nvSpPr>
        <p:spPr>
          <a:xfrm>
            <a:off x="6122043" y="2581022"/>
            <a:ext cx="454587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 </a:t>
            </a:r>
            <a:r>
              <a:rPr lang="ko-KR" altLang="en-US" sz="24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시민들의 문화향유 기회 확대</a:t>
            </a:r>
            <a:endParaRPr lang="en-US" altLang="ko-KR" sz="24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 </a:t>
            </a:r>
            <a:r>
              <a:rPr lang="ko-KR" altLang="en-US" sz="24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문화적 수준 향상</a:t>
            </a:r>
            <a:endParaRPr lang="en-US" altLang="ko-KR" sz="24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</a:p>
          <a:p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  <a:p>
            <a:r>
              <a:rPr lang="en-US" altLang="ko-KR" sz="2400" dirty="0">
                <a:solidFill>
                  <a:srgbClr val="B70D8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시민의 눈높이를 고려한</a:t>
            </a:r>
            <a:endParaRPr lang="en-US" altLang="ko-KR" sz="2800" dirty="0">
              <a:solidFill>
                <a:schemeClr val="tx1">
                  <a:lumMod val="95000"/>
                  <a:lumOff val="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국립현대미술관 분관 및 </a:t>
            </a:r>
            <a:endParaRPr lang="en-US" altLang="ko-KR" sz="2800" dirty="0">
              <a:solidFill>
                <a:schemeClr val="tx1">
                  <a:lumMod val="95000"/>
                  <a:lumOff val="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원주시립미술관 건립 </a:t>
            </a:r>
            <a:endParaRPr lang="en-US" altLang="ko-KR" sz="2800" dirty="0">
              <a:solidFill>
                <a:schemeClr val="tx1">
                  <a:lumMod val="95000"/>
                  <a:lumOff val="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방향성 설정 필요 </a:t>
            </a:r>
          </a:p>
        </p:txBody>
      </p:sp>
      <p:sp>
        <p:nvSpPr>
          <p:cNvPr id="6" name="화살표: 아래쪽 5">
            <a:extLst>
              <a:ext uri="{FF2B5EF4-FFF2-40B4-BE49-F238E27FC236}">
                <a16:creationId xmlns:a16="http://schemas.microsoft.com/office/drawing/2014/main" id="{4E6DFE8E-57B3-4FCD-9405-59E282193457}"/>
              </a:ext>
            </a:extLst>
          </p:cNvPr>
          <p:cNvSpPr/>
          <p:nvPr/>
        </p:nvSpPr>
        <p:spPr>
          <a:xfrm>
            <a:off x="8251289" y="4003535"/>
            <a:ext cx="287382" cy="313509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294903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77824" y="5679347"/>
            <a:ext cx="4386569" cy="33855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</a:rPr>
              <a:t>EBS</a:t>
            </a:r>
            <a:r>
              <a:rPr lang="ko-KR" altLang="en-US" sz="1600" dirty="0">
                <a:solidFill>
                  <a:schemeClr val="bg1"/>
                </a:solidFill>
              </a:rPr>
              <a:t>뉴스 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청소년부모 심층기획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600" dirty="0">
                <a:solidFill>
                  <a:schemeClr val="bg1"/>
                </a:solidFill>
              </a:rPr>
              <a:t> </a:t>
            </a:r>
            <a:r>
              <a:rPr lang="en-US" altLang="ko-KR" sz="1600" dirty="0">
                <a:solidFill>
                  <a:schemeClr val="bg1"/>
                </a:solidFill>
              </a:rPr>
              <a:t>2023.02.13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0C7F958D-44A5-4D67-9ECB-AFA879E6EC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1015" y="2148040"/>
            <a:ext cx="2069405" cy="418284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2AA7A6C7-F19D-40C1-A9C4-2A3BAE0959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650" y="1175672"/>
            <a:ext cx="11192037" cy="531383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5EB821FE-095D-4B00-A43F-D3530082EF82}"/>
              </a:ext>
            </a:extLst>
          </p:cNvPr>
          <p:cNvSpPr txBox="1"/>
          <p:nvPr/>
        </p:nvSpPr>
        <p:spPr>
          <a:xfrm>
            <a:off x="7031175" y="1981549"/>
            <a:ext cx="1424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원주관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9EFA8B-D38C-4184-A538-594E8CE3ABA9}"/>
              </a:ext>
            </a:extLst>
          </p:cNvPr>
          <p:cNvSpPr txBox="1"/>
          <p:nvPr/>
        </p:nvSpPr>
        <p:spPr>
          <a:xfrm>
            <a:off x="1816683" y="3056869"/>
            <a:ext cx="8558634" cy="14710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2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</a:t>
            </a:r>
            <a:r>
              <a:rPr lang="ko-KR" altLang="en-US" sz="32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전시 기능을 포함한 분관 유치로 </a:t>
            </a:r>
            <a:endParaRPr lang="en-US" altLang="ko-KR" sz="3200" b="1" dirty="0">
              <a:solidFill>
                <a:srgbClr val="C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3200" b="1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지역 문화예술 발전</a:t>
            </a:r>
            <a:r>
              <a:rPr lang="ko-KR" altLang="en-US" sz="3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3200" b="1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관광산업 활성화 도모</a:t>
            </a:r>
            <a:endParaRPr lang="en-US" altLang="ko-KR" sz="3200" b="1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33915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77824" y="5679347"/>
            <a:ext cx="4386569" cy="33855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</a:rPr>
              <a:t>EBS</a:t>
            </a:r>
            <a:r>
              <a:rPr lang="ko-KR" altLang="en-US" sz="1600" dirty="0">
                <a:solidFill>
                  <a:schemeClr val="bg1"/>
                </a:solidFill>
              </a:rPr>
              <a:t>뉴스 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청소년부모 심층기획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600" dirty="0">
                <a:solidFill>
                  <a:schemeClr val="bg1"/>
                </a:solidFill>
              </a:rPr>
              <a:t> </a:t>
            </a:r>
            <a:r>
              <a:rPr lang="en-US" altLang="ko-KR" sz="1600" dirty="0">
                <a:solidFill>
                  <a:schemeClr val="bg1"/>
                </a:solidFill>
              </a:rPr>
              <a:t>2023.02.13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EAC29D13-DCB4-4A5D-A6D0-1B36C4908A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1550708"/>
              </p:ext>
            </p:extLst>
          </p:nvPr>
        </p:nvGraphicFramePr>
        <p:xfrm>
          <a:off x="681167" y="1062461"/>
          <a:ext cx="10829665" cy="54457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2945">
                  <a:extLst>
                    <a:ext uri="{9D8B030D-6E8A-4147-A177-3AD203B41FA5}">
                      <a16:colId xmlns:a16="http://schemas.microsoft.com/office/drawing/2014/main" val="2970565380"/>
                    </a:ext>
                  </a:extLst>
                </a:gridCol>
                <a:gridCol w="4434492">
                  <a:extLst>
                    <a:ext uri="{9D8B030D-6E8A-4147-A177-3AD203B41FA5}">
                      <a16:colId xmlns:a16="http://schemas.microsoft.com/office/drawing/2014/main" val="3437183416"/>
                    </a:ext>
                  </a:extLst>
                </a:gridCol>
                <a:gridCol w="4932228">
                  <a:extLst>
                    <a:ext uri="{9D8B030D-6E8A-4147-A177-3AD203B41FA5}">
                      <a16:colId xmlns:a16="http://schemas.microsoft.com/office/drawing/2014/main" val="2050601762"/>
                    </a:ext>
                  </a:extLst>
                </a:gridCol>
              </a:tblGrid>
              <a:tr h="71240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800" dirty="0"/>
                        <a:t>   </a:t>
                      </a:r>
                      <a:r>
                        <a:rPr lang="en-US" altLang="ko-KR" sz="2800" dirty="0"/>
                        <a:t>     </a:t>
                      </a:r>
                      <a:r>
                        <a:rPr lang="ko-KR" altLang="en-US" sz="2800" dirty="0"/>
                        <a:t>법인설립형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800" dirty="0"/>
                        <a:t>           소속기관형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2131046"/>
                  </a:ext>
                </a:extLst>
              </a:tr>
              <a:tr h="2366686">
                <a:tc>
                  <a:txBody>
                    <a:bodyPr/>
                    <a:lstStyle/>
                    <a:p>
                      <a:pPr algn="l" latinLnBrk="1"/>
                      <a:endParaRPr lang="en-US" altLang="ko-KR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l" latinLnBrk="1"/>
                      <a:endParaRPr lang="en-US" altLang="ko-KR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l" latinLnBrk="1"/>
                      <a:r>
                        <a:rPr lang="en-US" altLang="ko-KR" sz="2800" dirty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</a:t>
                      </a:r>
                      <a:r>
                        <a:rPr lang="ko-KR" altLang="en-US" sz="2800" dirty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장점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2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latinLnBrk="1"/>
                      <a:r>
                        <a:rPr lang="ko-KR" altLang="en-US" sz="20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〮운영 자율성 및 전문성</a:t>
                      </a:r>
                      <a:endParaRPr lang="en-US" altLang="ko-KR" sz="2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조직 운영</a:t>
                      </a:r>
                      <a:r>
                        <a:rPr lang="en-US" altLang="ko-KR" sz="2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예산</a:t>
                      </a:r>
                      <a:r>
                        <a:rPr lang="en-US" altLang="ko-KR" sz="2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인력 채용의 </a:t>
                      </a:r>
                      <a:endParaRPr lang="en-US" altLang="ko-KR" sz="2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자율성 및 독립적 운영 가능</a:t>
                      </a:r>
                      <a:endParaRPr lang="en-US" altLang="ko-KR" sz="2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latinLnBrk="1"/>
                      <a:r>
                        <a:rPr lang="ko-KR" altLang="en-US" sz="2000" b="1" dirty="0">
                          <a:latin typeface="맑은 고딕" panose="020B0503020000020004" pitchFamily="50" charset="-127"/>
                          <a:ea typeface="+mn-ea"/>
                        </a:rPr>
                        <a:t>〮민간재원 확보 및 재정 다각화</a:t>
                      </a:r>
                      <a:endParaRPr lang="en-US" altLang="ko-KR" sz="2000" b="1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-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기부금</a:t>
                      </a:r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기업 협력</a:t>
                      </a:r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자체 수익 창출 </a:t>
                      </a:r>
                      <a:endParaRPr lang="en-US" altLang="ko-KR" sz="2000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등 다양한 재원 확보 수월</a:t>
                      </a:r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2000" b="1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ko-KR" altLang="en-US" sz="2000" b="1" dirty="0">
                          <a:latin typeface="맑은 고딕" panose="020B0503020000020004" pitchFamily="50" charset="-127"/>
                          <a:ea typeface="+mn-ea"/>
                        </a:rPr>
                        <a:t>〮재정 안정성 확보</a:t>
                      </a:r>
                      <a:endParaRPr lang="en-US" altLang="ko-KR" sz="2000" b="1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-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정부 예산으로 운영되므로 재정적 안정</a:t>
                      </a:r>
                      <a:endParaRPr lang="en-US" altLang="ko-KR" sz="2000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ko-KR" altLang="en-US" sz="2000" b="1" dirty="0">
                          <a:latin typeface="맑은 고딕" panose="020B0503020000020004" pitchFamily="50" charset="-127"/>
                          <a:ea typeface="+mn-ea"/>
                        </a:rPr>
                        <a:t>〮공공성 및 정책 일관성 유지</a:t>
                      </a:r>
                      <a:endParaRPr lang="en-US" altLang="ko-KR" sz="2000" b="1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-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국가 문화정책의 일환으로 공공성 및 </a:t>
                      </a:r>
                      <a:endParaRPr lang="en-US" altLang="ko-KR" sz="2000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정책 일관성 유지에 유리 </a:t>
                      </a:r>
                      <a:endParaRPr lang="ko-KR" alt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0046135"/>
                  </a:ext>
                </a:extLst>
              </a:tr>
              <a:tr h="2366686">
                <a:tc>
                  <a:txBody>
                    <a:bodyPr/>
                    <a:lstStyle/>
                    <a:p>
                      <a:pPr algn="l" latinLnBrk="1"/>
                      <a:endParaRPr lang="en-US" altLang="ko-KR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l" latinLnBrk="1"/>
                      <a:endParaRPr lang="en-US" altLang="ko-KR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l" latinLnBrk="1"/>
                      <a:r>
                        <a:rPr lang="en-US" altLang="ko-KR" sz="2800" dirty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</a:t>
                      </a:r>
                      <a:r>
                        <a:rPr lang="ko-KR" altLang="en-US" sz="2800" dirty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단점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2000" b="1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ko-KR" altLang="en-US" sz="2000" b="1" dirty="0">
                          <a:latin typeface="맑은 고딕" panose="020B0503020000020004" pitchFamily="50" charset="-127"/>
                          <a:ea typeface="+mn-ea"/>
                        </a:rPr>
                        <a:t>〮초기 설립 및 운영비용 부담</a:t>
                      </a:r>
                      <a:endParaRPr lang="en-US" altLang="ko-KR" sz="2000" b="1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-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설립 초기 높은 비용 부담</a:t>
                      </a:r>
                      <a:endParaRPr lang="en-US" altLang="ko-KR" sz="2000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-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국비 지원 비중 적을 경우 재정 및</a:t>
                      </a:r>
                      <a:endParaRPr lang="en-US" altLang="ko-KR" sz="2000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운영 안전성 취약 </a:t>
                      </a:r>
                      <a:endParaRPr lang="en-US" altLang="ko-KR" sz="2000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ko-KR" altLang="en-US" sz="2000" b="1" dirty="0">
                          <a:latin typeface="맑은 고딕" panose="020B0503020000020004" pitchFamily="50" charset="-127"/>
                          <a:ea typeface="+mn-ea"/>
                        </a:rPr>
                        <a:t>〮공공성 약화 우려</a:t>
                      </a:r>
                      <a:endParaRPr lang="en-US" altLang="ko-KR" sz="2000" b="1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-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수익성 중심 운영으로 공공성 약화</a:t>
                      </a:r>
                      <a:endParaRPr lang="en-US" altLang="ko-KR" sz="2000" dirty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2000" b="1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ko-KR" altLang="en-US" sz="2000" b="1" dirty="0">
                          <a:latin typeface="맑은 고딕" panose="020B0503020000020004" pitchFamily="50" charset="-127"/>
                          <a:ea typeface="+mn-ea"/>
                        </a:rPr>
                        <a:t>〮운영 자율성 부족</a:t>
                      </a:r>
                      <a:endParaRPr lang="en-US" altLang="ko-KR" sz="2000" b="1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-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정부 지침 및 규정에 따라 운영되므로 </a:t>
                      </a:r>
                      <a:endParaRPr lang="en-US" altLang="ko-KR" sz="2000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운영의 자율성</a:t>
                      </a:r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,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 조직 운영 경직</a:t>
                      </a:r>
                      <a:endParaRPr lang="en-US" altLang="ko-KR" sz="2000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ko-KR" altLang="en-US" sz="2000" b="1" dirty="0">
                          <a:latin typeface="맑은 고딕" panose="020B0503020000020004" pitchFamily="50" charset="-127"/>
                          <a:ea typeface="+mn-ea"/>
                        </a:rPr>
                        <a:t>〮인사 및 조직 유연성 제한</a:t>
                      </a:r>
                      <a:endParaRPr lang="en-US" altLang="ko-KR" sz="2000" b="1" dirty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-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전문 인력 채용</a:t>
                      </a:r>
                      <a:r>
                        <a:rPr lang="en-US" altLang="ko-KR" sz="2000" dirty="0"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2000" dirty="0">
                          <a:latin typeface="맑은 고딕" panose="020B0503020000020004" pitchFamily="50" charset="-127"/>
                          <a:ea typeface="+mn-ea"/>
                        </a:rPr>
                        <a:t>탄력적 조직 운영 제약 </a:t>
                      </a:r>
                      <a:endParaRPr lang="ko-KR" alt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13413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9897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6637</TotalTime>
  <Words>310</Words>
  <Application>Microsoft Office PowerPoint</Application>
  <PresentationFormat>와이드스크린</PresentationFormat>
  <Paragraphs>69</Paragraphs>
  <Slides>6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3" baseType="lpstr">
      <vt:lpstr>HY견고딕</vt:lpstr>
      <vt:lpstr>HY헤드라인M</vt:lpstr>
      <vt:lpstr>나눔스퀘어라운드 Bold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495</cp:revision>
  <cp:lastPrinted>2023-12-06T08:45:35Z</cp:lastPrinted>
  <dcterms:created xsi:type="dcterms:W3CDTF">2022-12-16T03:44:56Z</dcterms:created>
  <dcterms:modified xsi:type="dcterms:W3CDTF">2025-12-16T07:03:10Z</dcterms:modified>
</cp:coreProperties>
</file>