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4"/>
  </p:handoutMasterIdLst>
  <p:sldIdLst>
    <p:sldId id="262" r:id="rId2"/>
    <p:sldId id="274" r:id="rId3"/>
    <p:sldId id="275" r:id="rId4"/>
    <p:sldId id="277" r:id="rId5"/>
    <p:sldId id="276" r:id="rId6"/>
    <p:sldId id="278" r:id="rId7"/>
    <p:sldId id="272" r:id="rId8"/>
    <p:sldId id="279" r:id="rId9"/>
    <p:sldId id="271" r:id="rId10"/>
    <p:sldId id="270" r:id="rId11"/>
    <p:sldId id="280" r:id="rId12"/>
    <p:sldId id="267" r:id="rId13"/>
  </p:sldIdLst>
  <p:sldSz cx="12192000" cy="6858000"/>
  <p:notesSz cx="6807200" cy="99393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2605C"/>
    <a:srgbClr val="FFCCCC"/>
    <a:srgbClr val="CCFFCC"/>
    <a:srgbClr val="FF99FF"/>
    <a:srgbClr val="F78E2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5904" autoAdjust="0"/>
    <p:restoredTop sz="94660"/>
  </p:normalViewPr>
  <p:slideViewPr>
    <p:cSldViewPr snapToGrid="0">
      <p:cViewPr>
        <p:scale>
          <a:sx n="100" d="100"/>
          <a:sy n="100" d="100"/>
        </p:scale>
        <p:origin x="708" y="390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9787" cy="498693"/>
          </a:xfrm>
          <a:prstGeom prst="rect">
            <a:avLst/>
          </a:prstGeom>
        </p:spPr>
        <p:txBody>
          <a:bodyPr vert="horz" lIns="92236" tIns="46118" rIns="92236" bIns="46118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5838" y="0"/>
            <a:ext cx="2949787" cy="498693"/>
          </a:xfrm>
          <a:prstGeom prst="rect">
            <a:avLst/>
          </a:prstGeom>
        </p:spPr>
        <p:txBody>
          <a:bodyPr vert="horz" lIns="92236" tIns="46118" rIns="92236" bIns="46118" rtlCol="0"/>
          <a:lstStyle>
            <a:lvl1pPr algn="r">
              <a:defRPr sz="1200"/>
            </a:lvl1pPr>
          </a:lstStyle>
          <a:p>
            <a:fld id="{840CAE58-42B7-474C-B98F-A315B26F5EF2}" type="datetimeFigureOut">
              <a:rPr lang="ko-KR" altLang="en-US" smtClean="0"/>
              <a:t>2025-01-07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1" y="9440647"/>
            <a:ext cx="2949787" cy="498692"/>
          </a:xfrm>
          <a:prstGeom prst="rect">
            <a:avLst/>
          </a:prstGeom>
        </p:spPr>
        <p:txBody>
          <a:bodyPr vert="horz" lIns="92236" tIns="46118" rIns="92236" bIns="46118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5838" y="9440647"/>
            <a:ext cx="2949787" cy="498692"/>
          </a:xfrm>
          <a:prstGeom prst="rect">
            <a:avLst/>
          </a:prstGeom>
        </p:spPr>
        <p:txBody>
          <a:bodyPr vert="horz" lIns="92236" tIns="46118" rIns="92236" bIns="46118" rtlCol="0" anchor="b"/>
          <a:lstStyle>
            <a:lvl1pPr algn="r">
              <a:defRPr sz="1200"/>
            </a:lvl1pPr>
          </a:lstStyle>
          <a:p>
            <a:fld id="{A84DB4CC-22E4-414E-BA0E-68DAB1C0831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0200499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B230A-3A6B-4C56-A1F5-9FE8BAE1120B}" type="datetimeFigureOut">
              <a:rPr lang="ko-KR" altLang="en-US" smtClean="0"/>
              <a:t>2025-01-07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F50EA-F208-4761-BABC-7C588D43E1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033786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B230A-3A6B-4C56-A1F5-9FE8BAE1120B}" type="datetimeFigureOut">
              <a:rPr lang="ko-KR" altLang="en-US" smtClean="0"/>
              <a:t>2025-01-07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F50EA-F208-4761-BABC-7C588D43E1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513556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B230A-3A6B-4C56-A1F5-9FE8BAE1120B}" type="datetimeFigureOut">
              <a:rPr lang="ko-KR" altLang="en-US" smtClean="0"/>
              <a:t>2025-01-07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F50EA-F208-4761-BABC-7C588D43E1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982454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B230A-3A6B-4C56-A1F5-9FE8BAE1120B}" type="datetimeFigureOut">
              <a:rPr lang="ko-KR" altLang="en-US" smtClean="0"/>
              <a:t>2025-01-07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F50EA-F208-4761-BABC-7C588D43E1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90120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B230A-3A6B-4C56-A1F5-9FE8BAE1120B}" type="datetimeFigureOut">
              <a:rPr lang="ko-KR" altLang="en-US" smtClean="0"/>
              <a:t>2025-01-07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F50EA-F208-4761-BABC-7C588D43E1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915898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B230A-3A6B-4C56-A1F5-9FE8BAE1120B}" type="datetimeFigureOut">
              <a:rPr lang="ko-KR" altLang="en-US" smtClean="0"/>
              <a:t>2025-01-07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F50EA-F208-4761-BABC-7C588D43E1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295818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B230A-3A6B-4C56-A1F5-9FE8BAE1120B}" type="datetimeFigureOut">
              <a:rPr lang="ko-KR" altLang="en-US" smtClean="0"/>
              <a:t>2025-01-07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F50EA-F208-4761-BABC-7C588D43E1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476558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B230A-3A6B-4C56-A1F5-9FE8BAE1120B}" type="datetimeFigureOut">
              <a:rPr lang="ko-KR" altLang="en-US" smtClean="0"/>
              <a:t>2025-01-07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F50EA-F208-4761-BABC-7C588D43E1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753885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B230A-3A6B-4C56-A1F5-9FE8BAE1120B}" type="datetimeFigureOut">
              <a:rPr lang="ko-KR" altLang="en-US" smtClean="0"/>
              <a:t>2025-01-07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F50EA-F208-4761-BABC-7C588D43E1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607602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B230A-3A6B-4C56-A1F5-9FE8BAE1120B}" type="datetimeFigureOut">
              <a:rPr lang="ko-KR" altLang="en-US" smtClean="0"/>
              <a:t>2025-01-07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F50EA-F208-4761-BABC-7C588D43E1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313173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B230A-3A6B-4C56-A1F5-9FE8BAE1120B}" type="datetimeFigureOut">
              <a:rPr lang="ko-KR" altLang="en-US" smtClean="0"/>
              <a:t>2025-01-07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F50EA-F208-4761-BABC-7C588D43E1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996390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AB230A-3A6B-4C56-A1F5-9FE8BAE1120B}" type="datetimeFigureOut">
              <a:rPr lang="ko-KR" altLang="en-US" smtClean="0"/>
              <a:t>2025-01-07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4F50EA-F208-4761-BABC-7C588D43E1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854784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g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3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3.jp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3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g"/><Relationship Id="rId5" Type="http://schemas.openxmlformats.org/officeDocument/2006/relationships/image" Target="../media/image12.jpg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모서리가 둥근 직사각형 3"/>
          <p:cNvSpPr/>
          <p:nvPr/>
        </p:nvSpPr>
        <p:spPr>
          <a:xfrm>
            <a:off x="241311" y="316954"/>
            <a:ext cx="11638303" cy="6291076"/>
          </a:xfrm>
          <a:prstGeom prst="roundRect">
            <a:avLst/>
          </a:prstGeom>
          <a:solidFill>
            <a:schemeClr val="bg1"/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/>
              <a:t>청소년 복합문화</a:t>
            </a:r>
            <a:r>
              <a:rPr lang="en-US" altLang="ko-KR" dirty="0"/>
              <a:t>.  </a:t>
            </a:r>
            <a:r>
              <a:rPr lang="ko-KR" altLang="en-US" dirty="0"/>
              <a:t>체육광장 건립의 필요성과 제안 및 요청</a:t>
            </a: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2"/>
          <a:srcRect t="81779"/>
          <a:stretch/>
        </p:blipFill>
        <p:spPr>
          <a:xfrm>
            <a:off x="0" y="0"/>
            <a:ext cx="12192000" cy="73438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6" name="그림 5"/>
          <p:cNvPicPr>
            <a:picLocks noChangeAspect="1"/>
          </p:cNvPicPr>
          <p:nvPr/>
        </p:nvPicPr>
        <p:blipFill rotWithShape="1">
          <a:blip r:embed="rId2"/>
          <a:srcRect t="81779"/>
          <a:stretch/>
        </p:blipFill>
        <p:spPr>
          <a:xfrm rot="10800000" flipV="1">
            <a:off x="0" y="6772274"/>
            <a:ext cx="12192000" cy="73438"/>
          </a:xfrm>
          <a:prstGeom prst="rect">
            <a:avLst/>
          </a:prstGeom>
        </p:spPr>
      </p:pic>
      <p:pic>
        <p:nvPicPr>
          <p:cNvPr id="7" name="_x437188504" descr="EMB000051d8616b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38434" y="108456"/>
            <a:ext cx="482360" cy="4919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5567081"/>
              </p:ext>
            </p:extLst>
          </p:nvPr>
        </p:nvGraphicFramePr>
        <p:xfrm>
          <a:off x="253902" y="5174714"/>
          <a:ext cx="3813273" cy="787972"/>
        </p:xfrm>
        <a:graphic>
          <a:graphicData uri="http://schemas.openxmlformats.org/drawingml/2006/table">
            <a:tbl>
              <a:tblPr/>
              <a:tblGrid>
                <a:gridCol w="3813273">
                  <a:extLst>
                    <a:ext uri="{9D8B030D-6E8A-4147-A177-3AD203B41FA5}">
                      <a16:colId xmlns:a16="http://schemas.microsoft.com/office/drawing/2014/main" val="191552495"/>
                    </a:ext>
                  </a:extLst>
                </a:gridCol>
              </a:tblGrid>
              <a:tr h="78573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800" kern="0" spc="-60" dirty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【</a:t>
                      </a:r>
                      <a:r>
                        <a:rPr lang="ko-KR" altLang="en-US" sz="3600" kern="0" spc="-60" dirty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박한근</a:t>
                      </a:r>
                      <a:r>
                        <a:rPr lang="ko-KR" altLang="en-US" sz="3600" kern="0" spc="-60" baseline="0" dirty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 의원</a:t>
                      </a:r>
                      <a:r>
                        <a:rPr lang="en-US" altLang="ko-KR" sz="3600" kern="0" spc="-60" dirty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】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48904545"/>
                  </a:ext>
                </a:extLst>
              </a:tr>
            </a:tbl>
          </a:graphicData>
        </a:graphic>
      </p:graphicFrame>
      <p:sp>
        <p:nvSpPr>
          <p:cNvPr id="12" name="직사각형 11"/>
          <p:cNvSpPr/>
          <p:nvPr/>
        </p:nvSpPr>
        <p:spPr>
          <a:xfrm>
            <a:off x="3905246" y="1222433"/>
            <a:ext cx="7733188" cy="175432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ko-KR" altLang="en-US" sz="5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원주시 </a:t>
            </a:r>
            <a:r>
              <a:rPr lang="ko-KR" altLang="en-US" sz="5200" b="1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스마트 </a:t>
            </a:r>
            <a:r>
              <a:rPr lang="ko-KR" altLang="en-US" sz="5200" b="1" dirty="0" err="1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버스쉘터</a:t>
            </a:r>
            <a:r>
              <a:rPr lang="ko-KR" altLang="en-US" sz="5200" b="1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5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추가 도입 촉구</a:t>
            </a:r>
            <a:r>
              <a:rPr lang="en-US" altLang="ko-KR" sz="5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!</a:t>
            </a: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9690" y="1220922"/>
            <a:ext cx="2314296" cy="308236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5" name="직사각형 14"/>
          <p:cNvSpPr/>
          <p:nvPr/>
        </p:nvSpPr>
        <p:spPr>
          <a:xfrm>
            <a:off x="-14514" y="-9524"/>
            <a:ext cx="12206514" cy="116114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500" b="1" dirty="0"/>
              <a:t> </a:t>
            </a:r>
          </a:p>
        </p:txBody>
      </p:sp>
      <p:sp>
        <p:nvSpPr>
          <p:cNvPr id="16" name="직사각형 15"/>
          <p:cNvSpPr/>
          <p:nvPr/>
        </p:nvSpPr>
        <p:spPr>
          <a:xfrm>
            <a:off x="4536" y="6734176"/>
            <a:ext cx="12206514" cy="116114"/>
          </a:xfrm>
          <a:prstGeom prst="rect">
            <a:avLst/>
          </a:prstGeom>
          <a:solidFill>
            <a:srgbClr val="F78E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500" b="1" dirty="0"/>
              <a:t> </a:t>
            </a: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3B7318B1-4D23-4846-8423-42E2D5D214F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9550" y="3467101"/>
            <a:ext cx="3815462" cy="240831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8" name="그림 17">
            <a:extLst>
              <a:ext uri="{FF2B5EF4-FFF2-40B4-BE49-F238E27FC236}">
                <a16:creationId xmlns:a16="http://schemas.microsoft.com/office/drawing/2014/main" id="{5A84BE53-021F-4221-AA94-391D49C53D2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5246" y="3409950"/>
            <a:ext cx="3933829" cy="25594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6321301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모서리가 둥근 직사각형 5">
            <a:extLst>
              <a:ext uri="{FF2B5EF4-FFF2-40B4-BE49-F238E27FC236}">
                <a16:creationId xmlns:a16="http://schemas.microsoft.com/office/drawing/2014/main" id="{99467F66-D1C7-4DE4-B89F-F0FCD1E6BB48}"/>
              </a:ext>
            </a:extLst>
          </p:cNvPr>
          <p:cNvSpPr/>
          <p:nvPr/>
        </p:nvSpPr>
        <p:spPr>
          <a:xfrm>
            <a:off x="1306387" y="171450"/>
            <a:ext cx="4289069" cy="693641"/>
          </a:xfrm>
          <a:prstGeom prst="roundRect">
            <a:avLst/>
          </a:prstGeom>
          <a:solidFill>
            <a:srgbClr val="F2605C"/>
          </a:solidFill>
          <a:ln>
            <a:solidFill>
              <a:srgbClr val="F2605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3200" b="1" dirty="0"/>
              <a:t>‘</a:t>
            </a:r>
            <a:r>
              <a:rPr lang="ko-KR" altLang="en-US" sz="3200" b="1" dirty="0"/>
              <a:t>스마트 </a:t>
            </a:r>
            <a:r>
              <a:rPr lang="ko-KR" altLang="en-US" sz="3200" b="1" dirty="0" err="1"/>
              <a:t>버스쉘터</a:t>
            </a:r>
            <a:r>
              <a:rPr lang="en-US" altLang="ko-KR" sz="3200" b="1" dirty="0"/>
              <a:t>‘</a:t>
            </a:r>
            <a:r>
              <a:rPr lang="ko-KR" altLang="en-US" sz="3200" b="1" dirty="0"/>
              <a:t>란</a:t>
            </a:r>
            <a:r>
              <a:rPr lang="en-US" altLang="ko-KR" sz="3200" b="1" dirty="0"/>
              <a:t>?</a:t>
            </a:r>
            <a:endParaRPr lang="ko-KR" altLang="en-US" sz="3200" b="1" dirty="0"/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9BFC0040-0878-434A-AA28-BF2419C73FB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0115" y="399198"/>
            <a:ext cx="1844040" cy="437536"/>
          </a:xfrm>
          <a:prstGeom prst="rect">
            <a:avLst/>
          </a:prstGeom>
        </p:spPr>
      </p:pic>
      <p:cxnSp>
        <p:nvCxnSpPr>
          <p:cNvPr id="12" name="직선 연결선 11">
            <a:extLst>
              <a:ext uri="{FF2B5EF4-FFF2-40B4-BE49-F238E27FC236}">
                <a16:creationId xmlns:a16="http://schemas.microsoft.com/office/drawing/2014/main" id="{4EEBB244-53BE-45E3-BE9D-15D4209E8B8B}"/>
              </a:ext>
            </a:extLst>
          </p:cNvPr>
          <p:cNvCxnSpPr>
            <a:cxnSpLocks/>
          </p:cNvCxnSpPr>
          <p:nvPr/>
        </p:nvCxnSpPr>
        <p:spPr>
          <a:xfrm flipV="1">
            <a:off x="785091" y="989186"/>
            <a:ext cx="10450334" cy="3954"/>
          </a:xfrm>
          <a:prstGeom prst="line">
            <a:avLst/>
          </a:prstGeom>
          <a:ln w="50800">
            <a:solidFill>
              <a:srgbClr val="F260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그림 8">
            <a:extLst>
              <a:ext uri="{FF2B5EF4-FFF2-40B4-BE49-F238E27FC236}">
                <a16:creationId xmlns:a16="http://schemas.microsoft.com/office/drawing/2014/main" id="{5515B888-5579-49F2-A0EB-03EF758AB0A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6862" y="1164860"/>
            <a:ext cx="9929038" cy="5441536"/>
          </a:xfrm>
          <a:prstGeom prst="rect">
            <a:avLst/>
          </a:prstGeom>
        </p:spPr>
      </p:pic>
      <p:sp>
        <p:nvSpPr>
          <p:cNvPr id="14" name="직사각형 13">
            <a:extLst>
              <a:ext uri="{FF2B5EF4-FFF2-40B4-BE49-F238E27FC236}">
                <a16:creationId xmlns:a16="http://schemas.microsoft.com/office/drawing/2014/main" id="{C841CAD5-B82A-4271-95D5-A50B47786EC6}"/>
              </a:ext>
            </a:extLst>
          </p:cNvPr>
          <p:cNvSpPr/>
          <p:nvPr/>
        </p:nvSpPr>
        <p:spPr>
          <a:xfrm>
            <a:off x="2686050" y="4505325"/>
            <a:ext cx="3390900" cy="304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rgbClr val="0000FF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3262FBE3-AB6F-4249-BE85-C85533F4AF3F}"/>
              </a:ext>
            </a:extLst>
          </p:cNvPr>
          <p:cNvSpPr/>
          <p:nvPr/>
        </p:nvSpPr>
        <p:spPr>
          <a:xfrm>
            <a:off x="1628162" y="3741489"/>
            <a:ext cx="9294303" cy="716997"/>
          </a:xfrm>
          <a:prstGeom prst="rect">
            <a:avLst/>
          </a:prstGeom>
          <a:solidFill>
            <a:schemeClr val="bg1"/>
          </a:solidFill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dirty="0">
                <a:solidFill>
                  <a:srgbClr val="0000FF"/>
                </a:solidFill>
              </a:rPr>
              <a:t>스마트기술을 적용하여 폭염</a:t>
            </a:r>
            <a:r>
              <a:rPr lang="en-US" altLang="ko-KR" b="1" dirty="0">
                <a:solidFill>
                  <a:srgbClr val="0000FF"/>
                </a:solidFill>
              </a:rPr>
              <a:t>, </a:t>
            </a:r>
            <a:r>
              <a:rPr lang="ko-KR" altLang="en-US" b="1" dirty="0">
                <a:solidFill>
                  <a:srgbClr val="0000FF"/>
                </a:solidFill>
              </a:rPr>
              <a:t>혹한</a:t>
            </a:r>
            <a:r>
              <a:rPr lang="en-US" altLang="ko-KR" b="1" dirty="0">
                <a:solidFill>
                  <a:srgbClr val="0000FF"/>
                </a:solidFill>
              </a:rPr>
              <a:t>, </a:t>
            </a:r>
            <a:r>
              <a:rPr lang="ko-KR" altLang="en-US" b="1" dirty="0">
                <a:solidFill>
                  <a:srgbClr val="0000FF"/>
                </a:solidFill>
              </a:rPr>
              <a:t>미세먼지 등으로부터 버스 대기중인 시민을 안전하게 보호하여 대중교통 이용의 편의를 제공하기 위한 현대화 버스정류장을 말함</a:t>
            </a:r>
            <a:r>
              <a:rPr lang="en-US" altLang="ko-KR" b="1" dirty="0">
                <a:solidFill>
                  <a:srgbClr val="0000FF"/>
                </a:solidFill>
              </a:rPr>
              <a:t>.</a:t>
            </a:r>
            <a:endParaRPr lang="ko-KR" altLang="en-US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94898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그림 9">
            <a:extLst>
              <a:ext uri="{FF2B5EF4-FFF2-40B4-BE49-F238E27FC236}">
                <a16:creationId xmlns:a16="http://schemas.microsoft.com/office/drawing/2014/main" id="{9BFC0040-0878-434A-AA28-BF2419C73FB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0115" y="399198"/>
            <a:ext cx="1844040" cy="437536"/>
          </a:xfrm>
          <a:prstGeom prst="rect">
            <a:avLst/>
          </a:prstGeom>
        </p:spPr>
      </p:pic>
      <p:cxnSp>
        <p:nvCxnSpPr>
          <p:cNvPr id="12" name="직선 연결선 11">
            <a:extLst>
              <a:ext uri="{FF2B5EF4-FFF2-40B4-BE49-F238E27FC236}">
                <a16:creationId xmlns:a16="http://schemas.microsoft.com/office/drawing/2014/main" id="{4EEBB244-53BE-45E3-BE9D-15D4209E8B8B}"/>
              </a:ext>
            </a:extLst>
          </p:cNvPr>
          <p:cNvCxnSpPr>
            <a:cxnSpLocks/>
          </p:cNvCxnSpPr>
          <p:nvPr/>
        </p:nvCxnSpPr>
        <p:spPr>
          <a:xfrm flipV="1">
            <a:off x="785091" y="989186"/>
            <a:ext cx="10450334" cy="3954"/>
          </a:xfrm>
          <a:prstGeom prst="line">
            <a:avLst/>
          </a:prstGeom>
          <a:ln w="50800">
            <a:solidFill>
              <a:srgbClr val="F260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C841CAD5-B82A-4271-95D5-A50B47786EC6}"/>
              </a:ext>
            </a:extLst>
          </p:cNvPr>
          <p:cNvSpPr/>
          <p:nvPr/>
        </p:nvSpPr>
        <p:spPr>
          <a:xfrm>
            <a:off x="2686050" y="4505325"/>
            <a:ext cx="3390900" cy="304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rgbClr val="0000FF"/>
              </a:solidFill>
            </a:endParaRPr>
          </a:p>
        </p:txBody>
      </p:sp>
      <p:sp>
        <p:nvSpPr>
          <p:cNvPr id="7" name="모서리가 둥근 직사각형 5">
            <a:extLst>
              <a:ext uri="{FF2B5EF4-FFF2-40B4-BE49-F238E27FC236}">
                <a16:creationId xmlns:a16="http://schemas.microsoft.com/office/drawing/2014/main" id="{8446497F-7E09-45D5-BEFC-EA1E76A47049}"/>
              </a:ext>
            </a:extLst>
          </p:cNvPr>
          <p:cNvSpPr/>
          <p:nvPr/>
        </p:nvSpPr>
        <p:spPr>
          <a:xfrm>
            <a:off x="1306386" y="171450"/>
            <a:ext cx="5463529" cy="693641"/>
          </a:xfrm>
          <a:prstGeom prst="roundRect">
            <a:avLst/>
          </a:prstGeom>
          <a:solidFill>
            <a:srgbClr val="F2605C"/>
          </a:solidFill>
          <a:ln>
            <a:solidFill>
              <a:srgbClr val="F2605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3200" b="1" dirty="0"/>
              <a:t>‘</a:t>
            </a:r>
            <a:r>
              <a:rPr lang="ko-KR" altLang="en-US" sz="3200" b="1" dirty="0"/>
              <a:t>스마트 </a:t>
            </a:r>
            <a:r>
              <a:rPr lang="ko-KR" altLang="en-US" sz="3200" b="1" dirty="0" err="1"/>
              <a:t>버스쉘터</a:t>
            </a:r>
            <a:r>
              <a:rPr lang="en-US" altLang="ko-KR" sz="3200" b="1" dirty="0"/>
              <a:t>‘ </a:t>
            </a:r>
            <a:r>
              <a:rPr lang="ko-KR" altLang="en-US" sz="3200" b="1" dirty="0"/>
              <a:t>설치 예시</a:t>
            </a: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EE3194A7-F0D6-4FE0-A779-8ACBB8ED28A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3062" y="1117235"/>
            <a:ext cx="9256838" cy="55407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00173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모서리가 둥근 직사각형 3"/>
          <p:cNvSpPr/>
          <p:nvPr/>
        </p:nvSpPr>
        <p:spPr>
          <a:xfrm>
            <a:off x="241311" y="316954"/>
            <a:ext cx="11638303" cy="6291076"/>
          </a:xfrm>
          <a:prstGeom prst="roundRect">
            <a:avLst/>
          </a:prstGeom>
          <a:solidFill>
            <a:schemeClr val="bg1"/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/>
              <a:t>청소년 복합문화</a:t>
            </a:r>
            <a:r>
              <a:rPr lang="en-US" altLang="ko-KR" dirty="0"/>
              <a:t>.  </a:t>
            </a:r>
            <a:r>
              <a:rPr lang="ko-KR" altLang="en-US" dirty="0"/>
              <a:t>체육광장 건립의 필요성과 제안 및 요청</a:t>
            </a: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2"/>
          <a:srcRect t="81779"/>
          <a:stretch/>
        </p:blipFill>
        <p:spPr>
          <a:xfrm>
            <a:off x="0" y="0"/>
            <a:ext cx="12192000" cy="73438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6" name="그림 5"/>
          <p:cNvPicPr>
            <a:picLocks noChangeAspect="1"/>
          </p:cNvPicPr>
          <p:nvPr/>
        </p:nvPicPr>
        <p:blipFill rotWithShape="1">
          <a:blip r:embed="rId2"/>
          <a:srcRect t="81779"/>
          <a:stretch/>
        </p:blipFill>
        <p:spPr>
          <a:xfrm rot="10800000" flipV="1">
            <a:off x="0" y="6772274"/>
            <a:ext cx="12192000" cy="73438"/>
          </a:xfrm>
          <a:prstGeom prst="rect">
            <a:avLst/>
          </a:prstGeom>
        </p:spPr>
      </p:pic>
      <p:pic>
        <p:nvPicPr>
          <p:cNvPr id="7" name="_x437188504" descr="EMB000051d8616b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38434" y="108456"/>
            <a:ext cx="482360" cy="4919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355" y="1254477"/>
            <a:ext cx="3178361" cy="423319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5" name="직사각형 14"/>
          <p:cNvSpPr/>
          <p:nvPr/>
        </p:nvSpPr>
        <p:spPr>
          <a:xfrm>
            <a:off x="-14514" y="-9524"/>
            <a:ext cx="12206514" cy="116114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500" b="1" dirty="0"/>
              <a:t> </a:t>
            </a:r>
          </a:p>
        </p:txBody>
      </p:sp>
      <p:sp>
        <p:nvSpPr>
          <p:cNvPr id="16" name="직사각형 15"/>
          <p:cNvSpPr/>
          <p:nvPr/>
        </p:nvSpPr>
        <p:spPr>
          <a:xfrm>
            <a:off x="4536" y="6734176"/>
            <a:ext cx="12206514" cy="116114"/>
          </a:xfrm>
          <a:prstGeom prst="rect">
            <a:avLst/>
          </a:prstGeom>
          <a:solidFill>
            <a:srgbClr val="F78E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500" b="1" dirty="0"/>
              <a:t> 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CCDCA6AF-38F9-406C-8021-5ADF6B94AA91}"/>
              </a:ext>
            </a:extLst>
          </p:cNvPr>
          <p:cNvSpPr/>
          <p:nvPr/>
        </p:nvSpPr>
        <p:spPr>
          <a:xfrm>
            <a:off x="3661589" y="2038424"/>
            <a:ext cx="8508302" cy="196560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4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원주시 스마트 </a:t>
            </a:r>
            <a:r>
              <a:rPr lang="ko-KR" altLang="en-US" sz="44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버스쉘터</a:t>
            </a:r>
            <a:endParaRPr lang="en-US" altLang="ko-KR" sz="44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4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도입에 관한 제언</a:t>
            </a:r>
            <a:endParaRPr lang="en-US" altLang="ko-KR" sz="44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17" name="그림 16">
            <a:extLst>
              <a:ext uri="{FF2B5EF4-FFF2-40B4-BE49-F238E27FC236}">
                <a16:creationId xmlns:a16="http://schemas.microsoft.com/office/drawing/2014/main" id="{8B97FBA9-34C6-4D4D-8B9D-FD2ABAC1C0C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51720" y="5943600"/>
            <a:ext cx="1844040" cy="437536"/>
          </a:xfrm>
          <a:prstGeom prst="rect">
            <a:avLst/>
          </a:prstGeom>
        </p:spPr>
      </p:pic>
      <p:cxnSp>
        <p:nvCxnSpPr>
          <p:cNvPr id="19" name="직선 연결선 18">
            <a:extLst>
              <a:ext uri="{FF2B5EF4-FFF2-40B4-BE49-F238E27FC236}">
                <a16:creationId xmlns:a16="http://schemas.microsoft.com/office/drawing/2014/main" id="{A929FB96-A1FB-4F5D-9BC7-EC8BD2A8CC4F}"/>
              </a:ext>
            </a:extLst>
          </p:cNvPr>
          <p:cNvCxnSpPr/>
          <p:nvPr/>
        </p:nvCxnSpPr>
        <p:spPr>
          <a:xfrm flipV="1">
            <a:off x="753307" y="5833428"/>
            <a:ext cx="10934700" cy="22860"/>
          </a:xfrm>
          <a:prstGeom prst="line">
            <a:avLst/>
          </a:prstGeom>
          <a:ln w="508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843611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모서리가 둥근 직사각형 5">
            <a:extLst>
              <a:ext uri="{FF2B5EF4-FFF2-40B4-BE49-F238E27FC236}">
                <a16:creationId xmlns:a16="http://schemas.microsoft.com/office/drawing/2014/main" id="{99467F66-D1C7-4DE4-B89F-F0FCD1E6BB48}"/>
              </a:ext>
            </a:extLst>
          </p:cNvPr>
          <p:cNvSpPr/>
          <p:nvPr/>
        </p:nvSpPr>
        <p:spPr>
          <a:xfrm>
            <a:off x="1306387" y="171450"/>
            <a:ext cx="6351713" cy="693641"/>
          </a:xfrm>
          <a:prstGeom prst="roundRect">
            <a:avLst/>
          </a:prstGeom>
          <a:solidFill>
            <a:srgbClr val="F2605C"/>
          </a:solidFill>
          <a:ln>
            <a:solidFill>
              <a:srgbClr val="F2605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3200" b="1" dirty="0"/>
              <a:t>스마트 </a:t>
            </a:r>
            <a:r>
              <a:rPr lang="ko-KR" altLang="en-US" sz="3200" b="1" dirty="0" err="1"/>
              <a:t>버스쉘터</a:t>
            </a:r>
            <a:r>
              <a:rPr lang="ko-KR" altLang="en-US" sz="3200" b="1" dirty="0"/>
              <a:t> 설치장소 현황</a:t>
            </a:r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9BFC0040-0878-434A-AA28-BF2419C73FB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0115" y="399198"/>
            <a:ext cx="1844040" cy="437536"/>
          </a:xfrm>
          <a:prstGeom prst="rect">
            <a:avLst/>
          </a:prstGeom>
        </p:spPr>
      </p:pic>
      <p:cxnSp>
        <p:nvCxnSpPr>
          <p:cNvPr id="12" name="직선 연결선 11">
            <a:extLst>
              <a:ext uri="{FF2B5EF4-FFF2-40B4-BE49-F238E27FC236}">
                <a16:creationId xmlns:a16="http://schemas.microsoft.com/office/drawing/2014/main" id="{4EEBB244-53BE-45E3-BE9D-15D4209E8B8B}"/>
              </a:ext>
            </a:extLst>
          </p:cNvPr>
          <p:cNvCxnSpPr>
            <a:cxnSpLocks/>
          </p:cNvCxnSpPr>
          <p:nvPr/>
        </p:nvCxnSpPr>
        <p:spPr>
          <a:xfrm flipV="1">
            <a:off x="785091" y="989186"/>
            <a:ext cx="10450334" cy="3954"/>
          </a:xfrm>
          <a:prstGeom prst="line">
            <a:avLst/>
          </a:prstGeom>
          <a:ln w="50800">
            <a:solidFill>
              <a:srgbClr val="F260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그림 8">
            <a:extLst>
              <a:ext uri="{FF2B5EF4-FFF2-40B4-BE49-F238E27FC236}">
                <a16:creationId xmlns:a16="http://schemas.microsoft.com/office/drawing/2014/main" id="{5515B888-5579-49F2-A0EB-03EF758AB0A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6862" y="1164860"/>
            <a:ext cx="9929038" cy="5441536"/>
          </a:xfrm>
          <a:prstGeom prst="rect">
            <a:avLst/>
          </a:prstGeom>
        </p:spPr>
      </p:pic>
      <p:sp>
        <p:nvSpPr>
          <p:cNvPr id="14" name="직사각형 13">
            <a:extLst>
              <a:ext uri="{FF2B5EF4-FFF2-40B4-BE49-F238E27FC236}">
                <a16:creationId xmlns:a16="http://schemas.microsoft.com/office/drawing/2014/main" id="{C841CAD5-B82A-4271-95D5-A50B47786EC6}"/>
              </a:ext>
            </a:extLst>
          </p:cNvPr>
          <p:cNvSpPr/>
          <p:nvPr/>
        </p:nvSpPr>
        <p:spPr>
          <a:xfrm>
            <a:off x="2819400" y="4448176"/>
            <a:ext cx="5705475" cy="438150"/>
          </a:xfrm>
          <a:prstGeom prst="rect">
            <a:avLst/>
          </a:prstGeom>
          <a:solidFill>
            <a:schemeClr val="bg1"/>
          </a:solidFill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>
                <a:solidFill>
                  <a:srgbClr val="0000FF"/>
                </a:solidFill>
              </a:rPr>
              <a:t>총 </a:t>
            </a:r>
            <a:r>
              <a:rPr lang="en-US" altLang="ko-KR" b="1" dirty="0">
                <a:solidFill>
                  <a:srgbClr val="0000FF"/>
                </a:solidFill>
              </a:rPr>
              <a:t>9</a:t>
            </a:r>
            <a:r>
              <a:rPr lang="ko-KR" altLang="en-US" b="1" dirty="0">
                <a:solidFill>
                  <a:srgbClr val="0000FF"/>
                </a:solidFill>
              </a:rPr>
              <a:t>개소</a:t>
            </a:r>
            <a:r>
              <a:rPr lang="ko-KR" altLang="en-US" sz="1100" b="1" dirty="0">
                <a:solidFill>
                  <a:srgbClr val="0000FF"/>
                </a:solidFill>
              </a:rPr>
              <a:t> </a:t>
            </a:r>
            <a:r>
              <a:rPr lang="en-US" altLang="ko-KR" dirty="0">
                <a:solidFill>
                  <a:srgbClr val="0000FF"/>
                </a:solidFill>
              </a:rPr>
              <a:t>(</a:t>
            </a:r>
            <a:r>
              <a:rPr lang="ko-KR" altLang="en-US" u="sng" dirty="0" err="1">
                <a:solidFill>
                  <a:srgbClr val="0000FF"/>
                </a:solidFill>
              </a:rPr>
              <a:t>흥업면</a:t>
            </a:r>
            <a:r>
              <a:rPr lang="ko-KR" altLang="en-US" u="sng" dirty="0">
                <a:solidFill>
                  <a:srgbClr val="0000FF"/>
                </a:solidFill>
              </a:rPr>
              <a:t> </a:t>
            </a:r>
            <a:r>
              <a:rPr lang="en-US" altLang="ko-KR" u="sng" dirty="0">
                <a:solidFill>
                  <a:srgbClr val="0000FF"/>
                </a:solidFill>
              </a:rPr>
              <a:t>4</a:t>
            </a:r>
            <a:r>
              <a:rPr lang="ko-KR" altLang="en-US" u="sng" dirty="0">
                <a:solidFill>
                  <a:srgbClr val="0000FF"/>
                </a:solidFill>
              </a:rPr>
              <a:t>개소</a:t>
            </a:r>
            <a:r>
              <a:rPr lang="en-US" altLang="ko-KR" dirty="0">
                <a:solidFill>
                  <a:srgbClr val="0000FF"/>
                </a:solidFill>
              </a:rPr>
              <a:t>, </a:t>
            </a:r>
            <a:r>
              <a:rPr lang="ko-KR" altLang="en-US" u="sng" dirty="0">
                <a:solidFill>
                  <a:srgbClr val="0000FF"/>
                </a:solidFill>
              </a:rPr>
              <a:t>중앙동 </a:t>
            </a:r>
            <a:r>
              <a:rPr lang="en-US" altLang="ko-KR" u="sng" dirty="0">
                <a:solidFill>
                  <a:srgbClr val="0000FF"/>
                </a:solidFill>
              </a:rPr>
              <a:t>3</a:t>
            </a:r>
            <a:r>
              <a:rPr lang="ko-KR" altLang="en-US" u="sng" dirty="0">
                <a:solidFill>
                  <a:srgbClr val="0000FF"/>
                </a:solidFill>
              </a:rPr>
              <a:t>개소</a:t>
            </a:r>
            <a:r>
              <a:rPr lang="en-US" altLang="ko-KR" dirty="0">
                <a:solidFill>
                  <a:srgbClr val="0000FF"/>
                </a:solidFill>
              </a:rPr>
              <a:t>, </a:t>
            </a:r>
            <a:r>
              <a:rPr lang="ko-KR" altLang="en-US" u="sng" dirty="0" err="1">
                <a:solidFill>
                  <a:srgbClr val="0000FF"/>
                </a:solidFill>
              </a:rPr>
              <a:t>우산동</a:t>
            </a:r>
            <a:r>
              <a:rPr lang="ko-KR" altLang="en-US" u="sng" dirty="0">
                <a:solidFill>
                  <a:srgbClr val="0000FF"/>
                </a:solidFill>
              </a:rPr>
              <a:t> </a:t>
            </a:r>
            <a:r>
              <a:rPr lang="en-US" altLang="ko-KR" u="sng" dirty="0">
                <a:solidFill>
                  <a:srgbClr val="0000FF"/>
                </a:solidFill>
              </a:rPr>
              <a:t>2</a:t>
            </a:r>
            <a:r>
              <a:rPr lang="ko-KR" altLang="en-US" u="sng" dirty="0">
                <a:solidFill>
                  <a:srgbClr val="0000FF"/>
                </a:solidFill>
              </a:rPr>
              <a:t>개소</a:t>
            </a:r>
            <a:r>
              <a:rPr lang="en-US" altLang="ko-KR" dirty="0">
                <a:solidFill>
                  <a:srgbClr val="0000FF"/>
                </a:solidFill>
              </a:rPr>
              <a:t>)</a:t>
            </a:r>
            <a:endParaRPr lang="ko-KR" altLang="en-US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51171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모서리가 둥근 직사각형 3"/>
          <p:cNvSpPr/>
          <p:nvPr/>
        </p:nvSpPr>
        <p:spPr>
          <a:xfrm>
            <a:off x="241311" y="316954"/>
            <a:ext cx="11638303" cy="6291076"/>
          </a:xfrm>
          <a:prstGeom prst="roundRect">
            <a:avLst/>
          </a:prstGeom>
          <a:solidFill>
            <a:schemeClr val="bg1"/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/>
              <a:t>청소년 복합문화</a:t>
            </a:r>
            <a:r>
              <a:rPr lang="en-US" altLang="ko-KR" dirty="0"/>
              <a:t>.  </a:t>
            </a:r>
            <a:r>
              <a:rPr lang="ko-KR" altLang="en-US" dirty="0"/>
              <a:t>체육광장 건립의 필요성과 제안 및 요청</a:t>
            </a: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2"/>
          <a:srcRect t="81779"/>
          <a:stretch/>
        </p:blipFill>
        <p:spPr>
          <a:xfrm>
            <a:off x="0" y="0"/>
            <a:ext cx="12192000" cy="73438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6" name="그림 5"/>
          <p:cNvPicPr>
            <a:picLocks noChangeAspect="1"/>
          </p:cNvPicPr>
          <p:nvPr/>
        </p:nvPicPr>
        <p:blipFill rotWithShape="1">
          <a:blip r:embed="rId2"/>
          <a:srcRect t="81779"/>
          <a:stretch/>
        </p:blipFill>
        <p:spPr>
          <a:xfrm rot="10800000" flipV="1">
            <a:off x="0" y="6772274"/>
            <a:ext cx="12192000" cy="73438"/>
          </a:xfrm>
          <a:prstGeom prst="rect">
            <a:avLst/>
          </a:prstGeom>
        </p:spPr>
      </p:pic>
      <p:pic>
        <p:nvPicPr>
          <p:cNvPr id="7" name="_x437188504" descr="EMB000051d8616b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38434" y="108456"/>
            <a:ext cx="482360" cy="4919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355" y="1254477"/>
            <a:ext cx="3178361" cy="423319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5" name="직사각형 14"/>
          <p:cNvSpPr/>
          <p:nvPr/>
        </p:nvSpPr>
        <p:spPr>
          <a:xfrm>
            <a:off x="-14514" y="-9524"/>
            <a:ext cx="12206514" cy="116114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500" b="1" dirty="0"/>
              <a:t> </a:t>
            </a:r>
          </a:p>
        </p:txBody>
      </p:sp>
      <p:sp>
        <p:nvSpPr>
          <p:cNvPr id="16" name="직사각형 15"/>
          <p:cNvSpPr/>
          <p:nvPr/>
        </p:nvSpPr>
        <p:spPr>
          <a:xfrm>
            <a:off x="4536" y="6734176"/>
            <a:ext cx="12206514" cy="116114"/>
          </a:xfrm>
          <a:prstGeom prst="rect">
            <a:avLst/>
          </a:prstGeom>
          <a:solidFill>
            <a:srgbClr val="F78E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500" b="1" dirty="0"/>
              <a:t> </a:t>
            </a:r>
          </a:p>
        </p:txBody>
      </p:sp>
      <p:pic>
        <p:nvPicPr>
          <p:cNvPr id="17" name="그림 16">
            <a:extLst>
              <a:ext uri="{FF2B5EF4-FFF2-40B4-BE49-F238E27FC236}">
                <a16:creationId xmlns:a16="http://schemas.microsoft.com/office/drawing/2014/main" id="{8B97FBA9-34C6-4D4D-8B9D-FD2ABAC1C0C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51720" y="5943600"/>
            <a:ext cx="1844040" cy="437536"/>
          </a:xfrm>
          <a:prstGeom prst="rect">
            <a:avLst/>
          </a:prstGeom>
        </p:spPr>
      </p:pic>
      <p:cxnSp>
        <p:nvCxnSpPr>
          <p:cNvPr id="19" name="직선 연결선 18">
            <a:extLst>
              <a:ext uri="{FF2B5EF4-FFF2-40B4-BE49-F238E27FC236}">
                <a16:creationId xmlns:a16="http://schemas.microsoft.com/office/drawing/2014/main" id="{A929FB96-A1FB-4F5D-9BC7-EC8BD2A8CC4F}"/>
              </a:ext>
            </a:extLst>
          </p:cNvPr>
          <p:cNvCxnSpPr/>
          <p:nvPr/>
        </p:nvCxnSpPr>
        <p:spPr>
          <a:xfrm flipV="1">
            <a:off x="753307" y="5833428"/>
            <a:ext cx="10934700" cy="22860"/>
          </a:xfrm>
          <a:prstGeom prst="line">
            <a:avLst/>
          </a:prstGeom>
          <a:ln w="508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472DD266-F354-4E8C-BB51-075F234D985F}"/>
              </a:ext>
            </a:extLst>
          </p:cNvPr>
          <p:cNvSpPr/>
          <p:nvPr/>
        </p:nvSpPr>
        <p:spPr>
          <a:xfrm>
            <a:off x="3661589" y="2038424"/>
            <a:ext cx="8508302" cy="196560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4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원주시 스마트 </a:t>
            </a:r>
            <a:r>
              <a:rPr lang="ko-KR" altLang="en-US" sz="44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버스쉘터</a:t>
            </a:r>
            <a:endParaRPr lang="en-US" altLang="ko-KR" sz="44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4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도입에 관한 제언</a:t>
            </a:r>
            <a:endParaRPr lang="en-US" altLang="ko-KR" sz="44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2592413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그림 9">
            <a:extLst>
              <a:ext uri="{FF2B5EF4-FFF2-40B4-BE49-F238E27FC236}">
                <a16:creationId xmlns:a16="http://schemas.microsoft.com/office/drawing/2014/main" id="{9BFC0040-0878-434A-AA28-BF2419C73FB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0115" y="399198"/>
            <a:ext cx="1844040" cy="437536"/>
          </a:xfrm>
          <a:prstGeom prst="rect">
            <a:avLst/>
          </a:prstGeom>
        </p:spPr>
      </p:pic>
      <p:cxnSp>
        <p:nvCxnSpPr>
          <p:cNvPr id="12" name="직선 연결선 11">
            <a:extLst>
              <a:ext uri="{FF2B5EF4-FFF2-40B4-BE49-F238E27FC236}">
                <a16:creationId xmlns:a16="http://schemas.microsoft.com/office/drawing/2014/main" id="{4EEBB244-53BE-45E3-BE9D-15D4209E8B8B}"/>
              </a:ext>
            </a:extLst>
          </p:cNvPr>
          <p:cNvCxnSpPr>
            <a:cxnSpLocks/>
          </p:cNvCxnSpPr>
          <p:nvPr/>
        </p:nvCxnSpPr>
        <p:spPr>
          <a:xfrm flipV="1">
            <a:off x="785091" y="989186"/>
            <a:ext cx="10450334" cy="3954"/>
          </a:xfrm>
          <a:prstGeom prst="line">
            <a:avLst/>
          </a:prstGeom>
          <a:ln w="50800">
            <a:solidFill>
              <a:srgbClr val="F260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6" name="표 12">
            <a:extLst>
              <a:ext uri="{FF2B5EF4-FFF2-40B4-BE49-F238E27FC236}">
                <a16:creationId xmlns:a16="http://schemas.microsoft.com/office/drawing/2014/main" id="{66BA834D-13DE-47B1-B805-64994F9EABB5}"/>
              </a:ext>
            </a:extLst>
          </p:cNvPr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1504751430"/>
              </p:ext>
            </p:extLst>
          </p:nvPr>
        </p:nvGraphicFramePr>
        <p:xfrm>
          <a:off x="785091" y="1448832"/>
          <a:ext cx="10850439" cy="4738465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513492">
                  <a:extLst>
                    <a:ext uri="{9D8B030D-6E8A-4147-A177-3AD203B41FA5}">
                      <a16:colId xmlns:a16="http://schemas.microsoft.com/office/drawing/2014/main" val="716696596"/>
                    </a:ext>
                  </a:extLst>
                </a:gridCol>
                <a:gridCol w="1744911">
                  <a:extLst>
                    <a:ext uri="{9D8B030D-6E8A-4147-A177-3AD203B41FA5}">
                      <a16:colId xmlns:a16="http://schemas.microsoft.com/office/drawing/2014/main" val="181895096"/>
                    </a:ext>
                  </a:extLst>
                </a:gridCol>
                <a:gridCol w="2046913">
                  <a:extLst>
                    <a:ext uri="{9D8B030D-6E8A-4147-A177-3AD203B41FA5}">
                      <a16:colId xmlns:a16="http://schemas.microsoft.com/office/drawing/2014/main" val="3113502731"/>
                    </a:ext>
                  </a:extLst>
                </a:gridCol>
                <a:gridCol w="1971413">
                  <a:extLst>
                    <a:ext uri="{9D8B030D-6E8A-4147-A177-3AD203B41FA5}">
                      <a16:colId xmlns:a16="http://schemas.microsoft.com/office/drawing/2014/main" val="3958887085"/>
                    </a:ext>
                  </a:extLst>
                </a:gridCol>
                <a:gridCol w="1803633">
                  <a:extLst>
                    <a:ext uri="{9D8B030D-6E8A-4147-A177-3AD203B41FA5}">
                      <a16:colId xmlns:a16="http://schemas.microsoft.com/office/drawing/2014/main" val="2159688968"/>
                    </a:ext>
                  </a:extLst>
                </a:gridCol>
                <a:gridCol w="1770077">
                  <a:extLst>
                    <a:ext uri="{9D8B030D-6E8A-4147-A177-3AD203B41FA5}">
                      <a16:colId xmlns:a16="http://schemas.microsoft.com/office/drawing/2014/main" val="2233777679"/>
                    </a:ext>
                  </a:extLst>
                </a:gridCol>
              </a:tblGrid>
              <a:tr h="1077276">
                <a:tc>
                  <a:txBody>
                    <a:bodyPr/>
                    <a:lstStyle/>
                    <a:p>
                      <a:pPr algn="ctr" latinLnBrk="1">
                        <a:lnSpc>
                          <a:spcPct val="200000"/>
                        </a:lnSpc>
                      </a:pPr>
                      <a:endParaRPr lang="ko-KR" altLang="en-US" sz="2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200000"/>
                        </a:lnSpc>
                      </a:pPr>
                      <a:r>
                        <a:rPr lang="ko-KR" altLang="en-US" sz="2600" dirty="0">
                          <a:solidFill>
                            <a:schemeClr val="tx1"/>
                          </a:solidFill>
                        </a:rPr>
                        <a:t>원주시</a:t>
                      </a: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2600" dirty="0"/>
                        <a:t>충남 아산시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2600" dirty="0"/>
                        <a:t>경기 광주시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200000"/>
                        </a:lnSpc>
                      </a:pPr>
                      <a:r>
                        <a:rPr lang="ko-KR" altLang="en-US" sz="2600" dirty="0"/>
                        <a:t>춘천시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200000"/>
                        </a:lnSpc>
                      </a:pPr>
                      <a:r>
                        <a:rPr lang="ko-KR" altLang="en-US" sz="2600" dirty="0"/>
                        <a:t>강릉시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81314600"/>
                  </a:ext>
                </a:extLst>
              </a:tr>
              <a:tr h="1077276">
                <a:tc>
                  <a:txBody>
                    <a:bodyPr/>
                    <a:lstStyle/>
                    <a:p>
                      <a:pPr algn="ctr" latinLnBrk="1">
                        <a:lnSpc>
                          <a:spcPct val="200000"/>
                        </a:lnSpc>
                      </a:pPr>
                      <a:r>
                        <a:rPr lang="ko-KR" altLang="en-US" sz="2400" b="1" dirty="0"/>
                        <a:t>인구수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200000"/>
                        </a:lnSpc>
                      </a:pPr>
                      <a:r>
                        <a:rPr lang="en-US" altLang="ko-KR" sz="2400" dirty="0">
                          <a:solidFill>
                            <a:schemeClr val="tx1"/>
                          </a:solidFill>
                        </a:rPr>
                        <a:t>36</a:t>
                      </a:r>
                      <a:r>
                        <a:rPr lang="ko-KR" altLang="en-US" sz="2400" dirty="0">
                          <a:solidFill>
                            <a:schemeClr val="tx1"/>
                          </a:solidFill>
                        </a:rPr>
                        <a:t>만 </a:t>
                      </a:r>
                      <a:r>
                        <a:rPr lang="en-US" altLang="ko-KR" sz="2400" dirty="0">
                          <a:solidFill>
                            <a:schemeClr val="tx1"/>
                          </a:solidFill>
                        </a:rPr>
                        <a:t>2</a:t>
                      </a:r>
                      <a:r>
                        <a:rPr lang="ko-KR" altLang="en-US" sz="2400" dirty="0">
                          <a:solidFill>
                            <a:schemeClr val="tx1"/>
                          </a:solidFill>
                        </a:rPr>
                        <a:t>천명</a:t>
                      </a: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200000"/>
                        </a:lnSpc>
                      </a:pPr>
                      <a:r>
                        <a:rPr lang="en-US" altLang="ko-KR" sz="2400" u="sng" dirty="0"/>
                        <a:t>35</a:t>
                      </a:r>
                      <a:r>
                        <a:rPr lang="ko-KR" altLang="en-US" sz="2400" u="sng" dirty="0"/>
                        <a:t>만 </a:t>
                      </a:r>
                      <a:r>
                        <a:rPr lang="en-US" altLang="ko-KR" sz="2400" u="sng" dirty="0"/>
                        <a:t>4</a:t>
                      </a:r>
                      <a:r>
                        <a:rPr lang="ko-KR" altLang="en-US" sz="2400" u="sng" dirty="0"/>
                        <a:t>천명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200000"/>
                        </a:lnSpc>
                      </a:pPr>
                      <a:r>
                        <a:rPr lang="en-US" altLang="ko-KR" sz="2400" u="sng" dirty="0"/>
                        <a:t>39</a:t>
                      </a:r>
                      <a:r>
                        <a:rPr lang="ko-KR" altLang="en-US" sz="2400" u="sng" dirty="0"/>
                        <a:t>만 </a:t>
                      </a:r>
                      <a:r>
                        <a:rPr lang="en-US" altLang="ko-KR" sz="2400" u="sng" dirty="0"/>
                        <a:t>7</a:t>
                      </a:r>
                      <a:r>
                        <a:rPr lang="ko-KR" altLang="en-US" sz="2400" u="sng" dirty="0"/>
                        <a:t>천명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400" u="sng" dirty="0"/>
                        <a:t>28</a:t>
                      </a:r>
                      <a:r>
                        <a:rPr lang="ko-KR" altLang="en-US" sz="2400" u="sng" dirty="0"/>
                        <a:t>만 </a:t>
                      </a:r>
                      <a:r>
                        <a:rPr lang="en-US" altLang="ko-KR" sz="2400" u="sng" dirty="0"/>
                        <a:t>6</a:t>
                      </a:r>
                      <a:r>
                        <a:rPr lang="ko-KR" altLang="en-US" sz="2400" u="sng" dirty="0"/>
                        <a:t>천명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400" u="sng" dirty="0"/>
                        <a:t>20</a:t>
                      </a:r>
                      <a:r>
                        <a:rPr lang="ko-KR" altLang="en-US" sz="2400" u="sng" dirty="0"/>
                        <a:t>만 </a:t>
                      </a:r>
                      <a:r>
                        <a:rPr lang="en-US" altLang="ko-KR" sz="2400" u="sng" dirty="0"/>
                        <a:t>7</a:t>
                      </a:r>
                      <a:r>
                        <a:rPr lang="ko-KR" altLang="en-US" sz="2400" u="sng" dirty="0"/>
                        <a:t>천명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72840442"/>
                  </a:ext>
                </a:extLst>
              </a:tr>
              <a:tr h="1077276">
                <a:tc>
                  <a:txBody>
                    <a:bodyPr/>
                    <a:lstStyle/>
                    <a:p>
                      <a:pPr algn="ctr" latinLnBrk="1">
                        <a:lnSpc>
                          <a:spcPct val="200000"/>
                        </a:lnSpc>
                      </a:pPr>
                      <a:r>
                        <a:rPr lang="ko-KR" altLang="en-US" sz="2400" b="1" dirty="0"/>
                        <a:t>버스 대수</a:t>
                      </a:r>
                      <a:endParaRPr lang="en-US" altLang="ko-KR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200000"/>
                        </a:lnSpc>
                      </a:pPr>
                      <a:r>
                        <a:rPr lang="en-US" altLang="ko-KR" sz="2400" dirty="0">
                          <a:solidFill>
                            <a:schemeClr val="tx1"/>
                          </a:solidFill>
                        </a:rPr>
                        <a:t>143</a:t>
                      </a:r>
                      <a:r>
                        <a:rPr lang="ko-KR" altLang="en-US" sz="2400" dirty="0">
                          <a:solidFill>
                            <a:schemeClr val="tx1"/>
                          </a:solidFill>
                        </a:rPr>
                        <a:t>대</a:t>
                      </a: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200000"/>
                        </a:lnSpc>
                      </a:pPr>
                      <a:r>
                        <a:rPr lang="en-US" altLang="ko-KR" sz="2400" dirty="0"/>
                        <a:t>183</a:t>
                      </a:r>
                      <a:r>
                        <a:rPr lang="ko-KR" altLang="en-US" sz="2400" dirty="0"/>
                        <a:t>대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200000"/>
                        </a:lnSpc>
                      </a:pPr>
                      <a:r>
                        <a:rPr lang="en-US" altLang="ko-KR" sz="2400" dirty="0"/>
                        <a:t>389</a:t>
                      </a:r>
                      <a:r>
                        <a:rPr lang="ko-KR" altLang="en-US" sz="2400" dirty="0"/>
                        <a:t>대</a:t>
                      </a:r>
                      <a:r>
                        <a:rPr lang="en-US" altLang="ko-KR" sz="2400" dirty="0"/>
                        <a:t> </a:t>
                      </a:r>
                      <a:endParaRPr lang="ko-KR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200000"/>
                        </a:lnSpc>
                      </a:pPr>
                      <a:r>
                        <a:rPr lang="en-US" altLang="ko-KR" sz="2400" dirty="0"/>
                        <a:t>388</a:t>
                      </a:r>
                      <a:r>
                        <a:rPr lang="ko-KR" altLang="en-US" sz="2400" dirty="0"/>
                        <a:t>대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200000"/>
                        </a:lnSpc>
                      </a:pPr>
                      <a:r>
                        <a:rPr lang="en-US" altLang="ko-KR" sz="2400" dirty="0"/>
                        <a:t>110</a:t>
                      </a:r>
                      <a:r>
                        <a:rPr lang="ko-KR" altLang="en-US" sz="2400" dirty="0"/>
                        <a:t>대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9441957"/>
                  </a:ext>
                </a:extLst>
              </a:tr>
              <a:tr h="1506637">
                <a:tc>
                  <a:txBody>
                    <a:bodyPr/>
                    <a:lstStyle/>
                    <a:p>
                      <a:pPr algn="ctr" latinLnBrk="1">
                        <a:lnSpc>
                          <a:spcPct val="200000"/>
                        </a:lnSpc>
                      </a:pPr>
                      <a:r>
                        <a:rPr lang="ko-KR" altLang="en-US" sz="2400" b="1" dirty="0"/>
                        <a:t>스마트 </a:t>
                      </a:r>
                      <a:endParaRPr lang="en-US" altLang="ko-KR" sz="2400" b="1" dirty="0"/>
                    </a:p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2400" b="1" dirty="0" err="1"/>
                        <a:t>버스쉘터</a:t>
                      </a:r>
                      <a:endParaRPr lang="en-US" altLang="ko-KR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300000"/>
                        </a:lnSpc>
                      </a:pPr>
                      <a:r>
                        <a:rPr lang="en-US" altLang="ko-KR" sz="2400" b="1" u="none" dirty="0">
                          <a:solidFill>
                            <a:srgbClr val="FF0000"/>
                          </a:solidFill>
                        </a:rPr>
                        <a:t>?</a:t>
                      </a:r>
                      <a:endParaRPr lang="ko-KR" altLang="en-US" sz="2400" b="1" u="none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300000"/>
                        </a:lnSpc>
                      </a:pPr>
                      <a:r>
                        <a:rPr lang="en-US" altLang="ko-KR" sz="2400" b="1" u="none" dirty="0">
                          <a:solidFill>
                            <a:srgbClr val="0000FF"/>
                          </a:solidFill>
                        </a:rPr>
                        <a:t>?</a:t>
                      </a:r>
                      <a:endParaRPr lang="ko-KR" altLang="en-US" sz="2400" b="1" u="none" dirty="0">
                        <a:solidFill>
                          <a:srgbClr val="0000FF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300000"/>
                        </a:lnSpc>
                      </a:pPr>
                      <a:r>
                        <a:rPr lang="en-US" altLang="ko-KR" sz="2400" b="1" u="none" dirty="0">
                          <a:solidFill>
                            <a:srgbClr val="0000FF"/>
                          </a:solidFill>
                        </a:rPr>
                        <a:t>?</a:t>
                      </a:r>
                      <a:endParaRPr lang="ko-KR" altLang="en-US" sz="2400" b="1" u="none" dirty="0">
                        <a:solidFill>
                          <a:srgbClr val="0000FF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300000"/>
                        </a:lnSpc>
                      </a:pPr>
                      <a:r>
                        <a:rPr lang="en-US" altLang="ko-KR" sz="2400" b="1" u="none" dirty="0">
                          <a:solidFill>
                            <a:srgbClr val="0000FF"/>
                          </a:solidFill>
                        </a:rPr>
                        <a:t>?</a:t>
                      </a:r>
                      <a:endParaRPr lang="ko-KR" altLang="en-US" sz="2400" b="1" u="none" dirty="0">
                        <a:solidFill>
                          <a:srgbClr val="0000FF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300000"/>
                        </a:lnSpc>
                      </a:pPr>
                      <a:r>
                        <a:rPr lang="en-US" altLang="ko-KR" sz="2400" b="1" u="none" dirty="0">
                          <a:solidFill>
                            <a:srgbClr val="0000FF"/>
                          </a:solidFill>
                        </a:rPr>
                        <a:t>?</a:t>
                      </a:r>
                      <a:endParaRPr lang="ko-KR" altLang="en-US" sz="2400" b="1" u="none" dirty="0">
                        <a:solidFill>
                          <a:srgbClr val="0000FF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502242"/>
                  </a:ext>
                </a:extLst>
              </a:tr>
            </a:tbl>
          </a:graphicData>
        </a:graphic>
      </p:graphicFrame>
      <p:sp>
        <p:nvSpPr>
          <p:cNvPr id="7" name="직사각형 6">
            <a:extLst>
              <a:ext uri="{FF2B5EF4-FFF2-40B4-BE49-F238E27FC236}">
                <a16:creationId xmlns:a16="http://schemas.microsoft.com/office/drawing/2014/main" id="{63B22B2D-01FA-4860-A6D6-F21E4DF62C24}"/>
              </a:ext>
            </a:extLst>
          </p:cNvPr>
          <p:cNvSpPr/>
          <p:nvPr/>
        </p:nvSpPr>
        <p:spPr>
          <a:xfrm>
            <a:off x="2259523" y="1461175"/>
            <a:ext cx="1838325" cy="4734511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모서리가 둥근 직사각형 5">
            <a:extLst>
              <a:ext uri="{FF2B5EF4-FFF2-40B4-BE49-F238E27FC236}">
                <a16:creationId xmlns:a16="http://schemas.microsoft.com/office/drawing/2014/main" id="{5DC8C6EF-C263-4DED-A17E-8F27C94823C8}"/>
              </a:ext>
            </a:extLst>
          </p:cNvPr>
          <p:cNvSpPr/>
          <p:nvPr/>
        </p:nvSpPr>
        <p:spPr>
          <a:xfrm>
            <a:off x="1173037" y="182502"/>
            <a:ext cx="7485188" cy="693641"/>
          </a:xfrm>
          <a:prstGeom prst="roundRect">
            <a:avLst/>
          </a:prstGeom>
          <a:solidFill>
            <a:srgbClr val="F2605C"/>
          </a:solidFill>
          <a:ln>
            <a:solidFill>
              <a:srgbClr val="F2605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3200" b="1" dirty="0"/>
              <a:t>타 지자체</a:t>
            </a:r>
            <a:r>
              <a:rPr lang="en-US" altLang="ko-KR" sz="3200" b="1" dirty="0"/>
              <a:t>,</a:t>
            </a:r>
            <a:r>
              <a:rPr lang="ko-KR" altLang="en-US" sz="3200" b="1" dirty="0"/>
              <a:t> 버스 및 </a:t>
            </a:r>
            <a:r>
              <a:rPr lang="ko-KR" altLang="en-US" sz="3200" b="1" dirty="0" err="1"/>
              <a:t>버스쉘터</a:t>
            </a:r>
            <a:r>
              <a:rPr lang="ko-KR" altLang="en-US" sz="3200" b="1" dirty="0"/>
              <a:t> 설치 현황 </a:t>
            </a: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A040910B-31F6-49B3-AED4-0D136B6BBAA6}"/>
              </a:ext>
            </a:extLst>
          </p:cNvPr>
          <p:cNvSpPr/>
          <p:nvPr/>
        </p:nvSpPr>
        <p:spPr>
          <a:xfrm>
            <a:off x="2259523" y="4686300"/>
            <a:ext cx="9370502" cy="1504950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705969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그림 9">
            <a:extLst>
              <a:ext uri="{FF2B5EF4-FFF2-40B4-BE49-F238E27FC236}">
                <a16:creationId xmlns:a16="http://schemas.microsoft.com/office/drawing/2014/main" id="{9BFC0040-0878-434A-AA28-BF2419C73FB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0115" y="399198"/>
            <a:ext cx="1844040" cy="437536"/>
          </a:xfrm>
          <a:prstGeom prst="rect">
            <a:avLst/>
          </a:prstGeom>
        </p:spPr>
      </p:pic>
      <p:cxnSp>
        <p:nvCxnSpPr>
          <p:cNvPr id="12" name="직선 연결선 11">
            <a:extLst>
              <a:ext uri="{FF2B5EF4-FFF2-40B4-BE49-F238E27FC236}">
                <a16:creationId xmlns:a16="http://schemas.microsoft.com/office/drawing/2014/main" id="{4EEBB244-53BE-45E3-BE9D-15D4209E8B8B}"/>
              </a:ext>
            </a:extLst>
          </p:cNvPr>
          <p:cNvCxnSpPr>
            <a:cxnSpLocks/>
          </p:cNvCxnSpPr>
          <p:nvPr/>
        </p:nvCxnSpPr>
        <p:spPr>
          <a:xfrm flipV="1">
            <a:off x="785091" y="989186"/>
            <a:ext cx="10450334" cy="3954"/>
          </a:xfrm>
          <a:prstGeom prst="line">
            <a:avLst/>
          </a:prstGeom>
          <a:ln w="50800">
            <a:solidFill>
              <a:srgbClr val="F260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6" name="표 12">
            <a:extLst>
              <a:ext uri="{FF2B5EF4-FFF2-40B4-BE49-F238E27FC236}">
                <a16:creationId xmlns:a16="http://schemas.microsoft.com/office/drawing/2014/main" id="{66BA834D-13DE-47B1-B805-64994F9EABB5}"/>
              </a:ext>
            </a:extLst>
          </p:cNvPr>
          <p:cNvGraphicFramePr>
            <a:graphicFrameLocks noGrp="1"/>
          </p:cNvGraphicFramePr>
          <p:nvPr>
            <p:ph sz="half" idx="2"/>
          </p:nvPr>
        </p:nvGraphicFramePr>
        <p:xfrm>
          <a:off x="785091" y="1448832"/>
          <a:ext cx="10850439" cy="4738465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513492">
                  <a:extLst>
                    <a:ext uri="{9D8B030D-6E8A-4147-A177-3AD203B41FA5}">
                      <a16:colId xmlns:a16="http://schemas.microsoft.com/office/drawing/2014/main" val="716696596"/>
                    </a:ext>
                  </a:extLst>
                </a:gridCol>
                <a:gridCol w="1744911">
                  <a:extLst>
                    <a:ext uri="{9D8B030D-6E8A-4147-A177-3AD203B41FA5}">
                      <a16:colId xmlns:a16="http://schemas.microsoft.com/office/drawing/2014/main" val="181895096"/>
                    </a:ext>
                  </a:extLst>
                </a:gridCol>
                <a:gridCol w="2046913">
                  <a:extLst>
                    <a:ext uri="{9D8B030D-6E8A-4147-A177-3AD203B41FA5}">
                      <a16:colId xmlns:a16="http://schemas.microsoft.com/office/drawing/2014/main" val="3113502731"/>
                    </a:ext>
                  </a:extLst>
                </a:gridCol>
                <a:gridCol w="1971413">
                  <a:extLst>
                    <a:ext uri="{9D8B030D-6E8A-4147-A177-3AD203B41FA5}">
                      <a16:colId xmlns:a16="http://schemas.microsoft.com/office/drawing/2014/main" val="3958887085"/>
                    </a:ext>
                  </a:extLst>
                </a:gridCol>
                <a:gridCol w="1803633">
                  <a:extLst>
                    <a:ext uri="{9D8B030D-6E8A-4147-A177-3AD203B41FA5}">
                      <a16:colId xmlns:a16="http://schemas.microsoft.com/office/drawing/2014/main" val="2159688968"/>
                    </a:ext>
                  </a:extLst>
                </a:gridCol>
                <a:gridCol w="1770077">
                  <a:extLst>
                    <a:ext uri="{9D8B030D-6E8A-4147-A177-3AD203B41FA5}">
                      <a16:colId xmlns:a16="http://schemas.microsoft.com/office/drawing/2014/main" val="2233777679"/>
                    </a:ext>
                  </a:extLst>
                </a:gridCol>
              </a:tblGrid>
              <a:tr h="1077276">
                <a:tc>
                  <a:txBody>
                    <a:bodyPr/>
                    <a:lstStyle/>
                    <a:p>
                      <a:pPr algn="ctr" latinLnBrk="1">
                        <a:lnSpc>
                          <a:spcPct val="200000"/>
                        </a:lnSpc>
                      </a:pPr>
                      <a:endParaRPr lang="ko-KR" altLang="en-US" sz="2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200000"/>
                        </a:lnSpc>
                      </a:pPr>
                      <a:r>
                        <a:rPr lang="ko-KR" altLang="en-US" sz="2600" dirty="0">
                          <a:solidFill>
                            <a:schemeClr val="tx1"/>
                          </a:solidFill>
                        </a:rPr>
                        <a:t>원주시</a:t>
                      </a: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2600" dirty="0"/>
                        <a:t>충남 아산시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2600" dirty="0"/>
                        <a:t>경기 광주시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200000"/>
                        </a:lnSpc>
                      </a:pPr>
                      <a:r>
                        <a:rPr lang="ko-KR" altLang="en-US" sz="2600" dirty="0"/>
                        <a:t>춘천시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200000"/>
                        </a:lnSpc>
                      </a:pPr>
                      <a:r>
                        <a:rPr lang="ko-KR" altLang="en-US" sz="2600" dirty="0"/>
                        <a:t>강릉시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81314600"/>
                  </a:ext>
                </a:extLst>
              </a:tr>
              <a:tr h="1077276">
                <a:tc>
                  <a:txBody>
                    <a:bodyPr/>
                    <a:lstStyle/>
                    <a:p>
                      <a:pPr algn="ctr" latinLnBrk="1">
                        <a:lnSpc>
                          <a:spcPct val="200000"/>
                        </a:lnSpc>
                      </a:pPr>
                      <a:r>
                        <a:rPr lang="ko-KR" altLang="en-US" sz="2400" b="1" dirty="0"/>
                        <a:t>인구수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200000"/>
                        </a:lnSpc>
                      </a:pPr>
                      <a:r>
                        <a:rPr lang="en-US" altLang="ko-KR" sz="2400" dirty="0">
                          <a:solidFill>
                            <a:schemeClr val="tx1"/>
                          </a:solidFill>
                        </a:rPr>
                        <a:t>36</a:t>
                      </a:r>
                      <a:r>
                        <a:rPr lang="ko-KR" altLang="en-US" sz="2400" dirty="0">
                          <a:solidFill>
                            <a:schemeClr val="tx1"/>
                          </a:solidFill>
                        </a:rPr>
                        <a:t>만 </a:t>
                      </a:r>
                      <a:r>
                        <a:rPr lang="en-US" altLang="ko-KR" sz="2400" dirty="0">
                          <a:solidFill>
                            <a:schemeClr val="tx1"/>
                          </a:solidFill>
                        </a:rPr>
                        <a:t>2</a:t>
                      </a:r>
                      <a:r>
                        <a:rPr lang="ko-KR" altLang="en-US" sz="2400" dirty="0">
                          <a:solidFill>
                            <a:schemeClr val="tx1"/>
                          </a:solidFill>
                        </a:rPr>
                        <a:t>천명</a:t>
                      </a: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200000"/>
                        </a:lnSpc>
                      </a:pPr>
                      <a:r>
                        <a:rPr lang="en-US" altLang="ko-KR" sz="2400" u="sng" dirty="0"/>
                        <a:t>35</a:t>
                      </a:r>
                      <a:r>
                        <a:rPr lang="ko-KR" altLang="en-US" sz="2400" u="sng" dirty="0"/>
                        <a:t>만 </a:t>
                      </a:r>
                      <a:r>
                        <a:rPr lang="en-US" altLang="ko-KR" sz="2400" u="sng" dirty="0"/>
                        <a:t>4</a:t>
                      </a:r>
                      <a:r>
                        <a:rPr lang="ko-KR" altLang="en-US" sz="2400" u="sng" dirty="0"/>
                        <a:t>천명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200000"/>
                        </a:lnSpc>
                      </a:pPr>
                      <a:r>
                        <a:rPr lang="en-US" altLang="ko-KR" sz="2400" u="sng" dirty="0"/>
                        <a:t>39</a:t>
                      </a:r>
                      <a:r>
                        <a:rPr lang="ko-KR" altLang="en-US" sz="2400" u="sng" dirty="0"/>
                        <a:t>만 </a:t>
                      </a:r>
                      <a:r>
                        <a:rPr lang="en-US" altLang="ko-KR" sz="2400" u="sng" dirty="0"/>
                        <a:t>7</a:t>
                      </a:r>
                      <a:r>
                        <a:rPr lang="ko-KR" altLang="en-US" sz="2400" u="sng" dirty="0"/>
                        <a:t>천명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400" u="sng" dirty="0"/>
                        <a:t>28</a:t>
                      </a:r>
                      <a:r>
                        <a:rPr lang="ko-KR" altLang="en-US" sz="2400" u="sng" dirty="0"/>
                        <a:t>만 </a:t>
                      </a:r>
                      <a:r>
                        <a:rPr lang="en-US" altLang="ko-KR" sz="2400" u="sng" dirty="0"/>
                        <a:t>6</a:t>
                      </a:r>
                      <a:r>
                        <a:rPr lang="ko-KR" altLang="en-US" sz="2400" u="sng" dirty="0"/>
                        <a:t>천명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400" u="sng" dirty="0"/>
                        <a:t>20</a:t>
                      </a:r>
                      <a:r>
                        <a:rPr lang="ko-KR" altLang="en-US" sz="2400" u="sng" dirty="0"/>
                        <a:t>만 </a:t>
                      </a:r>
                      <a:r>
                        <a:rPr lang="en-US" altLang="ko-KR" sz="2400" u="sng" dirty="0"/>
                        <a:t>7</a:t>
                      </a:r>
                      <a:r>
                        <a:rPr lang="ko-KR" altLang="en-US" sz="2400" u="sng" dirty="0"/>
                        <a:t>천명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72840442"/>
                  </a:ext>
                </a:extLst>
              </a:tr>
              <a:tr h="1077276">
                <a:tc>
                  <a:txBody>
                    <a:bodyPr/>
                    <a:lstStyle/>
                    <a:p>
                      <a:pPr algn="ctr" latinLnBrk="1">
                        <a:lnSpc>
                          <a:spcPct val="200000"/>
                        </a:lnSpc>
                      </a:pPr>
                      <a:r>
                        <a:rPr lang="ko-KR" altLang="en-US" sz="2400" b="1" dirty="0"/>
                        <a:t>버스 대수</a:t>
                      </a:r>
                      <a:endParaRPr lang="en-US" altLang="ko-KR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200000"/>
                        </a:lnSpc>
                      </a:pPr>
                      <a:r>
                        <a:rPr lang="en-US" altLang="ko-KR" sz="2400" dirty="0">
                          <a:solidFill>
                            <a:schemeClr val="tx1"/>
                          </a:solidFill>
                        </a:rPr>
                        <a:t>143</a:t>
                      </a:r>
                      <a:r>
                        <a:rPr lang="ko-KR" altLang="en-US" sz="2400" dirty="0">
                          <a:solidFill>
                            <a:schemeClr val="tx1"/>
                          </a:solidFill>
                        </a:rPr>
                        <a:t>대</a:t>
                      </a: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200000"/>
                        </a:lnSpc>
                      </a:pPr>
                      <a:r>
                        <a:rPr lang="en-US" altLang="ko-KR" sz="2400" dirty="0"/>
                        <a:t>183</a:t>
                      </a:r>
                      <a:r>
                        <a:rPr lang="ko-KR" altLang="en-US" sz="2400" dirty="0"/>
                        <a:t>대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200000"/>
                        </a:lnSpc>
                      </a:pPr>
                      <a:r>
                        <a:rPr lang="en-US" altLang="ko-KR" sz="2400" dirty="0"/>
                        <a:t>389</a:t>
                      </a:r>
                      <a:r>
                        <a:rPr lang="ko-KR" altLang="en-US" sz="2400" dirty="0"/>
                        <a:t>대</a:t>
                      </a:r>
                      <a:r>
                        <a:rPr lang="en-US" altLang="ko-KR" sz="2400" dirty="0"/>
                        <a:t> </a:t>
                      </a:r>
                      <a:endParaRPr lang="ko-KR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200000"/>
                        </a:lnSpc>
                      </a:pPr>
                      <a:r>
                        <a:rPr lang="en-US" altLang="ko-KR" sz="2400" dirty="0"/>
                        <a:t>388</a:t>
                      </a:r>
                      <a:r>
                        <a:rPr lang="ko-KR" altLang="en-US" sz="2400" dirty="0"/>
                        <a:t>대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200000"/>
                        </a:lnSpc>
                      </a:pPr>
                      <a:r>
                        <a:rPr lang="en-US" altLang="ko-KR" sz="2400" dirty="0"/>
                        <a:t>110</a:t>
                      </a:r>
                      <a:r>
                        <a:rPr lang="ko-KR" altLang="en-US" sz="2400" dirty="0"/>
                        <a:t>대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9441957"/>
                  </a:ext>
                </a:extLst>
              </a:tr>
              <a:tr h="1506637">
                <a:tc>
                  <a:txBody>
                    <a:bodyPr/>
                    <a:lstStyle/>
                    <a:p>
                      <a:pPr algn="ctr" latinLnBrk="1">
                        <a:lnSpc>
                          <a:spcPct val="200000"/>
                        </a:lnSpc>
                      </a:pPr>
                      <a:r>
                        <a:rPr lang="ko-KR" altLang="en-US" sz="2400" b="1" dirty="0"/>
                        <a:t>스마트 </a:t>
                      </a:r>
                      <a:endParaRPr lang="en-US" altLang="ko-KR" sz="2400" b="1" dirty="0"/>
                    </a:p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2400" b="1" dirty="0" err="1"/>
                        <a:t>버스쉘터</a:t>
                      </a:r>
                      <a:endParaRPr lang="en-US" altLang="ko-KR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300000"/>
                        </a:lnSpc>
                      </a:pPr>
                      <a:r>
                        <a:rPr lang="en-US" altLang="ko-KR" sz="2400" b="1" u="none" dirty="0">
                          <a:solidFill>
                            <a:srgbClr val="FF0000"/>
                          </a:solidFill>
                        </a:rPr>
                        <a:t>9</a:t>
                      </a:r>
                      <a:r>
                        <a:rPr lang="ko-KR" altLang="en-US" sz="2400" b="1" u="none" dirty="0">
                          <a:solidFill>
                            <a:srgbClr val="FF0000"/>
                          </a:solidFill>
                        </a:rPr>
                        <a:t>개소</a:t>
                      </a: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300000"/>
                        </a:lnSpc>
                      </a:pPr>
                      <a:r>
                        <a:rPr lang="en-US" altLang="ko-KR" sz="2400" b="1" u="none" dirty="0">
                          <a:solidFill>
                            <a:srgbClr val="0000FF"/>
                          </a:solidFill>
                        </a:rPr>
                        <a:t>35</a:t>
                      </a:r>
                      <a:r>
                        <a:rPr lang="ko-KR" altLang="en-US" sz="2400" b="1" u="none" dirty="0">
                          <a:solidFill>
                            <a:srgbClr val="0000FF"/>
                          </a:solidFill>
                        </a:rPr>
                        <a:t>개소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300000"/>
                        </a:lnSpc>
                      </a:pPr>
                      <a:r>
                        <a:rPr lang="en-US" altLang="ko-KR" sz="2400" b="1" u="none" dirty="0">
                          <a:solidFill>
                            <a:srgbClr val="0000FF"/>
                          </a:solidFill>
                        </a:rPr>
                        <a:t>11</a:t>
                      </a:r>
                      <a:r>
                        <a:rPr lang="ko-KR" altLang="en-US" sz="2400" b="1" u="none" dirty="0">
                          <a:solidFill>
                            <a:srgbClr val="0000FF"/>
                          </a:solidFill>
                        </a:rPr>
                        <a:t>개소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300000"/>
                        </a:lnSpc>
                      </a:pPr>
                      <a:r>
                        <a:rPr lang="en-US" altLang="ko-KR" sz="2400" b="1" u="none" dirty="0">
                          <a:solidFill>
                            <a:srgbClr val="0000FF"/>
                          </a:solidFill>
                        </a:rPr>
                        <a:t>16</a:t>
                      </a:r>
                      <a:r>
                        <a:rPr lang="ko-KR" altLang="en-US" sz="2400" b="1" u="none" dirty="0">
                          <a:solidFill>
                            <a:srgbClr val="0000FF"/>
                          </a:solidFill>
                        </a:rPr>
                        <a:t>개소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300000"/>
                        </a:lnSpc>
                      </a:pPr>
                      <a:r>
                        <a:rPr lang="en-US" altLang="ko-KR" sz="2400" b="1" u="none" dirty="0">
                          <a:solidFill>
                            <a:srgbClr val="0000FF"/>
                          </a:solidFill>
                        </a:rPr>
                        <a:t>15</a:t>
                      </a:r>
                      <a:r>
                        <a:rPr lang="ko-KR" altLang="en-US" sz="2400" b="1" u="none" dirty="0">
                          <a:solidFill>
                            <a:srgbClr val="0000FF"/>
                          </a:solidFill>
                        </a:rPr>
                        <a:t>개소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502242"/>
                  </a:ext>
                </a:extLst>
              </a:tr>
            </a:tbl>
          </a:graphicData>
        </a:graphic>
      </p:graphicFrame>
      <p:sp>
        <p:nvSpPr>
          <p:cNvPr id="7" name="직사각형 6">
            <a:extLst>
              <a:ext uri="{FF2B5EF4-FFF2-40B4-BE49-F238E27FC236}">
                <a16:creationId xmlns:a16="http://schemas.microsoft.com/office/drawing/2014/main" id="{63B22B2D-01FA-4860-A6D6-F21E4DF62C24}"/>
              </a:ext>
            </a:extLst>
          </p:cNvPr>
          <p:cNvSpPr/>
          <p:nvPr/>
        </p:nvSpPr>
        <p:spPr>
          <a:xfrm>
            <a:off x="2259523" y="1461175"/>
            <a:ext cx="1838325" cy="4734511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5">
            <a:extLst>
              <a:ext uri="{FF2B5EF4-FFF2-40B4-BE49-F238E27FC236}">
                <a16:creationId xmlns:a16="http://schemas.microsoft.com/office/drawing/2014/main" id="{6EEFE203-8A31-4FAC-BD49-4848C3B4658D}"/>
              </a:ext>
            </a:extLst>
          </p:cNvPr>
          <p:cNvSpPr/>
          <p:nvPr/>
        </p:nvSpPr>
        <p:spPr>
          <a:xfrm>
            <a:off x="1173037" y="182502"/>
            <a:ext cx="7485188" cy="693641"/>
          </a:xfrm>
          <a:prstGeom prst="roundRect">
            <a:avLst/>
          </a:prstGeom>
          <a:solidFill>
            <a:srgbClr val="F2605C"/>
          </a:solidFill>
          <a:ln>
            <a:solidFill>
              <a:srgbClr val="F2605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3200" b="1" dirty="0"/>
              <a:t>타 지자체</a:t>
            </a:r>
            <a:r>
              <a:rPr lang="en-US" altLang="ko-KR" sz="3200" b="1" dirty="0"/>
              <a:t>,</a:t>
            </a:r>
            <a:r>
              <a:rPr lang="ko-KR" altLang="en-US" sz="3200" b="1" dirty="0"/>
              <a:t> 버스 및 </a:t>
            </a:r>
            <a:r>
              <a:rPr lang="ko-KR" altLang="en-US" sz="3200" b="1" dirty="0" err="1"/>
              <a:t>버스쉘터</a:t>
            </a:r>
            <a:r>
              <a:rPr lang="ko-KR" altLang="en-US" sz="3200" b="1" dirty="0"/>
              <a:t> 설치 현황 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7458CC0E-F966-4384-956C-9BB80E1F0826}"/>
              </a:ext>
            </a:extLst>
          </p:cNvPr>
          <p:cNvSpPr/>
          <p:nvPr/>
        </p:nvSpPr>
        <p:spPr>
          <a:xfrm>
            <a:off x="2259523" y="4686300"/>
            <a:ext cx="9370502" cy="1504950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사각형: 둥근 모서리 1">
            <a:extLst>
              <a:ext uri="{FF2B5EF4-FFF2-40B4-BE49-F238E27FC236}">
                <a16:creationId xmlns:a16="http://schemas.microsoft.com/office/drawing/2014/main" id="{0A1D3CD8-488D-4E4F-847B-6A4F473F7815}"/>
              </a:ext>
            </a:extLst>
          </p:cNvPr>
          <p:cNvSpPr/>
          <p:nvPr/>
        </p:nvSpPr>
        <p:spPr>
          <a:xfrm>
            <a:off x="2581275" y="5048250"/>
            <a:ext cx="1133475" cy="762000"/>
          </a:xfrm>
          <a:prstGeom prst="roundRect">
            <a:avLst/>
          </a:prstGeom>
          <a:noFill/>
          <a:ln w="254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726629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그림 9">
            <a:extLst>
              <a:ext uri="{FF2B5EF4-FFF2-40B4-BE49-F238E27FC236}">
                <a16:creationId xmlns:a16="http://schemas.microsoft.com/office/drawing/2014/main" id="{9BFC0040-0878-434A-AA28-BF2419C73FB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0115" y="399198"/>
            <a:ext cx="1844040" cy="437536"/>
          </a:xfrm>
          <a:prstGeom prst="rect">
            <a:avLst/>
          </a:prstGeom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93ECDB4E-3C27-4C18-BDEE-75A8F239C0F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669" t="7003" r="68074" b="4434"/>
          <a:stretch/>
        </p:blipFill>
        <p:spPr>
          <a:xfrm>
            <a:off x="1212494" y="1145592"/>
            <a:ext cx="6126260" cy="5486402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04A0A274-ABC9-4415-90DF-78F60AFFB48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6583" t="7493" r="60848" b="40675"/>
          <a:stretch/>
        </p:blipFill>
        <p:spPr>
          <a:xfrm>
            <a:off x="6417032" y="1342950"/>
            <a:ext cx="5679718" cy="5175295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9F17D6A4-589C-417E-806D-40BC6F02B44A}"/>
              </a:ext>
            </a:extLst>
          </p:cNvPr>
          <p:cNvSpPr/>
          <p:nvPr/>
        </p:nvSpPr>
        <p:spPr>
          <a:xfrm>
            <a:off x="6498148" y="1426478"/>
            <a:ext cx="5293802" cy="1314450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5462BE5B-4D4F-4F1B-903C-3395B1F3F725}"/>
              </a:ext>
            </a:extLst>
          </p:cNvPr>
          <p:cNvSpPr/>
          <p:nvPr/>
        </p:nvSpPr>
        <p:spPr>
          <a:xfrm>
            <a:off x="6705240" y="2466363"/>
            <a:ext cx="5293802" cy="117446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dirty="0">
                <a:solidFill>
                  <a:schemeClr val="tx1"/>
                </a:solidFill>
              </a:rPr>
              <a:t>연로하신 분들이나 청소년 등 </a:t>
            </a:r>
            <a:r>
              <a:rPr lang="ko-KR" altLang="en-US" sz="2000" dirty="0" err="1">
                <a:solidFill>
                  <a:schemeClr val="tx1"/>
                </a:solidFill>
              </a:rPr>
              <a:t>자차가</a:t>
            </a:r>
            <a:r>
              <a:rPr lang="ko-KR" altLang="en-US" sz="2000" dirty="0">
                <a:solidFill>
                  <a:schemeClr val="tx1"/>
                </a:solidFill>
              </a:rPr>
              <a:t> 없으신 분들이 얼마나 </a:t>
            </a:r>
            <a:r>
              <a:rPr lang="ko-KR" altLang="en-US" sz="2000" dirty="0" err="1">
                <a:solidFill>
                  <a:schemeClr val="tx1"/>
                </a:solidFill>
              </a:rPr>
              <a:t>불편하실까요</a:t>
            </a:r>
            <a:r>
              <a:rPr lang="en-US" altLang="ko-KR" sz="2000" dirty="0">
                <a:solidFill>
                  <a:schemeClr val="tx1"/>
                </a:solidFill>
              </a:rPr>
              <a:t>? </a:t>
            </a:r>
            <a:r>
              <a:rPr lang="ko-KR" altLang="en-US" sz="2000" dirty="0">
                <a:solidFill>
                  <a:schemeClr val="tx1"/>
                </a:solidFill>
              </a:rPr>
              <a:t>하루 속히 준공연제도가 도입이 돼 개선되기를 바랍니다</a:t>
            </a:r>
            <a:r>
              <a:rPr lang="en-US" altLang="ko-KR" sz="2000" dirty="0">
                <a:solidFill>
                  <a:schemeClr val="tx1"/>
                </a:solidFill>
              </a:rPr>
              <a:t>. </a:t>
            </a:r>
            <a:endParaRPr lang="ko-KR" altLang="en-US" sz="2000" dirty="0">
              <a:solidFill>
                <a:schemeClr val="tx1"/>
              </a:solidFill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593C1D9F-AA34-49B9-9F84-B1814E562995}"/>
              </a:ext>
            </a:extLst>
          </p:cNvPr>
          <p:cNvSpPr/>
          <p:nvPr/>
        </p:nvSpPr>
        <p:spPr>
          <a:xfrm>
            <a:off x="6488623" y="4496499"/>
            <a:ext cx="5293802" cy="107562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B9748D1B-8369-4170-BB44-C74C15170819}"/>
              </a:ext>
            </a:extLst>
          </p:cNvPr>
          <p:cNvSpPr/>
          <p:nvPr/>
        </p:nvSpPr>
        <p:spPr>
          <a:xfrm>
            <a:off x="6695715" y="5511566"/>
            <a:ext cx="5293802" cy="83889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dirty="0">
                <a:solidFill>
                  <a:schemeClr val="tx1"/>
                </a:solidFill>
              </a:rPr>
              <a:t>진짜 불편하지요</a:t>
            </a:r>
            <a:r>
              <a:rPr lang="en-US" altLang="ko-KR" sz="2000" dirty="0">
                <a:solidFill>
                  <a:schemeClr val="tx1"/>
                </a:solidFill>
              </a:rPr>
              <a:t>..</a:t>
            </a:r>
            <a:r>
              <a:rPr lang="ko-KR" altLang="en-US" sz="2000" dirty="0">
                <a:solidFill>
                  <a:schemeClr val="tx1"/>
                </a:solidFill>
              </a:rPr>
              <a:t> 추울 때 버스 기다리다가 버스가 그냥 지나간 상황도 있었답니다</a:t>
            </a:r>
            <a:r>
              <a:rPr lang="en-US" altLang="ko-KR" sz="2000" dirty="0">
                <a:solidFill>
                  <a:schemeClr val="tx1"/>
                </a:solidFill>
              </a:rPr>
              <a:t>.</a:t>
            </a:r>
            <a:endParaRPr lang="ko-KR" altLang="en-US" sz="2000" dirty="0">
              <a:solidFill>
                <a:schemeClr val="tx1"/>
              </a:solidFill>
            </a:endParaRP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D402C9BA-5FCC-4201-BB9F-FFC880740450}"/>
              </a:ext>
            </a:extLst>
          </p:cNvPr>
          <p:cNvSpPr/>
          <p:nvPr/>
        </p:nvSpPr>
        <p:spPr>
          <a:xfrm>
            <a:off x="6209940" y="1065402"/>
            <a:ext cx="2204218" cy="47764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dirty="0" err="1">
                <a:solidFill>
                  <a:schemeClr val="tx1"/>
                </a:solidFill>
              </a:rPr>
              <a:t>맘카페</a:t>
            </a:r>
            <a:r>
              <a:rPr lang="en-US" altLang="ko-KR" sz="2000" dirty="0">
                <a:solidFill>
                  <a:schemeClr val="tx1"/>
                </a:solidFill>
              </a:rPr>
              <a:t>(SNS) </a:t>
            </a:r>
            <a:r>
              <a:rPr lang="ko-KR" altLang="en-US" sz="2000" dirty="0">
                <a:solidFill>
                  <a:schemeClr val="tx1"/>
                </a:solidFill>
              </a:rPr>
              <a:t>댓글</a:t>
            </a:r>
            <a:r>
              <a:rPr lang="en-US" altLang="ko-KR" sz="2000" dirty="0">
                <a:solidFill>
                  <a:schemeClr val="tx1"/>
                </a:solidFill>
              </a:rPr>
              <a:t> </a:t>
            </a:r>
            <a:endParaRPr lang="ko-KR" altLang="en-US" sz="2000" dirty="0">
              <a:solidFill>
                <a:schemeClr val="tx1"/>
              </a:solidFill>
            </a:endParaRPr>
          </a:p>
        </p:txBody>
      </p:sp>
      <p:sp>
        <p:nvSpPr>
          <p:cNvPr id="15" name="모서리가 둥근 직사각형 5">
            <a:extLst>
              <a:ext uri="{FF2B5EF4-FFF2-40B4-BE49-F238E27FC236}">
                <a16:creationId xmlns:a16="http://schemas.microsoft.com/office/drawing/2014/main" id="{78D506C5-9EE2-4D0B-8EB1-3F0A3BB33FBC}"/>
              </a:ext>
            </a:extLst>
          </p:cNvPr>
          <p:cNvSpPr/>
          <p:nvPr/>
        </p:nvSpPr>
        <p:spPr>
          <a:xfrm>
            <a:off x="778755" y="209387"/>
            <a:ext cx="8734361" cy="693641"/>
          </a:xfrm>
          <a:prstGeom prst="roundRect">
            <a:avLst/>
          </a:prstGeom>
          <a:solidFill>
            <a:srgbClr val="F2605C"/>
          </a:solidFill>
          <a:ln>
            <a:solidFill>
              <a:srgbClr val="F2605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b="1" dirty="0"/>
              <a:t>2024</a:t>
            </a:r>
            <a:r>
              <a:rPr lang="ko-KR" altLang="en-US" sz="2800" b="1" dirty="0"/>
              <a:t>년 원주시에서 살기 불편한 이유</a:t>
            </a:r>
            <a:r>
              <a:rPr lang="en-US" altLang="ko-KR" sz="2800" b="1" dirty="0"/>
              <a:t>, </a:t>
            </a:r>
            <a:r>
              <a:rPr lang="ko-KR" altLang="en-US" sz="2800" b="1" dirty="0"/>
              <a:t>설문조사 결과</a:t>
            </a:r>
          </a:p>
        </p:txBody>
      </p:sp>
      <p:cxnSp>
        <p:nvCxnSpPr>
          <p:cNvPr id="17" name="직선 연결선 16">
            <a:extLst>
              <a:ext uri="{FF2B5EF4-FFF2-40B4-BE49-F238E27FC236}">
                <a16:creationId xmlns:a16="http://schemas.microsoft.com/office/drawing/2014/main" id="{D2C1793F-A1DF-41A5-9101-55360EA554DD}"/>
              </a:ext>
            </a:extLst>
          </p:cNvPr>
          <p:cNvCxnSpPr>
            <a:cxnSpLocks/>
          </p:cNvCxnSpPr>
          <p:nvPr/>
        </p:nvCxnSpPr>
        <p:spPr>
          <a:xfrm flipV="1">
            <a:off x="785091" y="989186"/>
            <a:ext cx="10450334" cy="3954"/>
          </a:xfrm>
          <a:prstGeom prst="line">
            <a:avLst/>
          </a:prstGeom>
          <a:ln w="50800">
            <a:solidFill>
              <a:srgbClr val="F260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184527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그림 9">
            <a:extLst>
              <a:ext uri="{FF2B5EF4-FFF2-40B4-BE49-F238E27FC236}">
                <a16:creationId xmlns:a16="http://schemas.microsoft.com/office/drawing/2014/main" id="{9BFC0040-0878-434A-AA28-BF2419C73FB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0115" y="399198"/>
            <a:ext cx="1844040" cy="437536"/>
          </a:xfrm>
          <a:prstGeom prst="rect">
            <a:avLst/>
          </a:prstGeom>
        </p:spPr>
      </p:pic>
      <p:cxnSp>
        <p:nvCxnSpPr>
          <p:cNvPr id="12" name="직선 연결선 11">
            <a:extLst>
              <a:ext uri="{FF2B5EF4-FFF2-40B4-BE49-F238E27FC236}">
                <a16:creationId xmlns:a16="http://schemas.microsoft.com/office/drawing/2014/main" id="{4EEBB244-53BE-45E3-BE9D-15D4209E8B8B}"/>
              </a:ext>
            </a:extLst>
          </p:cNvPr>
          <p:cNvCxnSpPr>
            <a:cxnSpLocks/>
          </p:cNvCxnSpPr>
          <p:nvPr/>
        </p:nvCxnSpPr>
        <p:spPr>
          <a:xfrm flipV="1">
            <a:off x="785091" y="989186"/>
            <a:ext cx="10450334" cy="3954"/>
          </a:xfrm>
          <a:prstGeom prst="line">
            <a:avLst/>
          </a:prstGeom>
          <a:ln w="50800">
            <a:solidFill>
              <a:srgbClr val="F260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모서리가 둥근 직사각형 5">
            <a:extLst>
              <a:ext uri="{FF2B5EF4-FFF2-40B4-BE49-F238E27FC236}">
                <a16:creationId xmlns:a16="http://schemas.microsoft.com/office/drawing/2014/main" id="{88872F19-2551-432D-9999-F9A932F40FA7}"/>
              </a:ext>
            </a:extLst>
          </p:cNvPr>
          <p:cNvSpPr/>
          <p:nvPr/>
        </p:nvSpPr>
        <p:spPr>
          <a:xfrm>
            <a:off x="1173037" y="182502"/>
            <a:ext cx="6580313" cy="693641"/>
          </a:xfrm>
          <a:prstGeom prst="roundRect">
            <a:avLst/>
          </a:prstGeom>
          <a:solidFill>
            <a:srgbClr val="F2605C"/>
          </a:solidFill>
          <a:ln>
            <a:solidFill>
              <a:srgbClr val="F2605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3200" b="1" dirty="0"/>
              <a:t>타 지자체</a:t>
            </a:r>
            <a:r>
              <a:rPr lang="en-US" altLang="ko-KR" sz="3200" b="1" dirty="0"/>
              <a:t>,</a:t>
            </a:r>
            <a:r>
              <a:rPr lang="ko-KR" altLang="en-US" sz="3200" b="1" dirty="0"/>
              <a:t> 버스 및 </a:t>
            </a:r>
            <a:r>
              <a:rPr lang="ko-KR" altLang="en-US" sz="3200" b="1" dirty="0" err="1"/>
              <a:t>버스쉘터</a:t>
            </a:r>
            <a:r>
              <a:rPr lang="ko-KR" altLang="en-US" sz="3200" b="1" dirty="0"/>
              <a:t> 현황 </a:t>
            </a: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51FBEC3C-7952-4BF4-B726-82CDCB55C7D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0577" t="11738" r="10715" b="5726"/>
          <a:stretch/>
        </p:blipFill>
        <p:spPr>
          <a:xfrm>
            <a:off x="1209613" y="1255776"/>
            <a:ext cx="7312595" cy="5437632"/>
          </a:xfrm>
          <a:prstGeom prst="rect">
            <a:avLst/>
          </a:prstGeom>
        </p:spPr>
      </p:pic>
      <p:sp>
        <p:nvSpPr>
          <p:cNvPr id="6" name="직사각형 5">
            <a:extLst>
              <a:ext uri="{FF2B5EF4-FFF2-40B4-BE49-F238E27FC236}">
                <a16:creationId xmlns:a16="http://schemas.microsoft.com/office/drawing/2014/main" id="{78214C23-CFD4-4492-95AD-46D7E7FBDB5D}"/>
              </a:ext>
            </a:extLst>
          </p:cNvPr>
          <p:cNvSpPr/>
          <p:nvPr/>
        </p:nvSpPr>
        <p:spPr>
          <a:xfrm>
            <a:off x="6095998" y="2925967"/>
            <a:ext cx="5139427" cy="3105717"/>
          </a:xfrm>
          <a:prstGeom prst="rect">
            <a:avLst/>
          </a:prstGeom>
          <a:solidFill>
            <a:schemeClr val="bg1"/>
          </a:solidFill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b="1" dirty="0">
                <a:solidFill>
                  <a:schemeClr val="tx1"/>
                </a:solidFill>
              </a:rPr>
              <a:t>구리시는 시비 </a:t>
            </a:r>
            <a:r>
              <a:rPr lang="en-US" altLang="ko-KR" b="1" dirty="0">
                <a:solidFill>
                  <a:schemeClr val="tx1"/>
                </a:solidFill>
              </a:rPr>
              <a:t>9</a:t>
            </a:r>
            <a:r>
              <a:rPr lang="ko-KR" altLang="en-US" b="1" dirty="0">
                <a:solidFill>
                  <a:schemeClr val="tx1"/>
                </a:solidFill>
              </a:rPr>
              <a:t>억 원과 경기도 특별조정교부금 </a:t>
            </a:r>
            <a:endParaRPr lang="en-US" altLang="ko-KR" b="1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b="1" dirty="0">
                <a:solidFill>
                  <a:schemeClr val="tx1"/>
                </a:solidFill>
              </a:rPr>
              <a:t>4</a:t>
            </a:r>
            <a:r>
              <a:rPr lang="ko-KR" altLang="en-US" b="1" dirty="0">
                <a:solidFill>
                  <a:schemeClr val="tx1"/>
                </a:solidFill>
              </a:rPr>
              <a:t>억 원이 포함되어 총 </a:t>
            </a:r>
            <a:r>
              <a:rPr lang="en-US" altLang="ko-KR" b="1" dirty="0">
                <a:solidFill>
                  <a:schemeClr val="tx1"/>
                </a:solidFill>
              </a:rPr>
              <a:t>13</a:t>
            </a:r>
            <a:r>
              <a:rPr lang="ko-KR" altLang="en-US" b="1" dirty="0">
                <a:solidFill>
                  <a:schemeClr val="tx1"/>
                </a:solidFill>
              </a:rPr>
              <a:t>억 원의 예산이 </a:t>
            </a:r>
            <a:r>
              <a:rPr lang="ko-KR" altLang="en-US" b="1" dirty="0" err="1">
                <a:solidFill>
                  <a:schemeClr val="tx1"/>
                </a:solidFill>
              </a:rPr>
              <a:t>투입되</a:t>
            </a:r>
            <a:endParaRPr lang="en-US" altLang="ko-KR" b="1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b="1" dirty="0" err="1">
                <a:solidFill>
                  <a:schemeClr val="tx1"/>
                </a:solidFill>
              </a:rPr>
              <a:t>었다</a:t>
            </a:r>
            <a:r>
              <a:rPr lang="en-US" altLang="ko-KR" b="1" dirty="0">
                <a:solidFill>
                  <a:schemeClr val="tx1"/>
                </a:solidFill>
              </a:rPr>
              <a:t>. </a:t>
            </a:r>
          </a:p>
          <a:p>
            <a:pPr>
              <a:lnSpc>
                <a:spcPct val="150000"/>
              </a:lnSpc>
            </a:pPr>
            <a:r>
              <a:rPr lang="ko-KR" altLang="en-US" b="1" dirty="0">
                <a:solidFill>
                  <a:schemeClr val="tx1"/>
                </a:solidFill>
              </a:rPr>
              <a:t>스마트 버스정류장은 겨울철 한파와 여름철 </a:t>
            </a:r>
            <a:endParaRPr lang="en-US" altLang="ko-KR" b="1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b="1" dirty="0">
                <a:solidFill>
                  <a:schemeClr val="tx1"/>
                </a:solidFill>
              </a:rPr>
              <a:t>폭염을 피할 수 있는 시설로</a:t>
            </a:r>
            <a:r>
              <a:rPr lang="en-US" altLang="ko-KR" b="1" dirty="0">
                <a:solidFill>
                  <a:schemeClr val="tx1"/>
                </a:solidFill>
              </a:rPr>
              <a:t>, </a:t>
            </a:r>
            <a:r>
              <a:rPr lang="ko-KR" altLang="en-US" b="1" dirty="0">
                <a:solidFill>
                  <a:schemeClr val="tx1"/>
                </a:solidFill>
              </a:rPr>
              <a:t>시민들이 보다 안전하고 쾌락한 환경에서 대중교통을 이용할 수 </a:t>
            </a:r>
            <a:endParaRPr lang="en-US" altLang="ko-KR" b="1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b="1" dirty="0">
                <a:solidFill>
                  <a:schemeClr val="tx1"/>
                </a:solidFill>
              </a:rPr>
              <a:t>있을 것으로 기대한다</a:t>
            </a:r>
            <a:r>
              <a:rPr lang="en-US" altLang="ko-KR" b="1" dirty="0">
                <a:solidFill>
                  <a:schemeClr val="tx1"/>
                </a:solidFill>
              </a:rPr>
              <a:t>.</a:t>
            </a:r>
            <a:endParaRPr lang="ko-KR" alt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95059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모서리가 둥근 직사각형 3"/>
          <p:cNvSpPr/>
          <p:nvPr/>
        </p:nvSpPr>
        <p:spPr>
          <a:xfrm>
            <a:off x="241311" y="316954"/>
            <a:ext cx="11638303" cy="6291076"/>
          </a:xfrm>
          <a:prstGeom prst="roundRect">
            <a:avLst/>
          </a:prstGeom>
          <a:solidFill>
            <a:schemeClr val="bg1"/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/>
              <a:t>청소년 복합문화</a:t>
            </a:r>
            <a:r>
              <a:rPr lang="en-US" altLang="ko-KR" dirty="0"/>
              <a:t>.  </a:t>
            </a:r>
            <a:r>
              <a:rPr lang="ko-KR" altLang="en-US" dirty="0"/>
              <a:t>체육광장 건립의 필요성과 제안 및 요청</a:t>
            </a: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2"/>
          <a:srcRect t="81779"/>
          <a:stretch/>
        </p:blipFill>
        <p:spPr>
          <a:xfrm>
            <a:off x="0" y="0"/>
            <a:ext cx="12192000" cy="73438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6" name="그림 5"/>
          <p:cNvPicPr>
            <a:picLocks noChangeAspect="1"/>
          </p:cNvPicPr>
          <p:nvPr/>
        </p:nvPicPr>
        <p:blipFill rotWithShape="1">
          <a:blip r:embed="rId2"/>
          <a:srcRect t="81779"/>
          <a:stretch/>
        </p:blipFill>
        <p:spPr>
          <a:xfrm rot="10800000" flipV="1">
            <a:off x="0" y="6772274"/>
            <a:ext cx="12192000" cy="73438"/>
          </a:xfrm>
          <a:prstGeom prst="rect">
            <a:avLst/>
          </a:prstGeom>
        </p:spPr>
      </p:pic>
      <p:pic>
        <p:nvPicPr>
          <p:cNvPr id="7" name="_x437188504" descr="EMB000051d8616b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38434" y="108456"/>
            <a:ext cx="482360" cy="4919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355" y="1254477"/>
            <a:ext cx="3178361" cy="423319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5" name="직사각형 14"/>
          <p:cNvSpPr/>
          <p:nvPr/>
        </p:nvSpPr>
        <p:spPr>
          <a:xfrm>
            <a:off x="-14514" y="-9524"/>
            <a:ext cx="12206514" cy="116114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500" b="1" dirty="0"/>
              <a:t> </a:t>
            </a:r>
          </a:p>
        </p:txBody>
      </p:sp>
      <p:sp>
        <p:nvSpPr>
          <p:cNvPr id="16" name="직사각형 15"/>
          <p:cNvSpPr/>
          <p:nvPr/>
        </p:nvSpPr>
        <p:spPr>
          <a:xfrm>
            <a:off x="4536" y="6734176"/>
            <a:ext cx="12206514" cy="116114"/>
          </a:xfrm>
          <a:prstGeom prst="rect">
            <a:avLst/>
          </a:prstGeom>
          <a:solidFill>
            <a:srgbClr val="F78E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500" b="1" dirty="0"/>
              <a:t> </a:t>
            </a:r>
          </a:p>
        </p:txBody>
      </p:sp>
      <p:pic>
        <p:nvPicPr>
          <p:cNvPr id="17" name="그림 16">
            <a:extLst>
              <a:ext uri="{FF2B5EF4-FFF2-40B4-BE49-F238E27FC236}">
                <a16:creationId xmlns:a16="http://schemas.microsoft.com/office/drawing/2014/main" id="{8B97FBA9-34C6-4D4D-8B9D-FD2ABAC1C0C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51720" y="5943600"/>
            <a:ext cx="1844040" cy="437536"/>
          </a:xfrm>
          <a:prstGeom prst="rect">
            <a:avLst/>
          </a:prstGeom>
        </p:spPr>
      </p:pic>
      <p:cxnSp>
        <p:nvCxnSpPr>
          <p:cNvPr id="19" name="직선 연결선 18">
            <a:extLst>
              <a:ext uri="{FF2B5EF4-FFF2-40B4-BE49-F238E27FC236}">
                <a16:creationId xmlns:a16="http://schemas.microsoft.com/office/drawing/2014/main" id="{A929FB96-A1FB-4F5D-9BC7-EC8BD2A8CC4F}"/>
              </a:ext>
            </a:extLst>
          </p:cNvPr>
          <p:cNvCxnSpPr/>
          <p:nvPr/>
        </p:nvCxnSpPr>
        <p:spPr>
          <a:xfrm flipV="1">
            <a:off x="753307" y="5833428"/>
            <a:ext cx="10934700" cy="22860"/>
          </a:xfrm>
          <a:prstGeom prst="line">
            <a:avLst/>
          </a:prstGeom>
          <a:ln w="508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472DD266-F354-4E8C-BB51-075F234D985F}"/>
              </a:ext>
            </a:extLst>
          </p:cNvPr>
          <p:cNvSpPr/>
          <p:nvPr/>
        </p:nvSpPr>
        <p:spPr>
          <a:xfrm>
            <a:off x="3661589" y="2038424"/>
            <a:ext cx="8508302" cy="196560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4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원주시 스마트 </a:t>
            </a:r>
            <a:r>
              <a:rPr lang="ko-KR" altLang="en-US" sz="44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버스쉘터</a:t>
            </a:r>
            <a:endParaRPr lang="en-US" altLang="ko-KR" sz="44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4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도입에 관한 제언</a:t>
            </a:r>
            <a:endParaRPr lang="en-US" altLang="ko-KR" sz="44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58927623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모서리가 둥근 직사각형 3"/>
          <p:cNvSpPr/>
          <p:nvPr/>
        </p:nvSpPr>
        <p:spPr>
          <a:xfrm>
            <a:off x="241311" y="316954"/>
            <a:ext cx="11638303" cy="6291076"/>
          </a:xfrm>
          <a:prstGeom prst="roundRect">
            <a:avLst/>
          </a:prstGeom>
          <a:solidFill>
            <a:schemeClr val="bg1"/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/>
              <a:t>청소년 복합문화</a:t>
            </a:r>
            <a:r>
              <a:rPr lang="en-US" altLang="ko-KR" dirty="0"/>
              <a:t>.  </a:t>
            </a:r>
            <a:r>
              <a:rPr lang="ko-KR" altLang="en-US" dirty="0"/>
              <a:t>체육광장 건립의 필요성과 제안 및 요청</a:t>
            </a: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2"/>
          <a:srcRect t="81779"/>
          <a:stretch/>
        </p:blipFill>
        <p:spPr>
          <a:xfrm>
            <a:off x="0" y="0"/>
            <a:ext cx="12192000" cy="73438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6" name="그림 5"/>
          <p:cNvPicPr>
            <a:picLocks noChangeAspect="1"/>
          </p:cNvPicPr>
          <p:nvPr/>
        </p:nvPicPr>
        <p:blipFill rotWithShape="1">
          <a:blip r:embed="rId2"/>
          <a:srcRect t="81779"/>
          <a:stretch/>
        </p:blipFill>
        <p:spPr>
          <a:xfrm rot="10800000" flipV="1">
            <a:off x="0" y="6772274"/>
            <a:ext cx="12192000" cy="73438"/>
          </a:xfrm>
          <a:prstGeom prst="rect">
            <a:avLst/>
          </a:prstGeom>
        </p:spPr>
      </p:pic>
      <p:pic>
        <p:nvPicPr>
          <p:cNvPr id="7" name="_x437188504" descr="EMB000051d8616b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38434" y="108456"/>
            <a:ext cx="482360" cy="4919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3141915"/>
              </p:ext>
            </p:extLst>
          </p:nvPr>
        </p:nvGraphicFramePr>
        <p:xfrm>
          <a:off x="4632693" y="2783153"/>
          <a:ext cx="5394650" cy="955040"/>
        </p:xfrm>
        <a:graphic>
          <a:graphicData uri="http://schemas.openxmlformats.org/drawingml/2006/table">
            <a:tbl>
              <a:tblPr/>
              <a:tblGrid>
                <a:gridCol w="5394650">
                  <a:extLst>
                    <a:ext uri="{9D8B030D-6E8A-4147-A177-3AD203B41FA5}">
                      <a16:colId xmlns:a16="http://schemas.microsoft.com/office/drawing/2014/main" val="191552495"/>
                    </a:ext>
                  </a:extLst>
                </a:gridCol>
              </a:tblGrid>
              <a:tr h="78573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3600" kern="0" spc="-60" dirty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【</a:t>
                      </a:r>
                      <a:r>
                        <a:rPr lang="ko-KR" altLang="en-US" sz="4400" kern="0" spc="-60" dirty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박한근</a:t>
                      </a:r>
                      <a:r>
                        <a:rPr lang="ko-KR" altLang="en-US" sz="4400" kern="0" spc="-60" baseline="0" dirty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 의원</a:t>
                      </a:r>
                      <a:r>
                        <a:rPr lang="en-US" altLang="ko-KR" sz="4400" kern="0" spc="-60" dirty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】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48904545"/>
                  </a:ext>
                </a:extLst>
              </a:tr>
            </a:tbl>
          </a:graphicData>
        </a:graphic>
      </p:graphicFrame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5138428" y="2033856"/>
            <a:ext cx="4534079" cy="92333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ko-KR" altLang="en-US" sz="5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감사합니다</a:t>
            </a:r>
            <a:r>
              <a:rPr lang="en-US" altLang="ko-KR" sz="5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.</a:t>
            </a: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629" y="1209181"/>
            <a:ext cx="3091542" cy="4117562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15" name="직사각형 14"/>
          <p:cNvSpPr/>
          <p:nvPr/>
        </p:nvSpPr>
        <p:spPr>
          <a:xfrm>
            <a:off x="-14514" y="-9524"/>
            <a:ext cx="12206514" cy="116114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500" b="1" dirty="0"/>
              <a:t> </a:t>
            </a:r>
          </a:p>
        </p:txBody>
      </p:sp>
      <p:sp>
        <p:nvSpPr>
          <p:cNvPr id="16" name="직사각형 15"/>
          <p:cNvSpPr/>
          <p:nvPr/>
        </p:nvSpPr>
        <p:spPr>
          <a:xfrm>
            <a:off x="4536" y="6734176"/>
            <a:ext cx="12206514" cy="116114"/>
          </a:xfrm>
          <a:prstGeom prst="rect">
            <a:avLst/>
          </a:prstGeom>
          <a:solidFill>
            <a:srgbClr val="F78E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500" b="1" dirty="0"/>
              <a:t> </a:t>
            </a:r>
          </a:p>
        </p:txBody>
      </p:sp>
      <p:grpSp>
        <p:nvGrpSpPr>
          <p:cNvPr id="9" name="그룹 8"/>
          <p:cNvGrpSpPr/>
          <p:nvPr/>
        </p:nvGrpSpPr>
        <p:grpSpPr>
          <a:xfrm>
            <a:off x="4552042" y="3962400"/>
            <a:ext cx="6547118" cy="2260600"/>
            <a:chOff x="4552042" y="4305298"/>
            <a:chExt cx="6547118" cy="2212948"/>
          </a:xfrm>
        </p:grpSpPr>
        <p:pic>
          <p:nvPicPr>
            <p:cNvPr id="2" name="그림 1"/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7380"/>
            <a:stretch/>
          </p:blipFill>
          <p:spPr>
            <a:xfrm>
              <a:off x="7759700" y="4305299"/>
              <a:ext cx="3339460" cy="2212947"/>
            </a:xfrm>
            <a:prstGeom prst="rect">
              <a:avLst/>
            </a:prstGeom>
          </p:spPr>
        </p:pic>
        <p:pic>
          <p:nvPicPr>
            <p:cNvPr id="18" name="그림 17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52042" y="4305298"/>
              <a:ext cx="3207658" cy="219710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5101356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2945</TotalTime>
  <Words>353</Words>
  <Application>Microsoft Office PowerPoint</Application>
  <PresentationFormat>와이드스크린</PresentationFormat>
  <Paragraphs>91</Paragraphs>
  <Slides>12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12</vt:i4>
      </vt:variant>
    </vt:vector>
  </HeadingPairs>
  <TitlesOfParts>
    <vt:vector size="18" baseType="lpstr">
      <vt:lpstr>HY견명조</vt:lpstr>
      <vt:lpstr>HY헤드라인M</vt:lpstr>
      <vt:lpstr>맑은 고딕</vt:lpstr>
      <vt:lpstr>함초롬바탕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Microsoft 계정</dc:creator>
  <cp:lastModifiedBy>USER</cp:lastModifiedBy>
  <cp:revision>77</cp:revision>
  <cp:lastPrinted>2025-01-07T00:25:28Z</cp:lastPrinted>
  <dcterms:created xsi:type="dcterms:W3CDTF">2023-09-25T02:06:43Z</dcterms:created>
  <dcterms:modified xsi:type="dcterms:W3CDTF">2025-01-07T08:56:21Z</dcterms:modified>
</cp:coreProperties>
</file>