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24384000" cy="13716000"/>
  <p:notesSz cx="7104063" cy="10234613"/>
  <p:embeddedFontLst>
    <p:embeddedFont>
      <p:font typeface="Pretendard Regular" panose="020B0600000101010101" charset="-127"/>
      <p:regular r:id="rId10"/>
    </p:embeddedFont>
    <p:embeddedFont>
      <p:font typeface="Pretendard SemiBold" panose="020B0600000101010101" charset="-127"/>
      <p:bold r:id="rId11"/>
    </p:embeddedFont>
    <p:embeddedFont>
      <p:font typeface="SpoqaHanSans-Regular" panose="020B0600000101010101" charset="-127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HY견고딕" panose="02030600000101010101" pitchFamily="18" charset="-127"/>
      <p:regular r:id="rId17"/>
    </p:embeddedFont>
    <p:embeddedFont>
      <p:font typeface="HY헤드라인M" panose="02030600000101010101" pitchFamily="18" charset="-127"/>
      <p:regular r:id="rId18"/>
    </p:embeddedFont>
    <p:embeddedFont>
      <p:font typeface="맑은 고딕" panose="020B0503020000020004" pitchFamily="50" charset="-127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0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4" d="100"/>
          <a:sy n="34" d="100"/>
        </p:scale>
        <p:origin x="108" y="3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4C868639-C6DA-4AF6-97E6-042A37767802}" type="datetimeFigureOut">
              <a:rPr lang="ko-KR" altLang="en-US" smtClean="0"/>
              <a:t>2026-03-24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00A1EAED-3513-41CA-A186-E92FD9CA37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5630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1EAED-3513-41CA-A186-E92FD9CA370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0919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1EAED-3513-41CA-A186-E92FD9CA370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623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1EAED-3513-41CA-A186-E92FD9CA370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1698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1EAED-3513-41CA-A186-E92FD9CA370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8683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1EAED-3513-41CA-A186-E92FD9CA3702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6697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1EAED-3513-41CA-A186-E92FD9CA370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2153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1EAED-3513-41CA-A186-E92FD9CA3702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292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12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image" Target="../media/image11.png"/><Relationship Id="rId1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7.png"/><Relationship Id="rId5" Type="http://schemas.openxmlformats.org/officeDocument/2006/relationships/image" Target="../media/image7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228600"/>
            <a:ext cx="24485600" cy="1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13462000"/>
            <a:ext cx="244856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422900" y="6845300"/>
            <a:ext cx="132715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551400" y="6845300"/>
            <a:ext cx="13258800" cy="12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8100" y="0"/>
            <a:ext cx="1536700" cy="137160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D84858E0-982E-4FCC-A7CD-1020AB65DDD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3900" y="12484100"/>
            <a:ext cx="3130550" cy="862550"/>
          </a:xfrm>
          <a:prstGeom prst="rect">
            <a:avLst/>
          </a:prstGeom>
        </p:spPr>
      </p:pic>
      <p:sp>
        <p:nvSpPr>
          <p:cNvPr id="23" name="TextBox 8">
            <a:extLst>
              <a:ext uri="{FF2B5EF4-FFF2-40B4-BE49-F238E27FC236}">
                <a16:creationId xmlns:a16="http://schemas.microsoft.com/office/drawing/2014/main" id="{07151102-E209-4E0F-A62A-25E02A5B1D09}"/>
              </a:ext>
            </a:extLst>
          </p:cNvPr>
          <p:cNvSpPr txBox="1"/>
          <p:nvPr/>
        </p:nvSpPr>
        <p:spPr>
          <a:xfrm>
            <a:off x="1727572" y="3570194"/>
            <a:ext cx="17627228" cy="327510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5449"/>
              </a:lnSpc>
            </a:pPr>
            <a:r>
              <a:rPr lang="ko-KR" altLang="en-US" sz="10000" b="1" i="0" u="none" strike="noStrike" spc="-400" dirty="0">
                <a:ea typeface="Pretendard SemiBold"/>
              </a:rPr>
              <a:t>농산물도매시장</a:t>
            </a:r>
            <a:r>
              <a:rPr lang="en-US" altLang="ko-KR" sz="10000" b="1" i="0" u="none" strike="noStrike" spc="-400" dirty="0">
                <a:ea typeface="Pretendard SemiBold"/>
              </a:rPr>
              <a:t>,</a:t>
            </a:r>
          </a:p>
          <a:p>
            <a:pPr lvl="0">
              <a:lnSpc>
                <a:spcPct val="95449"/>
              </a:lnSpc>
            </a:pPr>
            <a:r>
              <a:rPr lang="en-US" altLang="ko-KR" sz="10000" b="1" i="0" u="none" strike="noStrike" spc="-400" dirty="0">
                <a:solidFill>
                  <a:srgbClr val="C00000"/>
                </a:solidFill>
                <a:ea typeface="Pretendard SemiBold"/>
              </a:rPr>
              <a:t>‘</a:t>
            </a:r>
            <a:r>
              <a:rPr lang="ko-KR" altLang="en-US" sz="10000" b="1" i="0" u="none" strike="noStrike" spc="-400" dirty="0">
                <a:solidFill>
                  <a:srgbClr val="C00000"/>
                </a:solidFill>
                <a:ea typeface="Pretendard SemiBold"/>
              </a:rPr>
              <a:t>이전</a:t>
            </a:r>
            <a:r>
              <a:rPr lang="en-US" altLang="ko-KR" sz="10000" b="1" spc="-400" dirty="0">
                <a:solidFill>
                  <a:srgbClr val="C00000"/>
                </a:solidFill>
                <a:ea typeface="Pretendard SemiBold"/>
              </a:rPr>
              <a:t>’</a:t>
            </a:r>
            <a:r>
              <a:rPr lang="ko-KR" altLang="en-US" sz="10000" b="1" spc="-400" dirty="0">
                <a:ea typeface="Pretendard SemiBold"/>
              </a:rPr>
              <a:t>이 아닌 </a:t>
            </a:r>
            <a:r>
              <a:rPr lang="en-US" altLang="ko-KR" sz="10000" b="1" spc="-400" dirty="0">
                <a:solidFill>
                  <a:srgbClr val="C00000"/>
                </a:solidFill>
                <a:ea typeface="Pretendard SemiBold"/>
              </a:rPr>
              <a:t>‘</a:t>
            </a:r>
            <a:r>
              <a:rPr lang="ko-KR" altLang="en-US" sz="10000" b="1" spc="-400" dirty="0">
                <a:solidFill>
                  <a:srgbClr val="C00000"/>
                </a:solidFill>
                <a:ea typeface="Pretendard SemiBold"/>
              </a:rPr>
              <a:t>도심형 현대화</a:t>
            </a:r>
            <a:r>
              <a:rPr lang="en-US" altLang="ko-KR" sz="10000" b="1" spc="-400" dirty="0">
                <a:solidFill>
                  <a:srgbClr val="C00000"/>
                </a:solidFill>
                <a:ea typeface="Pretendard SemiBold"/>
              </a:rPr>
              <a:t>’</a:t>
            </a:r>
            <a:r>
              <a:rPr lang="ko-KR" altLang="en-US" sz="10000" b="1" spc="-400" dirty="0">
                <a:ea typeface="Pretendard SemiBold"/>
              </a:rPr>
              <a:t>로 </a:t>
            </a:r>
            <a:endParaRPr lang="en-US" altLang="ko-KR" sz="10000" b="1" spc="-400" dirty="0">
              <a:ea typeface="Pretendard SemiBold"/>
            </a:endParaRPr>
          </a:p>
          <a:p>
            <a:pPr lvl="0">
              <a:lnSpc>
                <a:spcPct val="95449"/>
              </a:lnSpc>
            </a:pPr>
            <a:r>
              <a:rPr lang="ko-KR" altLang="en-US" sz="10000" b="1" spc="-400" dirty="0">
                <a:ea typeface="Pretendard SemiBold"/>
              </a:rPr>
              <a:t>전면 재검토해야</a:t>
            </a:r>
            <a:endParaRPr lang="en-US" altLang="ko-KR" sz="10000" b="1" spc="-400" dirty="0">
              <a:ea typeface="Pretendard SemiBold"/>
            </a:endParaRPr>
          </a:p>
        </p:txBody>
      </p:sp>
      <p:sp>
        <p:nvSpPr>
          <p:cNvPr id="24" name="TextBox 4">
            <a:extLst>
              <a:ext uri="{FF2B5EF4-FFF2-40B4-BE49-F238E27FC236}">
                <a16:creationId xmlns:a16="http://schemas.microsoft.com/office/drawing/2014/main" id="{3CE61F4A-FC75-456B-A52E-EA337DD66080}"/>
              </a:ext>
            </a:extLst>
          </p:cNvPr>
          <p:cNvSpPr txBox="1"/>
          <p:nvPr/>
        </p:nvSpPr>
        <p:spPr>
          <a:xfrm>
            <a:off x="990600" y="11430000"/>
            <a:ext cx="1776095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6600" b="1" i="0" u="none" strike="noStrike" spc="-100" dirty="0" err="1">
                <a:solidFill>
                  <a:srgbClr val="393939"/>
                </a:solidFill>
                <a:ea typeface="SpoqaHanSans-Bold"/>
              </a:rPr>
              <a:t>원용대</a:t>
            </a:r>
            <a:r>
              <a:rPr lang="ko-KR" altLang="en-US" sz="6600" b="1" i="0" u="none" strike="noStrike" spc="-100" dirty="0">
                <a:solidFill>
                  <a:srgbClr val="393939"/>
                </a:solidFill>
                <a:ea typeface="SpoqaHanSans-Bold"/>
              </a:rPr>
              <a:t> 의원</a:t>
            </a:r>
            <a:endParaRPr lang="en-US" altLang="ko-KR" sz="6600" b="1" i="0" u="none" strike="noStrike" spc="-100" dirty="0">
              <a:solidFill>
                <a:srgbClr val="393939"/>
              </a:solidFill>
              <a:ea typeface="SpoqaHanSans-Bold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(</a:t>
            </a:r>
            <a:r>
              <a:rPr lang="ko-KR" altLang="en-US" sz="5400" spc="-100" dirty="0" err="1">
                <a:solidFill>
                  <a:srgbClr val="393939"/>
                </a:solidFill>
                <a:ea typeface="SpoqaHanSans-Bold"/>
              </a:rPr>
              <a:t>소초면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 </a:t>
            </a:r>
            <a:r>
              <a:rPr lang="ko-KR" altLang="en-US" sz="5400" spc="-100" dirty="0" err="1">
                <a:solidFill>
                  <a:srgbClr val="393939"/>
                </a:solidFill>
                <a:ea typeface="SpoqaHanSans-Bold"/>
              </a:rPr>
              <a:t>개운동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 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명륜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1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 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봉산동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 </a:t>
            </a:r>
            <a:r>
              <a:rPr lang="ko-KR" altLang="en-US" sz="5400" spc="-100" dirty="0" err="1">
                <a:solidFill>
                  <a:srgbClr val="393939"/>
                </a:solidFill>
                <a:ea typeface="SpoqaHanSans-Bold"/>
              </a:rPr>
              <a:t>행구동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)</a:t>
            </a:r>
            <a:endParaRPr lang="ko-KR" sz="5400" b="0" i="0" u="none" strike="noStrike" spc="-100" dirty="0">
              <a:solidFill>
                <a:srgbClr val="393939"/>
              </a:solidFill>
              <a:ea typeface="SpoqaHanSans-Bold"/>
            </a:endParaRPr>
          </a:p>
        </p:txBody>
      </p:sp>
      <p:sp>
        <p:nvSpPr>
          <p:cNvPr id="25" name="TextBox 6">
            <a:extLst>
              <a:ext uri="{FF2B5EF4-FFF2-40B4-BE49-F238E27FC236}">
                <a16:creationId xmlns:a16="http://schemas.microsoft.com/office/drawing/2014/main" id="{7175E1AD-445C-454B-AB25-70C0AD8D3BA2}"/>
              </a:ext>
            </a:extLst>
          </p:cNvPr>
          <p:cNvSpPr txBox="1"/>
          <p:nvPr/>
        </p:nvSpPr>
        <p:spPr>
          <a:xfrm>
            <a:off x="16154400" y="215900"/>
            <a:ext cx="9118600" cy="774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41100"/>
              </a:lnSpc>
            </a:pPr>
            <a:r>
              <a:rPr lang="ko-KR" altLang="en-US" sz="2800" b="1" i="0" u="none" strike="noStrike" dirty="0">
                <a:solidFill>
                  <a:srgbClr val="393939"/>
                </a:solidFill>
                <a:ea typeface="SpoqaHanSans-Regular"/>
              </a:rPr>
              <a:t>제</a:t>
            </a:r>
            <a:r>
              <a:rPr lang="en-US" altLang="ko-KR" sz="2800" b="1" i="0" u="none" strike="noStrike" dirty="0">
                <a:solidFill>
                  <a:srgbClr val="393939"/>
                </a:solidFill>
                <a:ea typeface="SpoqaHanSans-Regular"/>
              </a:rPr>
              <a:t>264</a:t>
            </a:r>
            <a:r>
              <a:rPr lang="ko-KR" altLang="en-US" sz="2800" b="1" i="0" u="none" strike="noStrike" dirty="0">
                <a:solidFill>
                  <a:srgbClr val="393939"/>
                </a:solidFill>
                <a:ea typeface="SpoqaHanSans-Regular"/>
              </a:rPr>
              <a:t>회 원주시의회 임시회 </a:t>
            </a:r>
            <a:r>
              <a:rPr lang="en-US" altLang="ko-KR" sz="2800" b="1" i="0" u="none" strike="noStrike" dirty="0">
                <a:solidFill>
                  <a:srgbClr val="393939"/>
                </a:solidFill>
                <a:ea typeface="SpoqaHanSans-Regular"/>
              </a:rPr>
              <a:t>5</a:t>
            </a:r>
            <a:r>
              <a:rPr lang="ko-KR" altLang="en-US" sz="2800" b="1" i="0" u="none" strike="noStrike" dirty="0">
                <a:solidFill>
                  <a:srgbClr val="393939"/>
                </a:solidFill>
                <a:ea typeface="SpoqaHanSans-Regular"/>
              </a:rPr>
              <a:t>분 자유발언</a:t>
            </a:r>
            <a:endParaRPr lang="en-US" sz="2800" b="1" i="0" u="none" strike="noStrike" dirty="0">
              <a:solidFill>
                <a:srgbClr val="393939"/>
              </a:solidFill>
              <a:latin typeface="SpoqaHanSans-Regular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869EB6D1-8774-4EAF-9482-94847E71CF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5700" y="1524000"/>
            <a:ext cx="7670795" cy="1071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228600"/>
            <a:ext cx="24485600" cy="1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44444"/>
            <a:ext cx="244856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422900" y="6845300"/>
            <a:ext cx="132715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13222">
            <a:off x="17513300" y="6845300"/>
            <a:ext cx="13271500" cy="12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1876612"/>
            <a:ext cx="224917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8100" y="7398124"/>
            <a:ext cx="622300" cy="647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85100" y="3377452"/>
            <a:ext cx="431800" cy="5334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85100" y="5518524"/>
            <a:ext cx="292100" cy="6096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19634" y="7575550"/>
            <a:ext cx="9334500" cy="254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0">
            <a:alphaModFix amt="70000"/>
          </a:blip>
          <a:stretch>
            <a:fillRect/>
          </a:stretch>
        </p:blipFill>
        <p:spPr>
          <a:xfrm>
            <a:off x="7556500" y="2892238"/>
            <a:ext cx="15836900" cy="127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1">
            <a:alphaModFix amt="70000"/>
          </a:blip>
          <a:stretch>
            <a:fillRect/>
          </a:stretch>
        </p:blipFill>
        <p:spPr>
          <a:xfrm>
            <a:off x="7556500" y="5188324"/>
            <a:ext cx="15836900" cy="127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>
            <a:alphaModFix amt="70000"/>
          </a:blip>
          <a:stretch>
            <a:fillRect/>
          </a:stretch>
        </p:blipFill>
        <p:spPr>
          <a:xfrm>
            <a:off x="7556500" y="7169524"/>
            <a:ext cx="15836900" cy="127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8474016" y="4288631"/>
            <a:ext cx="15405100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농림축산식품부 정책 변경으로 시설 현대화 공모를 통한 </a:t>
            </a:r>
            <a:r>
              <a:rPr lang="ko-KR" altLang="en-US" sz="4500" b="1" i="0" u="none" strike="noStrike" spc="-1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국비 확보 사실상 불가</a:t>
            </a:r>
            <a:endParaRPr lang="en-US" sz="45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8927978" y="3390900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국비 지원 방식 변경 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504698" y="2696320"/>
            <a:ext cx="5130800" cy="914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1178"/>
              </a:lnSpc>
            </a:pPr>
            <a:r>
              <a:rPr lang="ko-KR" altLang="en-US" sz="6000" b="1" dirty="0">
                <a:solidFill>
                  <a:srgbClr val="DF020B"/>
                </a:solidFill>
                <a:latin typeface="Pretendard SemiBold"/>
                <a:ea typeface="Pretendard SemiBold"/>
                <a:cs typeface="Pretendard SemiBold"/>
              </a:rPr>
              <a:t>이전 사업의 위기</a:t>
            </a:r>
            <a:endParaRPr lang="en-US" altLang="ko-KR" sz="6000" b="1" dirty="0">
              <a:solidFill>
                <a:srgbClr val="DF020B"/>
              </a:solidFill>
              <a:latin typeface="Pretendard SemiBold"/>
              <a:ea typeface="Pretendard SemiBold"/>
              <a:cs typeface="Pretendard SemiBold"/>
            </a:endParaRPr>
          </a:p>
          <a:p>
            <a:pPr lvl="0" algn="l">
              <a:lnSpc>
                <a:spcPct val="121178"/>
              </a:lnSpc>
            </a:pPr>
            <a:endParaRPr lang="en-US" sz="5400" b="0" i="0" u="none" strike="noStrike" dirty="0">
              <a:solidFill>
                <a:srgbClr val="DF020B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31" name="TextBox 4">
            <a:extLst>
              <a:ext uri="{FF2B5EF4-FFF2-40B4-BE49-F238E27FC236}">
                <a16:creationId xmlns:a16="http://schemas.microsoft.com/office/drawing/2014/main" id="{74672D5D-969E-4479-8CFF-EF3F9D52BD26}"/>
              </a:ext>
            </a:extLst>
          </p:cNvPr>
          <p:cNvSpPr txBox="1"/>
          <p:nvPr/>
        </p:nvSpPr>
        <p:spPr>
          <a:xfrm>
            <a:off x="1352865" y="547968"/>
            <a:ext cx="18763935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altLang="en-US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 </a:t>
            </a:r>
            <a:r>
              <a:rPr lang="ko-KR" altLang="en-US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문제 제기</a:t>
            </a:r>
            <a:r>
              <a:rPr lang="en-US" altLang="ko-KR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: </a:t>
            </a:r>
            <a:r>
              <a:rPr lang="ko-KR" altLang="en-US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재정 부담과 환경 변화</a:t>
            </a:r>
            <a:r>
              <a:rPr lang="ko-KR" altLang="en-US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 </a:t>
            </a:r>
            <a:endParaRPr lang="ko-KR" sz="6600" b="0" i="0" u="none" strike="noStrike" kern="0" spc="-100" dirty="0">
              <a:solidFill>
                <a:srgbClr val="393939"/>
              </a:solidFill>
              <a:latin typeface="HY견고딕" panose="02030600000101010101" pitchFamily="18" charset="-127"/>
              <a:ea typeface="SpoqaHanSans-Bold"/>
            </a:endParaRPr>
          </a:p>
        </p:txBody>
      </p:sp>
      <p:sp>
        <p:nvSpPr>
          <p:cNvPr id="32" name="TextBox 23">
            <a:extLst>
              <a:ext uri="{FF2B5EF4-FFF2-40B4-BE49-F238E27FC236}">
                <a16:creationId xmlns:a16="http://schemas.microsoft.com/office/drawing/2014/main" id="{90C93423-92D6-4C33-BCA2-29AA6BD38338}"/>
              </a:ext>
            </a:extLst>
          </p:cNvPr>
          <p:cNvSpPr txBox="1"/>
          <p:nvPr/>
        </p:nvSpPr>
        <p:spPr>
          <a:xfrm>
            <a:off x="1580968" y="3818965"/>
            <a:ext cx="4419721" cy="315259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4499"/>
              </a:lnSpc>
            </a:pPr>
            <a:r>
              <a:rPr lang="en-US" sz="2266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• </a:t>
            </a:r>
            <a:r>
              <a:rPr lang="ko-KR" altLang="en-US" sz="24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도매시장 이전</a:t>
            </a:r>
            <a:r>
              <a:rPr lang="en-US" altLang="ko-KR" sz="24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, </a:t>
            </a:r>
            <a:r>
              <a:rPr lang="ko-KR" altLang="en-US" sz="24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과연 최선의 선택인가</a:t>
            </a:r>
            <a:r>
              <a:rPr lang="en-US" altLang="ko-KR" sz="24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?</a:t>
            </a:r>
            <a:endParaRPr lang="en-US" sz="2400" b="0" i="0" u="none" strike="noStrike" spc="-100" dirty="0">
              <a:solidFill>
                <a:srgbClr val="4A4A4A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3" name="TextBox 16">
            <a:extLst>
              <a:ext uri="{FF2B5EF4-FFF2-40B4-BE49-F238E27FC236}">
                <a16:creationId xmlns:a16="http://schemas.microsoft.com/office/drawing/2014/main" id="{EA927D9D-7C23-4112-9D9A-27D9EC8D5F70}"/>
              </a:ext>
            </a:extLst>
          </p:cNvPr>
          <p:cNvSpPr txBox="1"/>
          <p:nvPr/>
        </p:nvSpPr>
        <p:spPr>
          <a:xfrm>
            <a:off x="8502023" y="6210768"/>
            <a:ext cx="14046580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총 사업비 </a:t>
            </a:r>
            <a:r>
              <a:rPr lang="en-US" altLang="ko-KR" sz="5400" b="1" i="0" u="none" strike="noStrike" spc="-1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825</a:t>
            </a:r>
            <a:r>
              <a:rPr lang="ko-KR" altLang="en-US" sz="5400" b="1" i="0" u="none" strike="noStrike" spc="-1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억 원 </a:t>
            </a:r>
            <a:r>
              <a:rPr lang="ko-KR" altLang="en-US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을</a:t>
            </a:r>
            <a:r>
              <a:rPr lang="ko-KR" altLang="en-US" sz="40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 시비로 충당해야 하는 재정적 압박</a:t>
            </a:r>
            <a:endParaRPr lang="en-US" sz="4000" b="0" i="0" u="none" strike="noStrike" spc="-100" dirty="0">
              <a:solidFill>
                <a:srgbClr val="4A4A4A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id="{B95D4C51-2AE9-4870-84D5-2799141ACC2B}"/>
              </a:ext>
            </a:extLst>
          </p:cNvPr>
          <p:cNvSpPr txBox="1"/>
          <p:nvPr/>
        </p:nvSpPr>
        <p:spPr>
          <a:xfrm>
            <a:off x="8962715" y="5550648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막대한 시비 부담 가중 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25" name="TextBox 16">
            <a:extLst>
              <a:ext uri="{FF2B5EF4-FFF2-40B4-BE49-F238E27FC236}">
                <a16:creationId xmlns:a16="http://schemas.microsoft.com/office/drawing/2014/main" id="{D1CAD336-48F8-46DD-9279-0159AA68D85D}"/>
              </a:ext>
            </a:extLst>
          </p:cNvPr>
          <p:cNvSpPr txBox="1"/>
          <p:nvPr/>
        </p:nvSpPr>
        <p:spPr>
          <a:xfrm>
            <a:off x="8502022" y="8415712"/>
            <a:ext cx="15405099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온라인 유통 급성장 및 대형 유통업체 시장 확대로 </a:t>
            </a:r>
            <a:r>
              <a:rPr lang="ko-KR" altLang="en-US" sz="42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단순 시설 확장이 능사가 아님</a:t>
            </a:r>
            <a:endParaRPr lang="en-US" sz="4200" b="1" i="0" u="none" strike="noStrike" spc="-100" dirty="0">
              <a:solidFill>
                <a:srgbClr val="4A4A4A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id="{371F9880-E97A-4523-913C-72BDFE10B5DE}"/>
              </a:ext>
            </a:extLst>
          </p:cNvPr>
          <p:cNvSpPr txBox="1"/>
          <p:nvPr/>
        </p:nvSpPr>
        <p:spPr>
          <a:xfrm>
            <a:off x="8994091" y="7519148"/>
            <a:ext cx="746847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유통 환경의 급격한 변화 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EFBA518-6BF0-4ECD-80EE-F19A598CF8B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641" y="4490192"/>
            <a:ext cx="5160684" cy="7363947"/>
          </a:xfrm>
          <a:prstGeom prst="rect">
            <a:avLst/>
          </a:prstGeom>
        </p:spPr>
      </p:pic>
      <p:pic>
        <p:nvPicPr>
          <p:cNvPr id="34" name="Picture 8">
            <a:extLst>
              <a:ext uri="{FF2B5EF4-FFF2-40B4-BE49-F238E27FC236}">
                <a16:creationId xmlns:a16="http://schemas.microsoft.com/office/drawing/2014/main" id="{5C24863C-291B-4537-B8B7-3B4F1DDE9ECF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21820" y="10528300"/>
            <a:ext cx="16103668" cy="1727200"/>
          </a:xfrm>
          <a:prstGeom prst="rect">
            <a:avLst/>
          </a:prstGeom>
        </p:spPr>
      </p:pic>
      <p:sp>
        <p:nvSpPr>
          <p:cNvPr id="35" name="TextBox 20">
            <a:extLst>
              <a:ext uri="{FF2B5EF4-FFF2-40B4-BE49-F238E27FC236}">
                <a16:creationId xmlns:a16="http://schemas.microsoft.com/office/drawing/2014/main" id="{F2F203FC-7904-475D-AAF6-F95A26741A5B}"/>
              </a:ext>
            </a:extLst>
          </p:cNvPr>
          <p:cNvSpPr txBox="1"/>
          <p:nvPr/>
        </p:nvSpPr>
        <p:spPr>
          <a:xfrm>
            <a:off x="7906496" y="10996052"/>
            <a:ext cx="1524909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en-US" altLang="ko-KR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“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이러한 여건 속에서도 도매시장 이전이 과연 최선의 선택인가</a:t>
            </a:r>
            <a:r>
              <a:rPr lang="en-US" altLang="ko-KR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?”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  </a:t>
            </a:r>
            <a:endParaRPr lang="en-US" sz="48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8225B505-E994-4853-8518-E401910A8EB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3900" y="12484100"/>
            <a:ext cx="3130550" cy="8625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228600"/>
            <a:ext cx="24485600" cy="1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44444"/>
            <a:ext cx="244856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422900" y="6845300"/>
            <a:ext cx="132715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13222">
            <a:off x="17513300" y="6845300"/>
            <a:ext cx="13271500" cy="12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2055696"/>
            <a:ext cx="22491700" cy="254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7537450" y="7920134"/>
            <a:ext cx="9334500" cy="254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2058557" y="2537954"/>
            <a:ext cx="8379686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농산물도매시장 주차장 위성 사진 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31" name="TextBox 4">
            <a:extLst>
              <a:ext uri="{FF2B5EF4-FFF2-40B4-BE49-F238E27FC236}">
                <a16:creationId xmlns:a16="http://schemas.microsoft.com/office/drawing/2014/main" id="{74672D5D-969E-4479-8CFF-EF3F9D52BD26}"/>
              </a:ext>
            </a:extLst>
          </p:cNvPr>
          <p:cNvSpPr txBox="1"/>
          <p:nvPr/>
        </p:nvSpPr>
        <p:spPr>
          <a:xfrm>
            <a:off x="1396000" y="333260"/>
            <a:ext cx="18763935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altLang="en-US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 </a:t>
            </a:r>
            <a:r>
              <a:rPr lang="en-US" altLang="ko-KR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1. </a:t>
            </a:r>
            <a:r>
              <a:rPr lang="ko-KR" altLang="en-US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비용대비 효율성 </a:t>
            </a:r>
            <a:r>
              <a:rPr lang="ko-KR" altLang="en-US" sz="6600" b="1" i="0" u="none" strike="noStrike" kern="0" spc="-100" dirty="0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재검토</a:t>
            </a:r>
            <a:endParaRPr lang="ko-KR" sz="6600" b="0" i="0" u="none" strike="noStrike" kern="0" spc="-100" dirty="0">
              <a:solidFill>
                <a:srgbClr val="FF0000"/>
              </a:solidFill>
              <a:latin typeface="HY견고딕" panose="02030600000101010101" pitchFamily="18" charset="-127"/>
              <a:ea typeface="SpoqaHanSans-Bold"/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8225B505-E994-4853-8518-E401910A8E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3900" y="12484100"/>
            <a:ext cx="3130550" cy="862550"/>
          </a:xfrm>
          <a:prstGeom prst="rect">
            <a:avLst/>
          </a:prstGeom>
        </p:spPr>
      </p:pic>
      <p:sp>
        <p:nvSpPr>
          <p:cNvPr id="27" name="TextBox 23">
            <a:extLst>
              <a:ext uri="{FF2B5EF4-FFF2-40B4-BE49-F238E27FC236}">
                <a16:creationId xmlns:a16="http://schemas.microsoft.com/office/drawing/2014/main" id="{811BD0CB-F148-477E-BA27-A7FA4A7FB8EC}"/>
              </a:ext>
            </a:extLst>
          </p:cNvPr>
          <p:cNvSpPr txBox="1"/>
          <p:nvPr/>
        </p:nvSpPr>
        <p:spPr>
          <a:xfrm>
            <a:off x="2787776" y="1546602"/>
            <a:ext cx="7092822" cy="50593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4499"/>
              </a:lnSpc>
            </a:pPr>
            <a:r>
              <a:rPr lang="en-US" sz="2266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• </a:t>
            </a:r>
            <a:r>
              <a:rPr lang="ko-KR" altLang="en-US" sz="2400" spc="-100" dirty="0" err="1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태장동</a:t>
            </a:r>
            <a:r>
              <a:rPr lang="ko-KR" altLang="en-US" sz="24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 이전 계획의 기초자료 오류와 공간 활용성 간과</a:t>
            </a:r>
            <a:endParaRPr lang="en-US" sz="2400" b="0" i="0" u="none" strike="noStrike" spc="-100" dirty="0">
              <a:solidFill>
                <a:srgbClr val="4A4A4A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F352F12E-69AC-4879-A96A-49C97C7E4A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557" y="3381569"/>
            <a:ext cx="9434941" cy="9102531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7CBC1637-BBC0-4474-AAF8-D50F822BAC19}"/>
              </a:ext>
            </a:extLst>
          </p:cNvPr>
          <p:cNvSpPr/>
          <p:nvPr/>
        </p:nvSpPr>
        <p:spPr>
          <a:xfrm rot="20939230">
            <a:off x="6633613" y="5247503"/>
            <a:ext cx="3352800" cy="4939731"/>
          </a:xfrm>
          <a:prstGeom prst="rect">
            <a:avLst/>
          </a:prstGeom>
          <a:noFill/>
          <a:ln w="114300">
            <a:solidFill>
              <a:srgbClr val="4306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57150">
                <a:solidFill>
                  <a:schemeClr val="tx1"/>
                </a:solidFill>
              </a:ln>
            </a:endParaRPr>
          </a:p>
        </p:txBody>
      </p: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56EBB271-40C9-48C5-81D7-D2023EF864C2}"/>
              </a:ext>
            </a:extLst>
          </p:cNvPr>
          <p:cNvCxnSpPr>
            <a:cxnSpLocks/>
          </p:cNvCxnSpPr>
          <p:nvPr/>
        </p:nvCxnSpPr>
        <p:spPr>
          <a:xfrm flipV="1">
            <a:off x="9754764" y="4309965"/>
            <a:ext cx="3639517" cy="2052735"/>
          </a:xfrm>
          <a:prstGeom prst="straightConnector1">
            <a:avLst/>
          </a:prstGeom>
          <a:ln w="95250">
            <a:solidFill>
              <a:srgbClr val="4306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20">
            <a:extLst>
              <a:ext uri="{FF2B5EF4-FFF2-40B4-BE49-F238E27FC236}">
                <a16:creationId xmlns:a16="http://schemas.microsoft.com/office/drawing/2014/main" id="{D304BF92-584A-4FFB-8BCF-1E956DA550E9}"/>
              </a:ext>
            </a:extLst>
          </p:cNvPr>
          <p:cNvSpPr txBox="1"/>
          <p:nvPr/>
        </p:nvSpPr>
        <p:spPr>
          <a:xfrm>
            <a:off x="13983726" y="2582556"/>
            <a:ext cx="9485874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ctr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주차장 면적</a:t>
            </a:r>
            <a:r>
              <a:rPr lang="en-US" altLang="ko-KR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: </a:t>
            </a: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충분히 확보되어 있음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40" name="TextBox 20">
            <a:extLst>
              <a:ext uri="{FF2B5EF4-FFF2-40B4-BE49-F238E27FC236}">
                <a16:creationId xmlns:a16="http://schemas.microsoft.com/office/drawing/2014/main" id="{E5BA0F7E-6751-4062-89D0-2EE3E35FA0B4}"/>
              </a:ext>
            </a:extLst>
          </p:cNvPr>
          <p:cNvSpPr txBox="1"/>
          <p:nvPr/>
        </p:nvSpPr>
        <p:spPr>
          <a:xfrm>
            <a:off x="14141206" y="9154434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>
              <a:lnSpc>
                <a:spcPct val="82170"/>
              </a:lnSpc>
            </a:pPr>
            <a:r>
              <a:rPr lang="ko-KR" altLang="en-US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다</a:t>
            </a:r>
            <a:r>
              <a:rPr lang="en-US" altLang="ko-KR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2026</a:t>
            </a:r>
            <a:r>
              <a:rPr lang="ko-KR" altLang="en-US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년 현재</a:t>
            </a:r>
            <a:r>
              <a:rPr lang="en-US" altLang="ko-KR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4000" kern="0" spc="0" dirty="0">
                <a:effectLst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㎡</a:t>
            </a:r>
            <a:r>
              <a:rPr lang="en-US" altLang="ko-KR" sz="4000" kern="0" spc="0" dirty="0">
                <a:effectLst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)</a:t>
            </a:r>
            <a:endParaRPr lang="ko-KR" altLang="en-US" sz="4000" kern="0" spc="0" dirty="0">
              <a:effectLst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lvl="0" algn="l">
              <a:lnSpc>
                <a:spcPct val="82170"/>
              </a:lnSpc>
            </a:pP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graphicFrame>
        <p:nvGraphicFramePr>
          <p:cNvPr id="44" name="표 43">
            <a:extLst>
              <a:ext uri="{FF2B5EF4-FFF2-40B4-BE49-F238E27FC236}">
                <a16:creationId xmlns:a16="http://schemas.microsoft.com/office/drawing/2014/main" id="{2F07FFBF-C931-4D71-ABD2-1F414CC91A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898541"/>
              </p:ext>
            </p:extLst>
          </p:nvPr>
        </p:nvGraphicFramePr>
        <p:xfrm>
          <a:off x="13779744" y="4663323"/>
          <a:ext cx="10163554" cy="1519860"/>
        </p:xfrm>
        <a:graphic>
          <a:graphicData uri="http://schemas.openxmlformats.org/drawingml/2006/table">
            <a:tbl>
              <a:tblPr/>
              <a:tblGrid>
                <a:gridCol w="7066017">
                  <a:extLst>
                    <a:ext uri="{9D8B030D-6E8A-4147-A177-3AD203B41FA5}">
                      <a16:colId xmlns:a16="http://schemas.microsoft.com/office/drawing/2014/main" val="3439077055"/>
                    </a:ext>
                  </a:extLst>
                </a:gridCol>
                <a:gridCol w="3097537">
                  <a:extLst>
                    <a:ext uri="{9D8B030D-6E8A-4147-A177-3AD203B41FA5}">
                      <a16:colId xmlns:a16="http://schemas.microsoft.com/office/drawing/2014/main" val="3473120767"/>
                    </a:ext>
                  </a:extLst>
                </a:gridCol>
              </a:tblGrid>
              <a:tr h="7599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옥내 자주식주차면적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1,266</a:t>
                      </a:r>
                      <a:endParaRPr lang="ko-KR" altLang="en-US" sz="40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2793647"/>
                  </a:ext>
                </a:extLst>
              </a:tr>
              <a:tr h="7599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옥외 자주식주차면적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8,000</a:t>
                      </a:r>
                      <a:endParaRPr lang="ko-KR" altLang="en-US" sz="40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8206898"/>
                  </a:ext>
                </a:extLst>
              </a:tr>
            </a:tbl>
          </a:graphicData>
        </a:graphic>
      </p:graphicFrame>
      <p:sp>
        <p:nvSpPr>
          <p:cNvPr id="46" name="TextBox 45">
            <a:extLst>
              <a:ext uri="{FF2B5EF4-FFF2-40B4-BE49-F238E27FC236}">
                <a16:creationId xmlns:a16="http://schemas.microsoft.com/office/drawing/2014/main" id="{DF10EA72-B69D-43BF-909E-656C60FAD2E1}"/>
              </a:ext>
            </a:extLst>
          </p:cNvPr>
          <p:cNvSpPr txBox="1"/>
          <p:nvPr/>
        </p:nvSpPr>
        <p:spPr>
          <a:xfrm>
            <a:off x="21322489" y="4079133"/>
            <a:ext cx="2653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(</a:t>
            </a:r>
            <a:r>
              <a:rPr lang="ko-KR" altLang="en-US" sz="2400" dirty="0"/>
              <a:t>자료</a:t>
            </a:r>
            <a:r>
              <a:rPr lang="en-US" altLang="ko-KR" sz="2400" dirty="0"/>
              <a:t>: </a:t>
            </a:r>
            <a:r>
              <a:rPr lang="ko-KR" altLang="en-US" sz="2400" dirty="0"/>
              <a:t>건축물대장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7" name="TextBox 20">
            <a:extLst>
              <a:ext uri="{FF2B5EF4-FFF2-40B4-BE49-F238E27FC236}">
                <a16:creationId xmlns:a16="http://schemas.microsoft.com/office/drawing/2014/main" id="{0AC5AA50-7D7A-4949-B93A-4B2E8A60B7A1}"/>
              </a:ext>
            </a:extLst>
          </p:cNvPr>
          <p:cNvSpPr txBox="1"/>
          <p:nvPr/>
        </p:nvSpPr>
        <p:spPr>
          <a:xfrm>
            <a:off x="14010739" y="3740937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>
              <a:lnSpc>
                <a:spcPct val="82170"/>
              </a:lnSpc>
            </a:pPr>
            <a:r>
              <a:rPr lang="ko-KR" altLang="en-US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가</a:t>
            </a:r>
            <a:r>
              <a:rPr lang="en-US" altLang="ko-KR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2000</a:t>
            </a:r>
            <a:r>
              <a:rPr lang="ko-KR" altLang="en-US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년 준공</a:t>
            </a:r>
            <a:r>
              <a:rPr lang="en-US" altLang="ko-KR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4000" kern="0" spc="0" dirty="0">
                <a:effectLst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㎡</a:t>
            </a:r>
            <a:r>
              <a:rPr lang="en-US" altLang="ko-KR" sz="4000" kern="0" spc="0" dirty="0">
                <a:effectLst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)</a:t>
            </a:r>
            <a:endParaRPr lang="ko-KR" altLang="en-US" sz="4000" kern="0" spc="0" dirty="0">
              <a:effectLst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lvl="0" algn="l">
              <a:lnSpc>
                <a:spcPct val="82170"/>
              </a:lnSpc>
            </a:pP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A24048-E863-4011-9959-D51B05A02E93}"/>
              </a:ext>
            </a:extLst>
          </p:cNvPr>
          <p:cNvSpPr txBox="1"/>
          <p:nvPr/>
        </p:nvSpPr>
        <p:spPr>
          <a:xfrm>
            <a:off x="20532798" y="9496377"/>
            <a:ext cx="3406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(</a:t>
            </a:r>
            <a:r>
              <a:rPr lang="ko-KR" altLang="en-US" sz="2400" dirty="0"/>
              <a:t>자료</a:t>
            </a:r>
            <a:r>
              <a:rPr lang="en-US" altLang="ko-KR" sz="2400" dirty="0"/>
              <a:t>: </a:t>
            </a:r>
            <a:r>
              <a:rPr lang="ko-KR" altLang="en-US" sz="2400" dirty="0"/>
              <a:t>현지조사 후 추정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aphicFrame>
        <p:nvGraphicFramePr>
          <p:cNvPr id="49" name="표 48">
            <a:extLst>
              <a:ext uri="{FF2B5EF4-FFF2-40B4-BE49-F238E27FC236}">
                <a16:creationId xmlns:a16="http://schemas.microsoft.com/office/drawing/2014/main" id="{8A299DE4-52BD-430B-AAC5-9351184DF5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386612"/>
              </p:ext>
            </p:extLst>
          </p:nvPr>
        </p:nvGraphicFramePr>
        <p:xfrm>
          <a:off x="13779744" y="10154184"/>
          <a:ext cx="10083556" cy="1861976"/>
        </p:xfrm>
        <a:graphic>
          <a:graphicData uri="http://schemas.openxmlformats.org/drawingml/2006/table">
            <a:tbl>
              <a:tblPr/>
              <a:tblGrid>
                <a:gridCol w="5346456">
                  <a:extLst>
                    <a:ext uri="{9D8B030D-6E8A-4147-A177-3AD203B41FA5}">
                      <a16:colId xmlns:a16="http://schemas.microsoft.com/office/drawing/2014/main" val="3439077055"/>
                    </a:ext>
                  </a:extLst>
                </a:gridCol>
                <a:gridCol w="4737100">
                  <a:extLst>
                    <a:ext uri="{9D8B030D-6E8A-4147-A177-3AD203B41FA5}">
                      <a16:colId xmlns:a16="http://schemas.microsoft.com/office/drawing/2014/main" val="3473120767"/>
                    </a:ext>
                  </a:extLst>
                </a:gridCol>
              </a:tblGrid>
              <a:tr h="930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옥내 자주식주차면적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1,266</a:t>
                      </a:r>
                      <a:endParaRPr lang="ko-KR" altLang="en-US" sz="40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2793647"/>
                  </a:ext>
                </a:extLst>
              </a:tr>
              <a:tr h="930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옥외 자주식주차면적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7,346</a:t>
                      </a:r>
                      <a:endParaRPr lang="ko-KR" altLang="en-US" sz="40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8206898"/>
                  </a:ext>
                </a:extLst>
              </a:tr>
            </a:tbl>
          </a:graphicData>
        </a:graphic>
      </p:graphicFrame>
      <p:sp>
        <p:nvSpPr>
          <p:cNvPr id="28" name="TextBox 20">
            <a:extLst>
              <a:ext uri="{FF2B5EF4-FFF2-40B4-BE49-F238E27FC236}">
                <a16:creationId xmlns:a16="http://schemas.microsoft.com/office/drawing/2014/main" id="{E665EF19-807B-41EF-9924-A354C73B144D}"/>
              </a:ext>
            </a:extLst>
          </p:cNvPr>
          <p:cNvSpPr txBox="1"/>
          <p:nvPr/>
        </p:nvSpPr>
        <p:spPr>
          <a:xfrm>
            <a:off x="14105721" y="6457727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>
              <a:lnSpc>
                <a:spcPct val="82170"/>
              </a:lnSpc>
            </a:pPr>
            <a:r>
              <a:rPr lang="ko-KR" altLang="en-US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나</a:t>
            </a:r>
            <a:r>
              <a:rPr lang="en-US" altLang="ko-KR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 </a:t>
            </a:r>
            <a:r>
              <a:rPr lang="ko-KR" altLang="en-US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주차장 대수</a:t>
            </a:r>
            <a:r>
              <a:rPr lang="en-US" altLang="ko-KR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대</a:t>
            </a:r>
            <a:r>
              <a:rPr lang="en-US" altLang="ko-KR" sz="40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)</a:t>
            </a:r>
            <a:endParaRPr lang="ko-KR" altLang="en-US" sz="4000" kern="0" spc="0" dirty="0">
              <a:effectLst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lvl="0" algn="l">
              <a:lnSpc>
                <a:spcPct val="82170"/>
              </a:lnSpc>
            </a:pP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graphicFrame>
        <p:nvGraphicFramePr>
          <p:cNvPr id="29" name="표 28">
            <a:extLst>
              <a:ext uri="{FF2B5EF4-FFF2-40B4-BE49-F238E27FC236}">
                <a16:creationId xmlns:a16="http://schemas.microsoft.com/office/drawing/2014/main" id="{918D34F4-5DF4-4CBE-AAB2-76AB3B1259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637478"/>
              </p:ext>
            </p:extLst>
          </p:nvPr>
        </p:nvGraphicFramePr>
        <p:xfrm>
          <a:off x="13779744" y="7237695"/>
          <a:ext cx="10106891" cy="1460010"/>
        </p:xfrm>
        <a:graphic>
          <a:graphicData uri="http://schemas.openxmlformats.org/drawingml/2006/table">
            <a:tbl>
              <a:tblPr/>
              <a:tblGrid>
                <a:gridCol w="7026623">
                  <a:extLst>
                    <a:ext uri="{9D8B030D-6E8A-4147-A177-3AD203B41FA5}">
                      <a16:colId xmlns:a16="http://schemas.microsoft.com/office/drawing/2014/main" val="3439077055"/>
                    </a:ext>
                  </a:extLst>
                </a:gridCol>
                <a:gridCol w="3080268">
                  <a:extLst>
                    <a:ext uri="{9D8B030D-6E8A-4147-A177-3AD203B41FA5}">
                      <a16:colId xmlns:a16="http://schemas.microsoft.com/office/drawing/2014/main" val="3473120767"/>
                    </a:ext>
                  </a:extLst>
                </a:gridCol>
              </a:tblGrid>
              <a:tr h="7300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옥내 주차장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26</a:t>
                      </a:r>
                      <a:endParaRPr lang="ko-KR" altLang="en-US" sz="40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2793647"/>
                  </a:ext>
                </a:extLst>
              </a:tr>
              <a:tr h="7300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옥외 주차장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4000" dirty="0"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355</a:t>
                      </a:r>
                      <a:endParaRPr lang="ko-KR" altLang="en-US" sz="4000" dirty="0"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8206898"/>
                  </a:ext>
                </a:extLst>
              </a:tr>
            </a:tbl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C2B61DF3-191C-43C0-82B9-E297D7921D15}"/>
              </a:ext>
            </a:extLst>
          </p:cNvPr>
          <p:cNvSpPr txBox="1"/>
          <p:nvPr/>
        </p:nvSpPr>
        <p:spPr>
          <a:xfrm>
            <a:off x="21400156" y="6651123"/>
            <a:ext cx="2653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(</a:t>
            </a:r>
            <a:r>
              <a:rPr lang="ko-KR" altLang="en-US" sz="2400" dirty="0"/>
              <a:t>자료</a:t>
            </a:r>
            <a:r>
              <a:rPr lang="en-US" altLang="ko-KR" sz="2400" dirty="0"/>
              <a:t>: </a:t>
            </a:r>
            <a:r>
              <a:rPr lang="ko-KR" altLang="en-US" sz="2400" dirty="0"/>
              <a:t>건축물대장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6735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228600"/>
            <a:ext cx="24485600" cy="1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44444"/>
            <a:ext cx="244856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422900" y="6845300"/>
            <a:ext cx="132715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13222">
            <a:off x="17513300" y="6845300"/>
            <a:ext cx="13271500" cy="12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9487" y="2024793"/>
            <a:ext cx="224917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7510" y="7807024"/>
            <a:ext cx="622300" cy="647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46471" y="5253745"/>
            <a:ext cx="431800" cy="5334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46068" y="10159108"/>
            <a:ext cx="316434" cy="660385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7179020" y="7575550"/>
            <a:ext cx="9334500" cy="254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4564265" y="6360025"/>
            <a:ext cx="8287044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물류 동선 재정비로 기능 개선</a:t>
            </a:r>
            <a:endParaRPr lang="en-US" sz="45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5878458" y="5267193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조경 </a:t>
            </a:r>
            <a:r>
              <a:rPr lang="en-US" altLang="ko-KR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· </a:t>
            </a: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유휴공간 활용 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id="{B95D4C51-2AE9-4870-84D5-2799141ACC2B}"/>
              </a:ext>
            </a:extLst>
          </p:cNvPr>
          <p:cNvSpPr txBox="1"/>
          <p:nvPr/>
        </p:nvSpPr>
        <p:spPr>
          <a:xfrm>
            <a:off x="15623683" y="10069216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실질적 시설 개선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id="{371F9880-E97A-4523-913C-72BDFE10B5DE}"/>
              </a:ext>
            </a:extLst>
          </p:cNvPr>
          <p:cNvSpPr txBox="1"/>
          <p:nvPr/>
        </p:nvSpPr>
        <p:spPr>
          <a:xfrm>
            <a:off x="15623683" y="7826074"/>
            <a:ext cx="746847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도심 접근성 유지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8225B505-E994-4853-8518-E401910A8EB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3900" y="12484100"/>
            <a:ext cx="3130550" cy="862550"/>
          </a:xfrm>
          <a:prstGeom prst="rect">
            <a:avLst/>
          </a:prstGeom>
        </p:spPr>
      </p:pic>
      <p:sp>
        <p:nvSpPr>
          <p:cNvPr id="27" name="TextBox 4">
            <a:extLst>
              <a:ext uri="{FF2B5EF4-FFF2-40B4-BE49-F238E27FC236}">
                <a16:creationId xmlns:a16="http://schemas.microsoft.com/office/drawing/2014/main" id="{B8E7D92E-632F-4610-8C85-E25E3AB06928}"/>
              </a:ext>
            </a:extLst>
          </p:cNvPr>
          <p:cNvSpPr txBox="1"/>
          <p:nvPr/>
        </p:nvSpPr>
        <p:spPr>
          <a:xfrm>
            <a:off x="1396000" y="333260"/>
            <a:ext cx="18763935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altLang="en-US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 </a:t>
            </a:r>
            <a:r>
              <a:rPr lang="en-US" altLang="ko-KR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2</a:t>
            </a:r>
            <a:r>
              <a:rPr lang="en-US" altLang="ko-KR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. </a:t>
            </a:r>
            <a:r>
              <a:rPr lang="ko-KR" altLang="en-US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현 부지 현대화가 </a:t>
            </a:r>
            <a:r>
              <a:rPr lang="ko-KR" altLang="en-US" sz="6600" b="1" i="0" u="none" strike="noStrike" kern="0" spc="-100" dirty="0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더 경제적</a:t>
            </a:r>
            <a:endParaRPr lang="ko-KR" sz="6600" b="0" i="0" u="none" strike="noStrike" kern="0" spc="-100" dirty="0">
              <a:solidFill>
                <a:srgbClr val="FF0000"/>
              </a:solidFill>
              <a:latin typeface="HY견고딕" panose="02030600000101010101" pitchFamily="18" charset="-127"/>
              <a:ea typeface="SpoqaHanSans-Bold"/>
            </a:endParaRPr>
          </a:p>
        </p:txBody>
      </p:sp>
      <p:sp>
        <p:nvSpPr>
          <p:cNvPr id="28" name="TextBox 23">
            <a:extLst>
              <a:ext uri="{FF2B5EF4-FFF2-40B4-BE49-F238E27FC236}">
                <a16:creationId xmlns:a16="http://schemas.microsoft.com/office/drawing/2014/main" id="{33784B76-69DA-4CDF-8E23-1631BF845F1B}"/>
              </a:ext>
            </a:extLst>
          </p:cNvPr>
          <p:cNvSpPr txBox="1"/>
          <p:nvPr/>
        </p:nvSpPr>
        <p:spPr>
          <a:xfrm>
            <a:off x="2787776" y="1546602"/>
            <a:ext cx="7092822" cy="50593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4499"/>
              </a:lnSpc>
            </a:pPr>
            <a:r>
              <a:rPr lang="en-US" sz="2266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• </a:t>
            </a:r>
            <a:r>
              <a:rPr lang="ko-KR" altLang="en-US" sz="2266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대규모 이전보다 공간 효율화를 통한  실질적 개선이 시급</a:t>
            </a:r>
            <a:endParaRPr lang="en-US" sz="2400" b="0" i="0" u="none" strike="noStrike" spc="-100" dirty="0">
              <a:solidFill>
                <a:srgbClr val="4A4A4A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30" name="TextBox 16">
            <a:extLst>
              <a:ext uri="{FF2B5EF4-FFF2-40B4-BE49-F238E27FC236}">
                <a16:creationId xmlns:a16="http://schemas.microsoft.com/office/drawing/2014/main" id="{FFEA3ECF-ACC3-4195-AAD3-AB65D57C2EB2}"/>
              </a:ext>
            </a:extLst>
          </p:cNvPr>
          <p:cNvSpPr txBox="1"/>
          <p:nvPr/>
        </p:nvSpPr>
        <p:spPr>
          <a:xfrm>
            <a:off x="14598660" y="10968106"/>
            <a:ext cx="9001435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계류장 확보</a:t>
            </a:r>
            <a:r>
              <a:rPr lang="en-US" altLang="ko-KR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, </a:t>
            </a:r>
            <a:r>
              <a:rPr lang="ko-KR" altLang="en-US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중</a:t>
            </a:r>
            <a:r>
              <a:rPr lang="en-US" altLang="ko-KR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·</a:t>
            </a:r>
            <a:r>
              <a:rPr lang="ko-KR" altLang="en-US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도매인 점포 수리</a:t>
            </a:r>
            <a:r>
              <a:rPr lang="en-US" altLang="ko-KR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, </a:t>
            </a:r>
            <a:r>
              <a:rPr lang="ko-KR" altLang="en-US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방수 공사 등 전반적인 리모델링 필요</a:t>
            </a:r>
            <a:endParaRPr lang="en-US" sz="45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id="{A5BA559B-8866-40C3-9B8A-5FA3EB33C095}"/>
              </a:ext>
            </a:extLst>
          </p:cNvPr>
          <p:cNvSpPr txBox="1"/>
          <p:nvPr/>
        </p:nvSpPr>
        <p:spPr>
          <a:xfrm>
            <a:off x="16046903" y="3163589"/>
            <a:ext cx="5130800" cy="914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1178"/>
              </a:lnSpc>
            </a:pPr>
            <a:r>
              <a:rPr lang="ko-KR" altLang="en-US" sz="6000" b="1" dirty="0">
                <a:solidFill>
                  <a:srgbClr val="DF020B"/>
                </a:solidFill>
                <a:latin typeface="Pretendard SemiBold"/>
                <a:ea typeface="Pretendard SemiBold"/>
                <a:cs typeface="Pretendard SemiBold"/>
              </a:rPr>
              <a:t>현 부지 고도화</a:t>
            </a:r>
            <a:endParaRPr lang="en-US" sz="5400" b="0" i="0" u="none" strike="noStrike" dirty="0">
              <a:solidFill>
                <a:srgbClr val="DF020B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38" name="TextBox 10">
            <a:extLst>
              <a:ext uri="{FF2B5EF4-FFF2-40B4-BE49-F238E27FC236}">
                <a16:creationId xmlns:a16="http://schemas.microsoft.com/office/drawing/2014/main" id="{DAFBD69B-86EC-4614-8FDA-9D249C5D0861}"/>
              </a:ext>
            </a:extLst>
          </p:cNvPr>
          <p:cNvSpPr txBox="1"/>
          <p:nvPr/>
        </p:nvSpPr>
        <p:spPr>
          <a:xfrm>
            <a:off x="13630275" y="4404650"/>
            <a:ext cx="89789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41100"/>
              </a:lnSpc>
            </a:pPr>
            <a:r>
              <a:rPr lang="ko-KR" altLang="en-US" sz="3200" dirty="0">
                <a:solidFill>
                  <a:srgbClr val="393939">
                    <a:alpha val="70196"/>
                  </a:srgb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경제적이고 실질적인 해법</a:t>
            </a:r>
            <a:endParaRPr lang="en-US" sz="3200" b="0" i="0" u="none" strike="noStrike" dirty="0">
              <a:solidFill>
                <a:srgbClr val="393939">
                  <a:alpha val="70196"/>
                </a:srgbClr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pic>
        <p:nvPicPr>
          <p:cNvPr id="41" name="Picture 12">
            <a:extLst>
              <a:ext uri="{FF2B5EF4-FFF2-40B4-BE49-F238E27FC236}">
                <a16:creationId xmlns:a16="http://schemas.microsoft.com/office/drawing/2014/main" id="{13F23A99-507A-43D4-9158-C8A0F3F595E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153854" y="2457551"/>
            <a:ext cx="3724423" cy="6425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23D2CF5-80EB-4229-91E9-9452EA053B42}"/>
              </a:ext>
            </a:extLst>
          </p:cNvPr>
          <p:cNvSpPr txBox="1"/>
          <p:nvPr/>
        </p:nvSpPr>
        <p:spPr>
          <a:xfrm>
            <a:off x="17275932" y="2476129"/>
            <a:ext cx="1630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대안 제시</a:t>
            </a:r>
            <a:endParaRPr lang="ko-KR" altLang="en-US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43" name="TextBox 16">
            <a:extLst>
              <a:ext uri="{FF2B5EF4-FFF2-40B4-BE49-F238E27FC236}">
                <a16:creationId xmlns:a16="http://schemas.microsoft.com/office/drawing/2014/main" id="{27292095-95E8-4905-A895-02409FE491D7}"/>
              </a:ext>
            </a:extLst>
          </p:cNvPr>
          <p:cNvSpPr txBox="1"/>
          <p:nvPr/>
        </p:nvSpPr>
        <p:spPr>
          <a:xfrm>
            <a:off x="14677543" y="8801503"/>
            <a:ext cx="8287044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기존 상권 및 소비자 연계 유리</a:t>
            </a:r>
            <a:endParaRPr lang="en-US" sz="45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44" name="Picture 8">
            <a:extLst>
              <a:ext uri="{FF2B5EF4-FFF2-40B4-BE49-F238E27FC236}">
                <a16:creationId xmlns:a16="http://schemas.microsoft.com/office/drawing/2014/main" id="{5F5161F9-E89C-4A91-A5FB-A21B48E2B6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3471" y="10320406"/>
            <a:ext cx="622300" cy="647700"/>
          </a:xfrm>
          <a:prstGeom prst="rect">
            <a:avLst/>
          </a:prstGeom>
        </p:spPr>
      </p:pic>
      <p:pic>
        <p:nvPicPr>
          <p:cNvPr id="45" name="Picture 9">
            <a:extLst>
              <a:ext uri="{FF2B5EF4-FFF2-40B4-BE49-F238E27FC236}">
                <a16:creationId xmlns:a16="http://schemas.microsoft.com/office/drawing/2014/main" id="{02E6F20E-6019-4385-84B2-3440700D85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2432" y="5237817"/>
            <a:ext cx="431800" cy="533400"/>
          </a:xfrm>
          <a:prstGeom prst="rect">
            <a:avLst/>
          </a:prstGeom>
        </p:spPr>
      </p:pic>
      <p:pic>
        <p:nvPicPr>
          <p:cNvPr id="46" name="Picture 10">
            <a:extLst>
              <a:ext uri="{FF2B5EF4-FFF2-40B4-BE49-F238E27FC236}">
                <a16:creationId xmlns:a16="http://schemas.microsoft.com/office/drawing/2014/main" id="{E07835A1-E3FB-4693-95AA-9C1EC8D397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2029" y="7875709"/>
            <a:ext cx="316434" cy="660385"/>
          </a:xfrm>
          <a:prstGeom prst="rect">
            <a:avLst/>
          </a:prstGeom>
        </p:spPr>
      </p:pic>
      <p:sp>
        <p:nvSpPr>
          <p:cNvPr id="47" name="TextBox 16">
            <a:extLst>
              <a:ext uri="{FF2B5EF4-FFF2-40B4-BE49-F238E27FC236}">
                <a16:creationId xmlns:a16="http://schemas.microsoft.com/office/drawing/2014/main" id="{A94C70F6-5A47-4F35-ACF4-FFB5487D06AC}"/>
              </a:ext>
            </a:extLst>
          </p:cNvPr>
          <p:cNvSpPr txBox="1"/>
          <p:nvPr/>
        </p:nvSpPr>
        <p:spPr>
          <a:xfrm>
            <a:off x="2960226" y="6381890"/>
            <a:ext cx="8287044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 전액 시비 부담 예상</a:t>
            </a:r>
            <a:endParaRPr lang="en-US" sz="45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48" name="TextBox 20">
            <a:extLst>
              <a:ext uri="{FF2B5EF4-FFF2-40B4-BE49-F238E27FC236}">
                <a16:creationId xmlns:a16="http://schemas.microsoft.com/office/drawing/2014/main" id="{9A68E2A9-0A1F-4C65-996D-D08A7D1BDDCA}"/>
              </a:ext>
            </a:extLst>
          </p:cNvPr>
          <p:cNvSpPr txBox="1"/>
          <p:nvPr/>
        </p:nvSpPr>
        <p:spPr>
          <a:xfrm>
            <a:off x="4274419" y="5251265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총사업비 </a:t>
            </a:r>
            <a:r>
              <a:rPr lang="en-US" altLang="ko-KR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825</a:t>
            </a: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억 원 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49" name="TextBox 20">
            <a:extLst>
              <a:ext uri="{FF2B5EF4-FFF2-40B4-BE49-F238E27FC236}">
                <a16:creationId xmlns:a16="http://schemas.microsoft.com/office/drawing/2014/main" id="{BC955554-9A19-44D9-9BDD-452002002B3A}"/>
              </a:ext>
            </a:extLst>
          </p:cNvPr>
          <p:cNvSpPr txBox="1"/>
          <p:nvPr/>
        </p:nvSpPr>
        <p:spPr>
          <a:xfrm>
            <a:off x="4019644" y="7785817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도심 접근성 저하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50" name="TextBox 20">
            <a:extLst>
              <a:ext uri="{FF2B5EF4-FFF2-40B4-BE49-F238E27FC236}">
                <a16:creationId xmlns:a16="http://schemas.microsoft.com/office/drawing/2014/main" id="{A4770AE6-6D1F-4D5B-9107-EA762C928BB8}"/>
              </a:ext>
            </a:extLst>
          </p:cNvPr>
          <p:cNvSpPr txBox="1"/>
          <p:nvPr/>
        </p:nvSpPr>
        <p:spPr>
          <a:xfrm>
            <a:off x="4019644" y="10339456"/>
            <a:ext cx="746847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신축 </a:t>
            </a:r>
            <a:r>
              <a:rPr lang="en-US" altLang="ko-KR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· </a:t>
            </a:r>
            <a:r>
              <a:rPr lang="ko-KR" altLang="en-US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이전 리스크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51" name="TextBox 16">
            <a:extLst>
              <a:ext uri="{FF2B5EF4-FFF2-40B4-BE49-F238E27FC236}">
                <a16:creationId xmlns:a16="http://schemas.microsoft.com/office/drawing/2014/main" id="{3E3D7927-8E5C-4A3B-B1FE-4EEEF90AC673}"/>
              </a:ext>
            </a:extLst>
          </p:cNvPr>
          <p:cNvSpPr txBox="1"/>
          <p:nvPr/>
        </p:nvSpPr>
        <p:spPr>
          <a:xfrm>
            <a:off x="3013282" y="8838030"/>
            <a:ext cx="8287044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소비자 접근성 하락 </a:t>
            </a:r>
            <a:endParaRPr lang="en-US" sz="45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52" name="TextBox 29">
            <a:extLst>
              <a:ext uri="{FF2B5EF4-FFF2-40B4-BE49-F238E27FC236}">
                <a16:creationId xmlns:a16="http://schemas.microsoft.com/office/drawing/2014/main" id="{AB2ED638-54AB-4C91-A37F-B511BDDB108F}"/>
              </a:ext>
            </a:extLst>
          </p:cNvPr>
          <p:cNvSpPr txBox="1"/>
          <p:nvPr/>
        </p:nvSpPr>
        <p:spPr>
          <a:xfrm>
            <a:off x="3393481" y="3110937"/>
            <a:ext cx="7390706" cy="914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21178"/>
              </a:lnSpc>
            </a:pPr>
            <a:r>
              <a:rPr lang="ko-KR" altLang="en-US" sz="5400" dirty="0">
                <a:solidFill>
                  <a:srgbClr val="DF020B"/>
                </a:solidFill>
                <a:latin typeface="Pretendard SemiBold"/>
                <a:ea typeface="Pretendard SemiBold"/>
                <a:cs typeface="Pretendard SemiBold"/>
              </a:rPr>
              <a:t>과도한 예산을 수반한 이전</a:t>
            </a:r>
            <a:endParaRPr lang="en-US" sz="5400" b="0" i="0" u="none" strike="noStrike" dirty="0">
              <a:solidFill>
                <a:srgbClr val="DF020B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53" name="TextBox 10">
            <a:extLst>
              <a:ext uri="{FF2B5EF4-FFF2-40B4-BE49-F238E27FC236}">
                <a16:creationId xmlns:a16="http://schemas.microsoft.com/office/drawing/2014/main" id="{77D13D46-AAC5-4F07-B597-2A4DEFC4ABAA}"/>
              </a:ext>
            </a:extLst>
          </p:cNvPr>
          <p:cNvSpPr txBox="1"/>
          <p:nvPr/>
        </p:nvSpPr>
        <p:spPr>
          <a:xfrm>
            <a:off x="2026236" y="4276741"/>
            <a:ext cx="8978900" cy="317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41100"/>
              </a:lnSpc>
            </a:pPr>
            <a:r>
              <a:rPr lang="ko-KR" altLang="en-US" sz="3200" b="0" i="0" u="none" strike="noStrike" dirty="0">
                <a:solidFill>
                  <a:srgbClr val="393939">
                    <a:alpha val="70196"/>
                  </a:srgbClr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리스크 및 부담 가중</a:t>
            </a:r>
            <a:endParaRPr lang="en-US" sz="3200" b="0" i="0" u="none" strike="noStrike" dirty="0">
              <a:solidFill>
                <a:srgbClr val="393939">
                  <a:alpha val="70196"/>
                </a:srgbClr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pic>
        <p:nvPicPr>
          <p:cNvPr id="54" name="Picture 12">
            <a:extLst>
              <a:ext uri="{FF2B5EF4-FFF2-40B4-BE49-F238E27FC236}">
                <a16:creationId xmlns:a16="http://schemas.microsoft.com/office/drawing/2014/main" id="{4F9C7705-10E1-4A2A-B41D-86F817D758D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49815" y="2481296"/>
            <a:ext cx="3724423" cy="642545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34598560-C08C-4696-A388-C84076415E46}"/>
              </a:ext>
            </a:extLst>
          </p:cNvPr>
          <p:cNvSpPr txBox="1"/>
          <p:nvPr/>
        </p:nvSpPr>
        <p:spPr>
          <a:xfrm>
            <a:off x="5671893" y="2499874"/>
            <a:ext cx="1630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기존 계획</a:t>
            </a:r>
            <a:endParaRPr lang="ko-KR" altLang="en-US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56" name="TextBox 16">
            <a:extLst>
              <a:ext uri="{FF2B5EF4-FFF2-40B4-BE49-F238E27FC236}">
                <a16:creationId xmlns:a16="http://schemas.microsoft.com/office/drawing/2014/main" id="{5B75EC4C-EA32-48FC-8263-F9FF4D4434BE}"/>
              </a:ext>
            </a:extLst>
          </p:cNvPr>
          <p:cNvSpPr txBox="1"/>
          <p:nvPr/>
        </p:nvSpPr>
        <p:spPr>
          <a:xfrm>
            <a:off x="3073504" y="11190342"/>
            <a:ext cx="8287044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40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공사 기간 연장 및 비용 증가 가능성</a:t>
            </a:r>
            <a:endParaRPr lang="en-US" sz="45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869845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228600"/>
            <a:ext cx="24485600" cy="1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44444"/>
            <a:ext cx="244856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422900" y="6845300"/>
            <a:ext cx="132715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13222">
            <a:off x="17513300" y="6845300"/>
            <a:ext cx="13271500" cy="12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2055696"/>
            <a:ext cx="22491700" cy="254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1676400" y="2537954"/>
            <a:ext cx="10336639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춘천시</a:t>
            </a:r>
            <a:r>
              <a:rPr lang="en-US" altLang="ko-KR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 ‘</a:t>
            </a: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지역 농산물 먹거리 순환</a:t>
            </a:r>
            <a:r>
              <a:rPr lang="en-US" altLang="ko-KR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‘ </a:t>
            </a:r>
            <a:r>
              <a:rPr lang="ko-KR" altLang="en-US" sz="5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연착륙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31" name="TextBox 4">
            <a:extLst>
              <a:ext uri="{FF2B5EF4-FFF2-40B4-BE49-F238E27FC236}">
                <a16:creationId xmlns:a16="http://schemas.microsoft.com/office/drawing/2014/main" id="{74672D5D-969E-4479-8CFF-EF3F9D52BD26}"/>
              </a:ext>
            </a:extLst>
          </p:cNvPr>
          <p:cNvSpPr txBox="1"/>
          <p:nvPr/>
        </p:nvSpPr>
        <p:spPr>
          <a:xfrm>
            <a:off x="1395999" y="333260"/>
            <a:ext cx="22110555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altLang="en-US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 </a:t>
            </a:r>
            <a:r>
              <a:rPr lang="en-US" altLang="ko-KR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3</a:t>
            </a:r>
            <a:r>
              <a:rPr lang="en-US" altLang="ko-KR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. </a:t>
            </a:r>
            <a:r>
              <a:rPr lang="ko-KR" altLang="en-US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도심형 현대화를 통한 </a:t>
            </a:r>
            <a:r>
              <a:rPr lang="en-US" altLang="ko-KR" sz="6600" b="1" i="0" u="none" strike="noStrike" kern="0" spc="-100" dirty="0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“</a:t>
            </a:r>
            <a:r>
              <a:rPr lang="ko-KR" altLang="en-US" sz="6600" b="1" kern="0" spc="-100" dirty="0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도심형 </a:t>
            </a:r>
            <a:r>
              <a:rPr lang="ko-KR" altLang="en-US" sz="6600" b="1" kern="0" spc="-100" dirty="0" err="1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로컬푸드</a:t>
            </a:r>
            <a:r>
              <a:rPr lang="ko-KR" altLang="en-US" sz="6600" b="1" kern="0" spc="-100" dirty="0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 플랫폼</a:t>
            </a:r>
            <a:r>
              <a:rPr lang="en-US" altLang="ko-KR" sz="6600" b="1" kern="0" spc="-100" dirty="0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”</a:t>
            </a:r>
            <a:r>
              <a:rPr lang="ko-KR" altLang="en-US" sz="6600" b="1" kern="0" spc="-100" dirty="0">
                <a:solidFill>
                  <a:srgbClr val="FF0000"/>
                </a:solidFill>
                <a:latin typeface="HY견고딕" panose="02030600000101010101" pitchFamily="18" charset="-127"/>
                <a:ea typeface="SpoqaHanSans-Bold"/>
              </a:rPr>
              <a:t> </a:t>
            </a:r>
            <a:r>
              <a:rPr lang="ko-KR" altLang="en-US" sz="6600" b="1" kern="0" spc="-100" dirty="0">
                <a:latin typeface="HY견고딕" panose="02030600000101010101" pitchFamily="18" charset="-127"/>
                <a:ea typeface="SpoqaHanSans-Bold"/>
              </a:rPr>
              <a:t>구축</a:t>
            </a:r>
            <a:endParaRPr lang="ko-KR" sz="6600" b="0" i="0" u="none" strike="noStrike" kern="0" spc="-100" dirty="0">
              <a:latin typeface="HY견고딕" panose="02030600000101010101" pitchFamily="18" charset="-127"/>
              <a:ea typeface="SpoqaHanSans-Bold"/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8225B505-E994-4853-8518-E401910A8E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3900" y="12484100"/>
            <a:ext cx="3130550" cy="862550"/>
          </a:xfrm>
          <a:prstGeom prst="rect">
            <a:avLst/>
          </a:prstGeom>
        </p:spPr>
      </p:pic>
      <p:sp>
        <p:nvSpPr>
          <p:cNvPr id="27" name="TextBox 23">
            <a:extLst>
              <a:ext uri="{FF2B5EF4-FFF2-40B4-BE49-F238E27FC236}">
                <a16:creationId xmlns:a16="http://schemas.microsoft.com/office/drawing/2014/main" id="{811BD0CB-F148-477E-BA27-A7FA4A7FB8EC}"/>
              </a:ext>
            </a:extLst>
          </p:cNvPr>
          <p:cNvSpPr txBox="1"/>
          <p:nvPr/>
        </p:nvSpPr>
        <p:spPr>
          <a:xfrm>
            <a:off x="2787776" y="1546602"/>
            <a:ext cx="7092822" cy="50593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4499"/>
              </a:lnSpc>
            </a:pPr>
            <a:r>
              <a:rPr lang="en-US" sz="2266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• </a:t>
            </a:r>
            <a:r>
              <a:rPr lang="ko-KR" altLang="en-US" sz="2266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단순 시설 개선을 넘어선 지역 먹거리 유통 거점으로의 도약</a:t>
            </a:r>
            <a:endParaRPr lang="en-US" sz="2400" b="0" i="0" u="none" strike="noStrike" spc="-100" dirty="0">
              <a:solidFill>
                <a:srgbClr val="4A4A4A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5A31056-2F0B-49E9-B6D9-5029583835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634" y="3430356"/>
            <a:ext cx="10188488" cy="5416159"/>
          </a:xfrm>
          <a:prstGeom prst="rect">
            <a:avLst/>
          </a:prstGeom>
        </p:spPr>
      </p:pic>
      <p:sp>
        <p:nvSpPr>
          <p:cNvPr id="24" name="TextBox 16">
            <a:extLst>
              <a:ext uri="{FF2B5EF4-FFF2-40B4-BE49-F238E27FC236}">
                <a16:creationId xmlns:a16="http://schemas.microsoft.com/office/drawing/2014/main" id="{54CC20BF-69B2-4A3F-B36F-A84CBDAB8591}"/>
              </a:ext>
            </a:extLst>
          </p:cNvPr>
          <p:cNvSpPr txBox="1"/>
          <p:nvPr/>
        </p:nvSpPr>
        <p:spPr>
          <a:xfrm>
            <a:off x="2485675" y="9198120"/>
            <a:ext cx="8287044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3600" b="1" spc="-100" dirty="0">
                <a:latin typeface="Pretendard Regular"/>
                <a:ea typeface="Pretendard Regular"/>
                <a:cs typeface="Pretendard Regular"/>
              </a:rPr>
              <a:t>춘천시 </a:t>
            </a:r>
            <a:r>
              <a:rPr lang="ko-KR" altLang="en-US" sz="3600" b="1" spc="-100" dirty="0" err="1">
                <a:latin typeface="Pretendard Regular"/>
                <a:ea typeface="Pretendard Regular"/>
                <a:cs typeface="Pretendard Regular"/>
              </a:rPr>
              <a:t>청년외식창업</a:t>
            </a:r>
            <a:r>
              <a:rPr lang="ko-KR" altLang="en-US" sz="3600" b="1" spc="-100" dirty="0">
                <a:latin typeface="Pretendard Regular"/>
                <a:ea typeface="Pretendard Regular"/>
                <a:cs typeface="Pretendard Regular"/>
              </a:rPr>
              <a:t> 공동체 공간   </a:t>
            </a:r>
            <a:r>
              <a:rPr lang="en-US" altLang="ko-KR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(</a:t>
            </a:r>
            <a:r>
              <a:rPr lang="ko-KR" altLang="en-US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출처</a:t>
            </a:r>
            <a:r>
              <a:rPr lang="en-US" altLang="ko-KR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: </a:t>
            </a:r>
            <a:r>
              <a:rPr lang="ko-KR" altLang="en-US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춘천시청</a:t>
            </a:r>
            <a:r>
              <a:rPr lang="en-US" altLang="ko-KR" sz="20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)</a:t>
            </a:r>
            <a:endParaRPr lang="en-US" sz="40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7CFC536-4A82-4156-84E2-C4C2C8266D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2424" y="3430356"/>
            <a:ext cx="11097556" cy="5416159"/>
          </a:xfrm>
          <a:prstGeom prst="rect">
            <a:avLst/>
          </a:prstGeom>
        </p:spPr>
      </p:pic>
      <p:sp>
        <p:nvSpPr>
          <p:cNvPr id="29" name="TextBox 16">
            <a:extLst>
              <a:ext uri="{FF2B5EF4-FFF2-40B4-BE49-F238E27FC236}">
                <a16:creationId xmlns:a16="http://schemas.microsoft.com/office/drawing/2014/main" id="{2B6E54E6-B78C-46A2-A565-258B637E2DCA}"/>
              </a:ext>
            </a:extLst>
          </p:cNvPr>
          <p:cNvSpPr txBox="1"/>
          <p:nvPr/>
        </p:nvSpPr>
        <p:spPr>
          <a:xfrm>
            <a:off x="14722186" y="9128904"/>
            <a:ext cx="8287044" cy="47288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8650"/>
              </a:lnSpc>
            </a:pPr>
            <a:r>
              <a:rPr lang="ko-KR" altLang="en-US" sz="3600" b="1" spc="-100" dirty="0">
                <a:latin typeface="Pretendard Regular"/>
                <a:ea typeface="Pretendard Regular"/>
                <a:cs typeface="Pretendard Regular"/>
              </a:rPr>
              <a:t>춘천시 먹거리센터 부지   </a:t>
            </a:r>
            <a:r>
              <a:rPr lang="en-US" altLang="ko-KR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(</a:t>
            </a:r>
            <a:r>
              <a:rPr lang="ko-KR" altLang="en-US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출처</a:t>
            </a:r>
            <a:r>
              <a:rPr lang="en-US" altLang="ko-KR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: </a:t>
            </a:r>
            <a:r>
              <a:rPr lang="ko-KR" altLang="en-US" sz="24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연합뉴스</a:t>
            </a:r>
            <a:r>
              <a:rPr lang="en-US" altLang="ko-KR" sz="2000" b="1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)</a:t>
            </a:r>
            <a:endParaRPr lang="en-US" sz="4000" b="1" i="0" u="none" strike="noStrike" spc="-100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30" name="TextBox 20">
            <a:extLst>
              <a:ext uri="{FF2B5EF4-FFF2-40B4-BE49-F238E27FC236}">
                <a16:creationId xmlns:a16="http://schemas.microsoft.com/office/drawing/2014/main" id="{2E2E6A1E-DD98-4102-96BE-36E41D4C4B8F}"/>
              </a:ext>
            </a:extLst>
          </p:cNvPr>
          <p:cNvSpPr txBox="1"/>
          <p:nvPr/>
        </p:nvSpPr>
        <p:spPr>
          <a:xfrm>
            <a:off x="14148961" y="2544696"/>
            <a:ext cx="10336639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춘천시 </a:t>
            </a:r>
            <a:r>
              <a:rPr lang="en-US" altLang="ko-KR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‘</a:t>
            </a:r>
            <a:r>
              <a:rPr lang="ko-KR" altLang="en-US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먹거리복합문화공간</a:t>
            </a:r>
            <a:r>
              <a:rPr lang="en-US" altLang="ko-KR" sz="5000" b="0" i="0" u="none" strike="noStrike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’</a:t>
            </a:r>
            <a:endParaRPr lang="en-US" sz="5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pic>
        <p:nvPicPr>
          <p:cNvPr id="33" name="Picture 8">
            <a:extLst>
              <a:ext uri="{FF2B5EF4-FFF2-40B4-BE49-F238E27FC236}">
                <a16:creationId xmlns:a16="http://schemas.microsoft.com/office/drawing/2014/main" id="{823B9679-0058-434C-961D-73D5467FC2BC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30405" y="10227898"/>
            <a:ext cx="21576150" cy="2256202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B7AFB28-D8B7-4095-B0DB-40BB22FE33A6}"/>
              </a:ext>
            </a:extLst>
          </p:cNvPr>
          <p:cNvSpPr txBox="1"/>
          <p:nvPr/>
        </p:nvSpPr>
        <p:spPr>
          <a:xfrm>
            <a:off x="2108859" y="10631352"/>
            <a:ext cx="21551121" cy="130369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 algn="l">
              <a:lnSpc>
                <a:spcPct val="82170"/>
              </a:lnSpc>
            </a:pPr>
            <a:r>
              <a:rPr lang="ko-KR" altLang="en-US" sz="4800" dirty="0">
                <a:solidFill>
                  <a:srgbClr val="4A4A4A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Pretendard SemiBold"/>
              </a:rPr>
              <a:t>☞ 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지역 유통망 연계 강화 </a:t>
            </a:r>
            <a:r>
              <a:rPr lang="en-US" altLang="ko-KR" sz="4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: </a:t>
            </a:r>
            <a:r>
              <a:rPr lang="ko-KR" altLang="en-US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학교</a:t>
            </a:r>
            <a:r>
              <a:rPr lang="en-US" altLang="ko-KR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, </a:t>
            </a:r>
            <a:r>
              <a:rPr lang="ko-KR" altLang="en-US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관공서 등 안정적 판로 제공 </a:t>
            </a:r>
            <a:r>
              <a:rPr lang="en-US" altLang="ko-KR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/ </a:t>
            </a:r>
            <a:r>
              <a:rPr lang="ko-KR" altLang="en-US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생산자와 소비자가 직접 연결되는 먹거리 거점화</a:t>
            </a:r>
            <a:endParaRPr lang="en-US" altLang="ko-KR" sz="3600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  <a:p>
            <a:pPr lvl="0" algn="l">
              <a:lnSpc>
                <a:spcPct val="82170"/>
              </a:lnSpc>
            </a:pPr>
            <a:r>
              <a:rPr lang="ko-KR" altLang="en-US" sz="4800" dirty="0">
                <a:solidFill>
                  <a:srgbClr val="4A4A4A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Pretendard SemiBold"/>
              </a:rPr>
              <a:t>☞ 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상품화 시설 및 </a:t>
            </a:r>
            <a:r>
              <a:rPr lang="ko-KR" altLang="en-US" sz="4800" dirty="0" err="1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플랫품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 구축</a:t>
            </a:r>
            <a:r>
              <a:rPr lang="en-US" altLang="ko-KR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: </a:t>
            </a:r>
            <a:r>
              <a:rPr lang="ko-KR" altLang="en-US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소비 트렌드에 맞는 상품화 </a:t>
            </a:r>
            <a:r>
              <a:rPr lang="en-US" altLang="ko-KR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/ </a:t>
            </a:r>
            <a:r>
              <a:rPr lang="ko-KR" altLang="en-US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신선하고 빠른 물류 체계 구축</a:t>
            </a:r>
            <a:endParaRPr lang="en-US" altLang="ko-KR" sz="4000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3518538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228600"/>
            <a:ext cx="24485600" cy="1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44444"/>
            <a:ext cx="244856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422900" y="6845300"/>
            <a:ext cx="132715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13222">
            <a:off x="17513300" y="6845300"/>
            <a:ext cx="13271500" cy="12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" y="1905000"/>
            <a:ext cx="22491700" cy="25400"/>
          </a:xfrm>
          <a:prstGeom prst="rect">
            <a:avLst/>
          </a:prstGeom>
        </p:spPr>
      </p:pic>
      <p:sp>
        <p:nvSpPr>
          <p:cNvPr id="31" name="TextBox 4">
            <a:extLst>
              <a:ext uri="{FF2B5EF4-FFF2-40B4-BE49-F238E27FC236}">
                <a16:creationId xmlns:a16="http://schemas.microsoft.com/office/drawing/2014/main" id="{74672D5D-969E-4479-8CFF-EF3F9D52BD26}"/>
              </a:ext>
            </a:extLst>
          </p:cNvPr>
          <p:cNvSpPr txBox="1"/>
          <p:nvPr/>
        </p:nvSpPr>
        <p:spPr>
          <a:xfrm>
            <a:off x="1396000" y="333260"/>
            <a:ext cx="18763935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99600"/>
              </a:lnSpc>
            </a:pPr>
            <a:r>
              <a:rPr lang="ko-KR" altLang="en-US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 </a:t>
            </a:r>
            <a:r>
              <a:rPr lang="en-US" altLang="ko-KR" sz="6600" b="1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4</a:t>
            </a:r>
            <a:r>
              <a:rPr lang="en-US" altLang="ko-KR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. </a:t>
            </a:r>
            <a:r>
              <a:rPr lang="ko-KR" altLang="en-US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원주시 농산물도매시장 평가 결과</a:t>
            </a:r>
            <a:r>
              <a:rPr lang="en-US" altLang="ko-KR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(2024</a:t>
            </a:r>
            <a:r>
              <a:rPr lang="ko-KR" altLang="en-US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년</a:t>
            </a:r>
            <a:r>
              <a:rPr lang="en-US" altLang="ko-KR" sz="6600" b="1" i="0" u="none" strike="noStrike" kern="0" spc="-100" dirty="0">
                <a:solidFill>
                  <a:srgbClr val="393939"/>
                </a:solidFill>
                <a:latin typeface="HY견고딕" panose="02030600000101010101" pitchFamily="18" charset="-127"/>
                <a:ea typeface="SpoqaHanSans-Bold"/>
              </a:rPr>
              <a:t>)</a:t>
            </a:r>
            <a:endParaRPr lang="ko-KR" sz="6600" b="0" i="0" u="none" strike="noStrike" kern="0" spc="-100" dirty="0">
              <a:solidFill>
                <a:srgbClr val="FF0000"/>
              </a:solidFill>
              <a:latin typeface="HY견고딕" panose="02030600000101010101" pitchFamily="18" charset="-127"/>
              <a:ea typeface="SpoqaHanSans-Bold"/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8225B505-E994-4853-8518-E401910A8E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3900" y="12484100"/>
            <a:ext cx="3130550" cy="862550"/>
          </a:xfrm>
          <a:prstGeom prst="rect">
            <a:avLst/>
          </a:prstGeom>
        </p:spPr>
      </p:pic>
      <p:sp>
        <p:nvSpPr>
          <p:cNvPr id="25" name="TextBox 20">
            <a:extLst>
              <a:ext uri="{FF2B5EF4-FFF2-40B4-BE49-F238E27FC236}">
                <a16:creationId xmlns:a16="http://schemas.microsoft.com/office/drawing/2014/main" id="{7C8446D5-8C34-4932-A1DF-EDA73E988FC0}"/>
              </a:ext>
            </a:extLst>
          </p:cNvPr>
          <p:cNvSpPr txBox="1"/>
          <p:nvPr/>
        </p:nvSpPr>
        <p:spPr>
          <a:xfrm>
            <a:off x="1676461" y="2293009"/>
            <a:ext cx="15087600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도매시장별 법인 </a:t>
            </a:r>
            <a:r>
              <a:rPr lang="en-US" altLang="ko-KR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· 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공판장</a:t>
            </a:r>
            <a:r>
              <a:rPr lang="en-US" altLang="ko-KR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(82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개소</a:t>
            </a:r>
            <a:r>
              <a:rPr lang="en-US" altLang="ko-KR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) </a:t>
            </a:r>
            <a:r>
              <a:rPr lang="ko-KR" altLang="en-US" sz="48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종합만족도 현황 </a:t>
            </a:r>
            <a:r>
              <a:rPr lang="ko-KR" altLang="en-US" sz="36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일부 발췌  </a:t>
            </a:r>
            <a:endParaRPr lang="en-US" sz="48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26" name="TextBox 23">
            <a:extLst>
              <a:ext uri="{FF2B5EF4-FFF2-40B4-BE49-F238E27FC236}">
                <a16:creationId xmlns:a16="http://schemas.microsoft.com/office/drawing/2014/main" id="{67A9CF85-B106-45AA-9405-723E3F71BA98}"/>
              </a:ext>
            </a:extLst>
          </p:cNvPr>
          <p:cNvSpPr txBox="1"/>
          <p:nvPr/>
        </p:nvSpPr>
        <p:spPr>
          <a:xfrm>
            <a:off x="16300578" y="2472878"/>
            <a:ext cx="7092822" cy="50593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just">
              <a:lnSpc>
                <a:spcPct val="124499"/>
              </a:lnSpc>
            </a:pPr>
            <a:r>
              <a:rPr lang="en-US" sz="28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• </a:t>
            </a:r>
            <a:r>
              <a:rPr lang="ko-KR" altLang="en-US" sz="28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출처</a:t>
            </a:r>
            <a:r>
              <a:rPr lang="en-US" altLang="ko-KR" sz="28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: </a:t>
            </a:r>
            <a:r>
              <a:rPr lang="ko-KR" altLang="en-US" sz="2800" b="0" i="0" u="none" strike="noStrike" spc="-100" dirty="0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농림축산식품부 산하 </a:t>
            </a:r>
            <a:r>
              <a:rPr lang="ko-KR" altLang="en-US" sz="2800" b="0" i="0" u="none" strike="noStrike" spc="-100" dirty="0" err="1">
                <a:solidFill>
                  <a:srgbClr val="4A4A4A"/>
                </a:solidFill>
                <a:latin typeface="Pretendard Regular"/>
                <a:ea typeface="Pretendard Regular"/>
                <a:cs typeface="Pretendard Regular"/>
              </a:rPr>
              <a:t>한국농수산식품유통공사</a:t>
            </a:r>
            <a:endParaRPr lang="en-US" sz="3200" b="0" i="0" u="none" strike="noStrike" spc="-100" dirty="0">
              <a:solidFill>
                <a:srgbClr val="4A4A4A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CA565A95-37DA-40FE-9AA2-D4C2877CF1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744" y="3279660"/>
            <a:ext cx="13767999" cy="920444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A7B62499-BBA8-43A2-9BD3-D7AA82A7B6AA}"/>
              </a:ext>
            </a:extLst>
          </p:cNvPr>
          <p:cNvSpPr/>
          <p:nvPr/>
        </p:nvSpPr>
        <p:spPr>
          <a:xfrm>
            <a:off x="2476501" y="9372600"/>
            <a:ext cx="11772899" cy="106374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502227D6-AB8B-40D1-9793-04230C27CF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4628" y="3195965"/>
            <a:ext cx="9367815" cy="8731134"/>
          </a:xfrm>
          <a:prstGeom prst="rect">
            <a:avLst/>
          </a:prstGeom>
        </p:spPr>
      </p:pic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96B9CF22-6819-4DC2-8364-B73C587FB30A}"/>
              </a:ext>
            </a:extLst>
          </p:cNvPr>
          <p:cNvCxnSpPr/>
          <p:nvPr/>
        </p:nvCxnSpPr>
        <p:spPr>
          <a:xfrm>
            <a:off x="19583400" y="9906000"/>
            <a:ext cx="38100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E9D01E96-B7C2-474C-A9CF-201CE7DD8870}"/>
              </a:ext>
            </a:extLst>
          </p:cNvPr>
          <p:cNvCxnSpPr>
            <a:cxnSpLocks/>
          </p:cNvCxnSpPr>
          <p:nvPr/>
        </p:nvCxnSpPr>
        <p:spPr>
          <a:xfrm>
            <a:off x="15305743" y="10744200"/>
            <a:ext cx="663985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>
            <a:extLst>
              <a:ext uri="{FF2B5EF4-FFF2-40B4-BE49-F238E27FC236}">
                <a16:creationId xmlns:a16="http://schemas.microsoft.com/office/drawing/2014/main" id="{AF4328AE-6EDA-4FB4-A668-BD1B2A333AC4}"/>
              </a:ext>
            </a:extLst>
          </p:cNvPr>
          <p:cNvCxnSpPr>
            <a:cxnSpLocks/>
          </p:cNvCxnSpPr>
          <p:nvPr/>
        </p:nvCxnSpPr>
        <p:spPr>
          <a:xfrm>
            <a:off x="11529039" y="10436340"/>
            <a:ext cx="2857046" cy="2219198"/>
          </a:xfrm>
          <a:prstGeom prst="straightConnector1">
            <a:avLst/>
          </a:prstGeom>
          <a:ln w="857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8">
            <a:extLst>
              <a:ext uri="{FF2B5EF4-FFF2-40B4-BE49-F238E27FC236}">
                <a16:creationId xmlns:a16="http://schemas.microsoft.com/office/drawing/2014/main" id="{EDBC3588-ED6D-483A-96D7-32DC51AF09BD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14563763" y="12372374"/>
            <a:ext cx="5854121" cy="843799"/>
          </a:xfrm>
          <a:prstGeom prst="rect">
            <a:avLst/>
          </a:prstGeom>
        </p:spPr>
      </p:pic>
      <p:sp>
        <p:nvSpPr>
          <p:cNvPr id="40" name="TextBox 20">
            <a:extLst>
              <a:ext uri="{FF2B5EF4-FFF2-40B4-BE49-F238E27FC236}">
                <a16:creationId xmlns:a16="http://schemas.microsoft.com/office/drawing/2014/main" id="{EF941329-2A7B-487F-8D47-46B0CB876B80}"/>
              </a:ext>
            </a:extLst>
          </p:cNvPr>
          <p:cNvSpPr txBox="1"/>
          <p:nvPr/>
        </p:nvSpPr>
        <p:spPr>
          <a:xfrm>
            <a:off x="14998270" y="12512703"/>
            <a:ext cx="5626222" cy="685800"/>
          </a:xfrm>
          <a:prstGeom prst="rect">
            <a:avLst/>
          </a:prstGeom>
        </p:spPr>
        <p:txBody>
          <a:bodyPr lIns="0" tIns="100670" rIns="0" bIns="0" rtlCol="0" anchor="t"/>
          <a:lstStyle/>
          <a:p>
            <a:pPr lvl="0" algn="l">
              <a:lnSpc>
                <a:spcPct val="82170"/>
              </a:lnSpc>
            </a:pPr>
            <a:r>
              <a:rPr lang="ko-KR" altLang="en-US" sz="4000" dirty="0">
                <a:solidFill>
                  <a:srgbClr val="4A4A4A"/>
                </a:solidFill>
                <a:latin typeface="Pretendard SemiBold"/>
                <a:ea typeface="Pretendard SemiBold"/>
                <a:cs typeface="Pretendard SemiBold"/>
              </a:rPr>
              <a:t>종합만족도에서 낮은 순위 </a:t>
            </a:r>
            <a:endParaRPr lang="en-US" sz="4000" b="0" i="0" u="none" strike="noStrike" dirty="0">
              <a:solidFill>
                <a:srgbClr val="4A4A4A"/>
              </a:solidFill>
              <a:latin typeface="Pretendard SemiBold"/>
              <a:ea typeface="Pretendard SemiBold"/>
              <a:cs typeface="Pretendard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997304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228600"/>
            <a:ext cx="24485600" cy="12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800" y="13462000"/>
            <a:ext cx="24485600" cy="127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5422900" y="6845300"/>
            <a:ext cx="132715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551400" y="6845300"/>
            <a:ext cx="13258800" cy="12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8100" y="0"/>
            <a:ext cx="1536700" cy="137160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D84858E0-982E-4FCC-A7CD-1020AB65DDD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3900" y="12484100"/>
            <a:ext cx="3130550" cy="862550"/>
          </a:xfrm>
          <a:prstGeom prst="rect">
            <a:avLst/>
          </a:prstGeom>
        </p:spPr>
      </p:pic>
      <p:sp>
        <p:nvSpPr>
          <p:cNvPr id="23" name="TextBox 8">
            <a:extLst>
              <a:ext uri="{FF2B5EF4-FFF2-40B4-BE49-F238E27FC236}">
                <a16:creationId xmlns:a16="http://schemas.microsoft.com/office/drawing/2014/main" id="{07151102-E209-4E0F-A62A-25E02A5B1D09}"/>
              </a:ext>
            </a:extLst>
          </p:cNvPr>
          <p:cNvSpPr txBox="1"/>
          <p:nvPr/>
        </p:nvSpPr>
        <p:spPr>
          <a:xfrm>
            <a:off x="3702050" y="5464308"/>
            <a:ext cx="10248900" cy="327510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>
              <a:lnSpc>
                <a:spcPct val="95449"/>
              </a:lnSpc>
            </a:pPr>
            <a:r>
              <a:rPr lang="ko-KR" altLang="en-US" sz="14400" b="1" i="0" u="none" strike="noStrike" spc="-400" dirty="0">
                <a:ea typeface="Pretendard SemiBold"/>
              </a:rPr>
              <a:t>감 사 합 </a:t>
            </a:r>
            <a:r>
              <a:rPr lang="ko-KR" altLang="en-US" sz="14400" b="1" i="0" u="none" strike="noStrike" spc="-400" dirty="0" err="1">
                <a:ea typeface="Pretendard SemiBold"/>
              </a:rPr>
              <a:t>니</a:t>
            </a:r>
            <a:r>
              <a:rPr lang="ko-KR" altLang="en-US" sz="14400" b="1" i="0" u="none" strike="noStrike" spc="-400" dirty="0">
                <a:ea typeface="Pretendard SemiBold"/>
              </a:rPr>
              <a:t> 다</a:t>
            </a:r>
            <a:r>
              <a:rPr lang="en-US" altLang="ko-KR" sz="14400" b="1" i="0" u="none" strike="noStrike" spc="-400" dirty="0">
                <a:ea typeface="Pretendard SemiBold"/>
              </a:rPr>
              <a:t>.</a:t>
            </a:r>
            <a:endParaRPr lang="en-US" altLang="ko-KR" sz="14400" b="1" spc="-400" dirty="0">
              <a:ea typeface="Pretendard SemiBold"/>
            </a:endParaRPr>
          </a:p>
        </p:txBody>
      </p:sp>
      <p:sp>
        <p:nvSpPr>
          <p:cNvPr id="24" name="TextBox 4">
            <a:extLst>
              <a:ext uri="{FF2B5EF4-FFF2-40B4-BE49-F238E27FC236}">
                <a16:creationId xmlns:a16="http://schemas.microsoft.com/office/drawing/2014/main" id="{3CE61F4A-FC75-456B-A52E-EA337DD66080}"/>
              </a:ext>
            </a:extLst>
          </p:cNvPr>
          <p:cNvSpPr txBox="1"/>
          <p:nvPr/>
        </p:nvSpPr>
        <p:spPr>
          <a:xfrm>
            <a:off x="990600" y="11430000"/>
            <a:ext cx="1776095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6600" b="1" i="0" u="none" strike="noStrike" spc="-100" dirty="0" err="1">
                <a:solidFill>
                  <a:srgbClr val="393939"/>
                </a:solidFill>
                <a:ea typeface="SpoqaHanSans-Bold"/>
              </a:rPr>
              <a:t>원용대</a:t>
            </a:r>
            <a:r>
              <a:rPr lang="ko-KR" altLang="en-US" sz="6600" b="1" i="0" u="none" strike="noStrike" spc="-100" dirty="0">
                <a:solidFill>
                  <a:srgbClr val="393939"/>
                </a:solidFill>
                <a:ea typeface="SpoqaHanSans-Bold"/>
              </a:rPr>
              <a:t> 의원</a:t>
            </a:r>
            <a:endParaRPr lang="en-US" altLang="ko-KR" sz="6600" b="1" i="0" u="none" strike="noStrike" spc="-100" dirty="0">
              <a:solidFill>
                <a:srgbClr val="393939"/>
              </a:solidFill>
              <a:ea typeface="SpoqaHanSans-Bold"/>
            </a:endParaRPr>
          </a:p>
          <a:p>
            <a:pPr lvl="0" algn="ctr">
              <a:lnSpc>
                <a:spcPct val="99600"/>
              </a:lnSpc>
            </a:pP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(</a:t>
            </a:r>
            <a:r>
              <a:rPr lang="ko-KR" altLang="en-US" sz="5400" spc="-100" dirty="0" err="1">
                <a:solidFill>
                  <a:srgbClr val="393939"/>
                </a:solidFill>
                <a:ea typeface="SpoqaHanSans-Bold"/>
              </a:rPr>
              <a:t>소초면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 </a:t>
            </a:r>
            <a:r>
              <a:rPr lang="ko-KR" altLang="en-US" sz="5400" spc="-100" dirty="0" err="1">
                <a:solidFill>
                  <a:srgbClr val="393939"/>
                </a:solidFill>
                <a:ea typeface="SpoqaHanSans-Bold"/>
              </a:rPr>
              <a:t>개운동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 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명륜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1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 </a:t>
            </a:r>
            <a:r>
              <a:rPr lang="ko-KR" altLang="en-US" sz="5400" spc="-100" dirty="0">
                <a:solidFill>
                  <a:srgbClr val="393939"/>
                </a:solidFill>
                <a:ea typeface="SpoqaHanSans-Bold"/>
              </a:rPr>
              <a:t>봉산동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, </a:t>
            </a:r>
            <a:r>
              <a:rPr lang="ko-KR" altLang="en-US" sz="5400" spc="-100" dirty="0" err="1">
                <a:solidFill>
                  <a:srgbClr val="393939"/>
                </a:solidFill>
                <a:ea typeface="SpoqaHanSans-Bold"/>
              </a:rPr>
              <a:t>행구동</a:t>
            </a:r>
            <a:r>
              <a:rPr lang="en-US" altLang="ko-KR" sz="5400" spc="-100" dirty="0">
                <a:solidFill>
                  <a:srgbClr val="393939"/>
                </a:solidFill>
                <a:ea typeface="SpoqaHanSans-Bold"/>
              </a:rPr>
              <a:t>)</a:t>
            </a:r>
            <a:endParaRPr lang="ko-KR" sz="5400" b="0" i="0" u="none" strike="noStrike" spc="-100" dirty="0">
              <a:solidFill>
                <a:srgbClr val="393939"/>
              </a:solidFill>
              <a:ea typeface="SpoqaHanSans-Bold"/>
            </a:endParaRPr>
          </a:p>
        </p:txBody>
      </p:sp>
      <p:sp>
        <p:nvSpPr>
          <p:cNvPr id="25" name="TextBox 6">
            <a:extLst>
              <a:ext uri="{FF2B5EF4-FFF2-40B4-BE49-F238E27FC236}">
                <a16:creationId xmlns:a16="http://schemas.microsoft.com/office/drawing/2014/main" id="{7175E1AD-445C-454B-AB25-70C0AD8D3BA2}"/>
              </a:ext>
            </a:extLst>
          </p:cNvPr>
          <p:cNvSpPr txBox="1"/>
          <p:nvPr/>
        </p:nvSpPr>
        <p:spPr>
          <a:xfrm>
            <a:off x="16154400" y="215900"/>
            <a:ext cx="9118600" cy="774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41100"/>
              </a:lnSpc>
            </a:pPr>
            <a:r>
              <a:rPr lang="ko-KR" altLang="en-US" sz="2800" b="1" i="0" u="none" strike="noStrike" dirty="0">
                <a:solidFill>
                  <a:srgbClr val="393939"/>
                </a:solidFill>
                <a:ea typeface="SpoqaHanSans-Regular"/>
              </a:rPr>
              <a:t>제</a:t>
            </a:r>
            <a:r>
              <a:rPr lang="en-US" altLang="ko-KR" sz="2800" b="1" i="0" u="none" strike="noStrike" dirty="0">
                <a:solidFill>
                  <a:srgbClr val="393939"/>
                </a:solidFill>
                <a:ea typeface="SpoqaHanSans-Regular"/>
              </a:rPr>
              <a:t>264</a:t>
            </a:r>
            <a:r>
              <a:rPr lang="ko-KR" altLang="en-US" sz="2800" b="1" i="0" u="none" strike="noStrike" dirty="0">
                <a:solidFill>
                  <a:srgbClr val="393939"/>
                </a:solidFill>
                <a:ea typeface="SpoqaHanSans-Regular"/>
              </a:rPr>
              <a:t>회 원주시의회 임시회 </a:t>
            </a:r>
            <a:r>
              <a:rPr lang="en-US" altLang="ko-KR" sz="2800" b="1" i="0" u="none" strike="noStrike" dirty="0">
                <a:solidFill>
                  <a:srgbClr val="393939"/>
                </a:solidFill>
                <a:ea typeface="SpoqaHanSans-Regular"/>
              </a:rPr>
              <a:t>5</a:t>
            </a:r>
            <a:r>
              <a:rPr lang="ko-KR" altLang="en-US" sz="2800" b="1" i="0" u="none" strike="noStrike" dirty="0">
                <a:solidFill>
                  <a:srgbClr val="393939"/>
                </a:solidFill>
                <a:ea typeface="SpoqaHanSans-Regular"/>
              </a:rPr>
              <a:t>분 자유발언</a:t>
            </a:r>
            <a:endParaRPr lang="en-US" sz="2800" b="1" i="0" u="none" strike="noStrike" dirty="0">
              <a:solidFill>
                <a:srgbClr val="393939"/>
              </a:solidFill>
              <a:latin typeface="SpoqaHanSans-Regular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869EB6D1-8774-4EAF-9482-94847E71CF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5700" y="1524000"/>
            <a:ext cx="7670795" cy="1071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9179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449</Words>
  <Application>Microsoft Office PowerPoint</Application>
  <PresentationFormat>사용자 지정</PresentationFormat>
  <Paragraphs>81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6" baseType="lpstr">
      <vt:lpstr>SpoqaHanSans-Regular</vt:lpstr>
      <vt:lpstr>Pretendard SemiBold</vt:lpstr>
      <vt:lpstr>HY헤드라인M</vt:lpstr>
      <vt:lpstr>Calibri</vt:lpstr>
      <vt:lpstr>Pretendard Regular</vt:lpstr>
      <vt:lpstr>맑은 고딕</vt:lpstr>
      <vt:lpstr>HY견고딕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user</cp:lastModifiedBy>
  <cp:revision>58</cp:revision>
  <cp:lastPrinted>2026-03-24T00:00:56Z</cp:lastPrinted>
  <dcterms:created xsi:type="dcterms:W3CDTF">2006-08-16T00:00:00Z</dcterms:created>
  <dcterms:modified xsi:type="dcterms:W3CDTF">2026-03-24T00:04:49Z</dcterms:modified>
</cp:coreProperties>
</file>