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27" r:id="rId2"/>
    <p:sldId id="433" r:id="rId3"/>
    <p:sldId id="432" r:id="rId4"/>
    <p:sldId id="424" r:id="rId5"/>
    <p:sldId id="429" r:id="rId6"/>
    <p:sldId id="426" r:id="rId7"/>
    <p:sldId id="431" r:id="rId8"/>
  </p:sldIdLst>
  <p:sldSz cx="12192000" cy="6858000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2A86"/>
    <a:srgbClr val="B40FCF"/>
    <a:srgbClr val="E582F6"/>
    <a:srgbClr val="F58683"/>
    <a:srgbClr val="29123A"/>
    <a:srgbClr val="F8B0AE"/>
    <a:srgbClr val="DF03C0"/>
    <a:srgbClr val="663300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91" d="100"/>
          <a:sy n="91" d="100"/>
        </p:scale>
        <p:origin x="7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9075" y="3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398298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9075" y="6398298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3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9075" y="3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14650" y="841375"/>
            <a:ext cx="4040188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36" tIns="43767" rIns="87536" bIns="4376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733" y="3241986"/>
            <a:ext cx="7893050" cy="2651678"/>
          </a:xfrm>
          <a:prstGeom prst="rect">
            <a:avLst/>
          </a:prstGeom>
        </p:spPr>
        <p:txBody>
          <a:bodyPr vert="horz" lIns="87536" tIns="43767" rIns="87536" bIns="43767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398298"/>
            <a:ext cx="4275035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9075" y="6398298"/>
            <a:ext cx="4275034" cy="337467"/>
          </a:xfrm>
          <a:prstGeom prst="rect">
            <a:avLst/>
          </a:prstGeom>
        </p:spPr>
        <p:txBody>
          <a:bodyPr vert="horz" lIns="87536" tIns="43767" rIns="87536" bIns="43767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5432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481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988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157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98792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6958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985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21712" y="5371501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박 필 여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249271" y="1757083"/>
            <a:ext cx="7468875" cy="2919090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3600" spc="-15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돈 때문에 삶이 무너지지 않는 도시</a:t>
            </a:r>
            <a:r>
              <a:rPr lang="en-US" altLang="ko-KR" sz="3600" spc="-15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원주를 위한 </a:t>
            </a:r>
            <a:r>
              <a:rPr lang="ko-KR" altLang="en-US" sz="3600" dirty="0" err="1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금융돌봄제도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정착을 위한 제언</a:t>
            </a:r>
            <a:endParaRPr lang="ko-KR" altLang="en-US" sz="4000" dirty="0">
              <a:solidFill>
                <a:srgbClr val="0E0036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8570BEF-B8EC-43A5-AAC8-362CA207A4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7" y="951587"/>
            <a:ext cx="3270997" cy="436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89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63984A2C-F610-413E-AAB1-652573941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4119" y="1634925"/>
            <a:ext cx="4248328" cy="5126020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44A830-E0AF-43C3-879E-DA8D4DCA8BF7}"/>
              </a:ext>
            </a:extLst>
          </p:cNvPr>
          <p:cNvSpPr txBox="1"/>
          <p:nvPr/>
        </p:nvSpPr>
        <p:spPr>
          <a:xfrm>
            <a:off x="5060896" y="1809619"/>
            <a:ext cx="5907386" cy="25139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/>
              <a:t>“</a:t>
            </a:r>
            <a:r>
              <a:rPr lang="ko-KR" altLang="en-US" sz="2800" dirty="0"/>
              <a:t>위기에 처한 국민의 입장에서는 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ko-KR" altLang="en-US" sz="2800" b="1" dirty="0"/>
              <a:t>금융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생계</a:t>
            </a:r>
            <a:r>
              <a:rPr lang="en-US" altLang="ko-KR" sz="2800" b="1" dirty="0"/>
              <a:t>, </a:t>
            </a:r>
            <a:r>
              <a:rPr lang="ko-KR" altLang="en-US" sz="2800" b="1" dirty="0"/>
              <a:t>정신건강상의 어려움</a:t>
            </a:r>
            <a:r>
              <a:rPr lang="ko-KR" altLang="en-US" sz="2800" dirty="0"/>
              <a:t>이 </a:t>
            </a:r>
            <a:endParaRPr lang="en-US" altLang="ko-KR" sz="2800" dirty="0"/>
          </a:p>
          <a:p>
            <a:pPr>
              <a:lnSpc>
                <a:spcPct val="150000"/>
              </a:lnSpc>
            </a:pPr>
            <a:r>
              <a:rPr lang="ko-KR" altLang="en-US" sz="2800" dirty="0"/>
              <a:t>각각 </a:t>
            </a:r>
            <a:r>
              <a:rPr lang="ko-KR" altLang="en-US" sz="2800" b="1" dirty="0"/>
              <a:t>따로 존재하지 않는다</a:t>
            </a:r>
            <a:r>
              <a:rPr lang="en-US" altLang="ko-KR" sz="2800" dirty="0"/>
              <a:t>.”</a:t>
            </a:r>
          </a:p>
          <a:p>
            <a:pPr>
              <a:lnSpc>
                <a:spcPct val="150000"/>
              </a:lnSpc>
            </a:pPr>
            <a:r>
              <a:rPr lang="ko-KR" altLang="en-US" sz="2200" dirty="0"/>
              <a:t>보건복지부 사회복지정책실장 인터뷰 中</a:t>
            </a:r>
            <a:endParaRPr lang="en-US" altLang="ko-KR" sz="2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0D26F2-2A87-4322-B7E3-20B799D3C62B}"/>
              </a:ext>
            </a:extLst>
          </p:cNvPr>
          <p:cNvSpPr txBox="1"/>
          <p:nvPr/>
        </p:nvSpPr>
        <p:spPr>
          <a:xfrm>
            <a:off x="274119" y="97055"/>
            <a:ext cx="4730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이데일리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기사 발췌 </a:t>
            </a:r>
            <a:r>
              <a:rPr lang="en-US" altLang="ko-KR" sz="2000" dirty="0">
                <a:ea typeface="HY견고딕" panose="02030600000101010101" pitchFamily="18" charset="-127"/>
              </a:rPr>
              <a:t>(2026.8.25.)</a:t>
            </a:r>
            <a:endParaRPr lang="ko-KR" altLang="en-US" sz="2800" dirty="0">
              <a:ea typeface="HY견고딕" panose="0203060000010101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9C30535-FC00-4F7E-A3E0-1162394C34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19" y="982829"/>
            <a:ext cx="1714500" cy="628650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sp>
        <p:nvSpPr>
          <p:cNvPr id="4" name="화살표: 오른쪽 3">
            <a:extLst>
              <a:ext uri="{FF2B5EF4-FFF2-40B4-BE49-F238E27FC236}">
                <a16:creationId xmlns:a16="http://schemas.microsoft.com/office/drawing/2014/main" id="{CCA3112F-C0C2-4A1E-BBBF-54FEC8092553}"/>
              </a:ext>
            </a:extLst>
          </p:cNvPr>
          <p:cNvSpPr/>
          <p:nvPr/>
        </p:nvSpPr>
        <p:spPr>
          <a:xfrm>
            <a:off x="5286703" y="4971393"/>
            <a:ext cx="630621" cy="4125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F78C1E-06EA-4B8B-A481-F38E3998A3F9}"/>
              </a:ext>
            </a:extLst>
          </p:cNvPr>
          <p:cNvSpPr txBox="1"/>
          <p:nvPr/>
        </p:nvSpPr>
        <p:spPr>
          <a:xfrm>
            <a:off x="6087038" y="4875884"/>
            <a:ext cx="37401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금융 돌봄의 필요성</a:t>
            </a:r>
            <a:endParaRPr lang="ko-KR" altLang="en-US" sz="3200" dirty="0"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476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63984A2C-F610-413E-AAB1-652573941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7266" y="942622"/>
            <a:ext cx="3692687" cy="5790676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44A830-E0AF-43C3-879E-DA8D4DCA8BF7}"/>
              </a:ext>
            </a:extLst>
          </p:cNvPr>
          <p:cNvSpPr txBox="1"/>
          <p:nvPr/>
        </p:nvSpPr>
        <p:spPr>
          <a:xfrm>
            <a:off x="5187020" y="2051355"/>
            <a:ext cx="6183103" cy="28832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 err="1"/>
              <a:t>갈거리사회적협동조합</a:t>
            </a:r>
            <a:r>
              <a:rPr lang="ko-KR" altLang="en-US" sz="2800" b="1" dirty="0"/>
              <a:t> </a:t>
            </a:r>
            <a:r>
              <a:rPr lang="ko-KR" altLang="en-US" sz="2800" b="1" dirty="0" err="1"/>
              <a:t>금융돌봄</a:t>
            </a:r>
            <a:r>
              <a:rPr lang="ko-KR" altLang="en-US" sz="2800" b="1" dirty="0"/>
              <a:t> 사업</a:t>
            </a:r>
            <a:endParaRPr lang="en-US" altLang="ko-KR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err="1"/>
              <a:t>재무</a:t>
            </a:r>
            <a:r>
              <a:rPr lang="ko-KR" altLang="en-US" sz="2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〮채무상담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금융교육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금융사기 예방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채무관리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소비습관 개선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18336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63984A2C-F610-413E-AAB1-652573941A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7266" y="942622"/>
            <a:ext cx="3692687" cy="5790676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44A830-E0AF-43C3-879E-DA8D4DCA8BF7}"/>
              </a:ext>
            </a:extLst>
          </p:cNvPr>
          <p:cNvSpPr txBox="1"/>
          <p:nvPr/>
        </p:nvSpPr>
        <p:spPr>
          <a:xfrm>
            <a:off x="5187020" y="2051355"/>
            <a:ext cx="6183103" cy="28832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 err="1"/>
              <a:t>갈거리사회적협동조합</a:t>
            </a:r>
            <a:r>
              <a:rPr lang="ko-KR" altLang="en-US" sz="2800" b="1" dirty="0"/>
              <a:t> </a:t>
            </a:r>
            <a:r>
              <a:rPr lang="ko-KR" altLang="en-US" sz="2800" b="1" dirty="0" err="1"/>
              <a:t>금융돌봄</a:t>
            </a:r>
            <a:r>
              <a:rPr lang="ko-KR" altLang="en-US" sz="2800" b="1" dirty="0"/>
              <a:t> 사업</a:t>
            </a:r>
            <a:endParaRPr lang="en-US" altLang="ko-KR" sz="28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 err="1"/>
              <a:t>재무</a:t>
            </a:r>
            <a:r>
              <a:rPr lang="ko-KR" altLang="en-US" sz="24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〮채무상담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금융교육</a:t>
            </a:r>
            <a:r>
              <a:rPr lang="en-US" altLang="ko-KR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금융사기 예방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채무관리</a:t>
            </a:r>
            <a:endParaRPr lang="en-US" altLang="ko-KR" sz="24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소비습관 개선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17010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DBC4274-9004-4EC2-936F-E8443D3ED9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4119" y="1175564"/>
            <a:ext cx="5758247" cy="5585381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9DEA71-6F03-4B23-BDD2-DAD294CD82EC}"/>
              </a:ext>
            </a:extLst>
          </p:cNvPr>
          <p:cNvSpPr txBox="1"/>
          <p:nvPr/>
        </p:nvSpPr>
        <p:spPr>
          <a:xfrm>
            <a:off x="274119" y="97055"/>
            <a:ext cx="4374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광명시 금융복지 상담센터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1AA62B3-94FA-4FB0-A292-56A8F563BC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9633" y="2349348"/>
            <a:ext cx="5758247" cy="3242739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71936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AFE653-1580-4749-BD23-3775EACDC0F6}"/>
              </a:ext>
            </a:extLst>
          </p:cNvPr>
          <p:cNvSpPr txBox="1"/>
          <p:nvPr/>
        </p:nvSpPr>
        <p:spPr>
          <a:xfrm>
            <a:off x="274119" y="97055"/>
            <a:ext cx="1741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정책 제안</a:t>
            </a: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71180B08-6394-4E8E-9415-36A61A822A9C}"/>
              </a:ext>
            </a:extLst>
          </p:cNvPr>
          <p:cNvSpPr/>
          <p:nvPr/>
        </p:nvSpPr>
        <p:spPr>
          <a:xfrm>
            <a:off x="715108" y="1581497"/>
            <a:ext cx="10972800" cy="394118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09BB60-C7E3-45A0-9ED4-0666F4817CD8}"/>
              </a:ext>
            </a:extLst>
          </p:cNvPr>
          <p:cNvSpPr txBox="1"/>
          <p:nvPr/>
        </p:nvSpPr>
        <p:spPr>
          <a:xfrm>
            <a:off x="1156433" y="2285998"/>
            <a:ext cx="9917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tx1"/>
                </a:solidFill>
              </a:rPr>
              <a:t>① 사회적협동조합 등 민간과 연계한 </a:t>
            </a:r>
            <a:r>
              <a:rPr lang="ko-KR" altLang="en-US" sz="2400" b="1" dirty="0" err="1">
                <a:solidFill>
                  <a:schemeClr val="tx1"/>
                </a:solidFill>
              </a:rPr>
              <a:t>금융돌봄</a:t>
            </a:r>
            <a:r>
              <a:rPr lang="ko-KR" altLang="en-US" sz="2400" b="1" dirty="0">
                <a:solidFill>
                  <a:schemeClr val="tx1"/>
                </a:solidFill>
              </a:rPr>
              <a:t> 상담체계 구축 </a:t>
            </a:r>
            <a:endParaRPr lang="ko-KR" altLang="en-US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794A478-CA4B-4FA6-B2AD-4ECCAF52B3EC}"/>
              </a:ext>
            </a:extLst>
          </p:cNvPr>
          <p:cNvSpPr txBox="1"/>
          <p:nvPr/>
        </p:nvSpPr>
        <p:spPr>
          <a:xfrm>
            <a:off x="1168156" y="3282456"/>
            <a:ext cx="9917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tx1"/>
                </a:solidFill>
              </a:rPr>
              <a:t>② 취약계층 대상 찾아가는 금융복지 지원 강화</a:t>
            </a:r>
            <a:endParaRPr lang="ko-KR" altLang="en-US" sz="2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40C2589-DF5B-4865-85DD-377CF7BA8D4F}"/>
              </a:ext>
            </a:extLst>
          </p:cNvPr>
          <p:cNvSpPr txBox="1"/>
          <p:nvPr/>
        </p:nvSpPr>
        <p:spPr>
          <a:xfrm>
            <a:off x="1168156" y="4349253"/>
            <a:ext cx="9917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chemeClr val="tx1"/>
                </a:solidFill>
              </a:rPr>
              <a:t>③ 전 시민 대상 생애주기별 금융 교육 실시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746403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21712" y="5371501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산업경제위원회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박 필 여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249271" y="1757083"/>
            <a:ext cx="7468875" cy="2919090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3600" spc="-15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돈 때문에 삶이 무너지지 않는 도시</a:t>
            </a:r>
            <a:r>
              <a:rPr lang="en-US" altLang="ko-KR" sz="3600" spc="-15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원주를 위한 </a:t>
            </a:r>
            <a:r>
              <a:rPr lang="ko-KR" altLang="en-US" sz="3600" dirty="0" err="1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금융돌봄제도</a:t>
            </a: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36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36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정착을 위한 제언</a:t>
            </a:r>
            <a:endParaRPr lang="ko-KR" altLang="en-US" sz="4000" dirty="0">
              <a:solidFill>
                <a:srgbClr val="0E0036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8570BEF-B8EC-43A5-AAC8-362CA207A4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47" y="951587"/>
            <a:ext cx="3270997" cy="436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271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8613</TotalTime>
  <Words>133</Words>
  <Application>Microsoft Office PowerPoint</Application>
  <PresentationFormat>와이드스크린</PresentationFormat>
  <Paragraphs>45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428</cp:revision>
  <cp:lastPrinted>2026-10-13T01:25:44Z</cp:lastPrinted>
  <dcterms:created xsi:type="dcterms:W3CDTF">2022-12-16T03:44:56Z</dcterms:created>
  <dcterms:modified xsi:type="dcterms:W3CDTF">2026-10-13T01:51:13Z</dcterms:modified>
</cp:coreProperties>
</file>