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72" r:id="rId3"/>
    <p:sldId id="303" r:id="rId4"/>
    <p:sldId id="306" r:id="rId5"/>
    <p:sldId id="295" r:id="rId6"/>
    <p:sldId id="287" r:id="rId7"/>
    <p:sldId id="294" r:id="rId8"/>
    <p:sldId id="301" r:id="rId9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7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A0000"/>
    <a:srgbClr val="D70000"/>
    <a:srgbClr val="AE4652"/>
    <a:srgbClr val="DCDCDC"/>
    <a:srgbClr val="FEF2F2"/>
    <a:srgbClr val="F8FAFC"/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06" autoAdjust="0"/>
    <p:restoredTop sz="96318" autoAdjust="0"/>
  </p:normalViewPr>
  <p:slideViewPr>
    <p:cSldViewPr snapToGrid="0">
      <p:cViewPr varScale="1">
        <p:scale>
          <a:sx n="113" d="100"/>
          <a:sy n="113" d="100"/>
        </p:scale>
        <p:origin x="8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BAFEBD-29B9-4D19-8050-07B410A59DF9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A9A317-981E-46A7-9015-3577E91BE4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615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452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2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204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33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92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05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27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005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65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6824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02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A4E21-432B-405F-A79A-0414FE110913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2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3.png"/><Relationship Id="rId9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.png"/><Relationship Id="rId10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:a16="http://schemas.microsoft.com/office/drawing/2014/main" id="{E3B5884C-29DD-9DA6-102D-BBE62AD9F3EA}"/>
              </a:ext>
            </a:extLst>
          </p:cNvPr>
          <p:cNvSpPr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grpSp>
        <p:nvGrpSpPr>
          <p:cNvPr id="11" name="그룹 1003"/>
          <p:cNvGrpSpPr/>
          <p:nvPr/>
        </p:nvGrpSpPr>
        <p:grpSpPr>
          <a:xfrm>
            <a:off x="274190" y="5462272"/>
            <a:ext cx="189542" cy="1086596"/>
            <a:chOff x="3081062" y="1912211"/>
            <a:chExt cx="252271" cy="2064932"/>
          </a:xfrm>
        </p:grpSpPr>
        <p:pic>
          <p:nvPicPr>
            <p:cNvPr id="12" name="Object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145C4B6B-CFD2-767F-EC7A-594463B347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7" y="942947"/>
            <a:ext cx="3605163" cy="4369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3757889" y="1310087"/>
            <a:ext cx="8247298" cy="3952378"/>
          </a:xfrm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5000" spc="-15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구 </a:t>
            </a:r>
            <a:r>
              <a:rPr lang="ko-KR" altLang="en-US" sz="5000" spc="-150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드림랜드</a:t>
            </a:r>
            <a:r>
              <a:rPr lang="ko-KR" altLang="en-US" sz="5000" spc="-15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5000" spc="-150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파크골프장</a:t>
            </a:r>
            <a:r>
              <a:rPr lang="ko-KR" altLang="en-US" sz="5000" spc="-15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br>
              <a:rPr lang="en-US" altLang="ko-KR" sz="5000" spc="-15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5000" spc="-15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조성 약속은 지켜져야 합니다</a:t>
            </a:r>
          </a:p>
        </p:txBody>
      </p:sp>
      <p:sp>
        <p:nvSpPr>
          <p:cNvPr id="25" name="부제목 2">
            <a:extLst>
              <a:ext uri="{FF2B5EF4-FFF2-40B4-BE49-F238E27FC236}">
                <a16:creationId xmlns:a16="http://schemas.microsoft.com/office/drawing/2014/main" id="{4A822012-3479-744B-113B-C236E842F31D}"/>
              </a:ext>
            </a:extLst>
          </p:cNvPr>
          <p:cNvSpPr txBox="1">
            <a:spLocks/>
          </p:cNvSpPr>
          <p:nvPr/>
        </p:nvSpPr>
        <p:spPr>
          <a:xfrm>
            <a:off x="350544" y="5125673"/>
            <a:ext cx="6723115" cy="14566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9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원용대</a:t>
            </a:r>
            <a:r>
              <a:rPr lang="ko-KR" altLang="en-US" sz="39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l"/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소초면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개운동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명륜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봉산동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행구동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64365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평행 사변형 46">
            <a:extLst>
              <a:ext uri="{FF2B5EF4-FFF2-40B4-BE49-F238E27FC236}">
                <a16:creationId xmlns:a16="http://schemas.microsoft.com/office/drawing/2014/main" id="{69B0FC53-151E-4F53-9D02-117F673BAFFA}"/>
              </a:ext>
            </a:extLst>
          </p:cNvPr>
          <p:cNvSpPr/>
          <p:nvPr/>
        </p:nvSpPr>
        <p:spPr>
          <a:xfrm flipH="1">
            <a:off x="-2" y="693448"/>
            <a:ext cx="12191997" cy="6164551"/>
          </a:xfrm>
          <a:prstGeom prst="parallelogram">
            <a:avLst>
              <a:gd name="adj" fmla="val 13889"/>
            </a:avLst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  <a:effectLst>
            <a:outerShdw blurRad="50800" dist="762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547AF614-DA57-4394-B4FA-B3F6C9E86359}"/>
              </a:ext>
            </a:extLst>
          </p:cNvPr>
          <p:cNvSpPr/>
          <p:nvPr/>
        </p:nvSpPr>
        <p:spPr>
          <a:xfrm>
            <a:off x="0" y="678177"/>
            <a:ext cx="12192000" cy="6175641"/>
          </a:xfrm>
          <a:prstGeom prst="rect">
            <a:avLst/>
          </a:prstGeom>
          <a:solidFill>
            <a:schemeClr val="bg1">
              <a:lumMod val="85000"/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5F65F2F2-5DE9-CD3F-5F96-FC70AF9B00A7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26C327D3-451E-261A-421A-480B72FE2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7DC4C92B-4E8E-935D-D5DC-0B36A8EEF9F7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7EF2E6E6-A251-F1AB-E5EA-6DBC61C31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DB010B6B-51E9-389F-6813-0543F31AE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51" name="모서리가 둥근 직사각형 100">
            <a:extLst>
              <a:ext uri="{FF2B5EF4-FFF2-40B4-BE49-F238E27FC236}">
                <a16:creationId xmlns:a16="http://schemas.microsoft.com/office/drawing/2014/main" id="{59CC8E4F-5750-461F-8578-7500A227AE2E}"/>
              </a:ext>
            </a:extLst>
          </p:cNvPr>
          <p:cNvSpPr/>
          <p:nvPr/>
        </p:nvSpPr>
        <p:spPr>
          <a:xfrm>
            <a:off x="1614523" y="785150"/>
            <a:ext cx="6721265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prstClr val="white"/>
                </a:solidFill>
                <a:latin typeface="+mn-ea"/>
              </a:rPr>
              <a:t>10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년 방치 부지</a:t>
            </a:r>
            <a:r>
              <a:rPr lang="en-US" altLang="ko-KR" sz="3200" b="1" dirty="0">
                <a:solidFill>
                  <a:prstClr val="white"/>
                </a:solidFill>
                <a:latin typeface="+mn-ea"/>
              </a:rPr>
              <a:t>, 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주민의 오랜 염원</a:t>
            </a:r>
          </a:p>
        </p:txBody>
      </p: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612ED5BE-45C1-40D6-8E01-7BB9CF6137E5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A2A25554-92DF-4AD2-BFF6-6103C37EF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4F404562-E1C4-4B60-8840-E2E00E3E9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F24FE4FD-B1DD-4240-98B2-F5D2D99A37FC}"/>
              </a:ext>
            </a:extLst>
          </p:cNvPr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A27FBE0-F137-4096-21C9-A779EAA435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D3D57A47-129F-F765-617C-EDDD1203A7B7}"/>
              </a:ext>
            </a:extLst>
          </p:cNvPr>
          <p:cNvGrpSpPr/>
          <p:nvPr/>
        </p:nvGrpSpPr>
        <p:grpSpPr>
          <a:xfrm>
            <a:off x="1167332" y="1626289"/>
            <a:ext cx="5368290" cy="1114425"/>
            <a:chOff x="1167332" y="1626289"/>
            <a:chExt cx="5368290" cy="1114425"/>
          </a:xfrm>
        </p:grpSpPr>
        <p:pic>
          <p:nvPicPr>
            <p:cNvPr id="3" name="Picture 3" descr="image.png">
              <a:extLst>
                <a:ext uri="{FF2B5EF4-FFF2-40B4-BE49-F238E27FC236}">
                  <a16:creationId xmlns:a16="http://schemas.microsoft.com/office/drawing/2014/main" id="{126162BC-0C70-0537-6BD9-C99232EB7AE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7332" y="1626289"/>
              <a:ext cx="5334000" cy="111442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BE8E530-368C-E5DD-C931-0DA4AB87E40C}"/>
                </a:ext>
              </a:extLst>
            </p:cNvPr>
            <p:cNvSpPr txBox="1"/>
            <p:nvPr/>
          </p:nvSpPr>
          <p:spPr>
            <a:xfrm>
              <a:off x="1414982" y="1675249"/>
              <a:ext cx="5120640" cy="3231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/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10년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방치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부지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및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주민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열악한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환경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감내</a:t>
              </a:r>
              <a:endParaRPr sz="2100" b="1" i="0" u="none" dirty="0">
                <a:solidFill>
                  <a:srgbClr val="0F172A"/>
                </a:solidFill>
                <a:latin typeface="+mj-lt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FE4595D-B560-E6BF-C5B0-D74BA8F64681}"/>
                </a:ext>
              </a:extLst>
            </p:cNvPr>
            <p:cNvSpPr txBox="1"/>
            <p:nvPr/>
          </p:nvSpPr>
          <p:spPr>
            <a:xfrm>
              <a:off x="1414981" y="2112064"/>
              <a:ext cx="4940715" cy="4616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1800"/>
                </a:lnSpc>
              </a:pPr>
              <a:r>
                <a:rPr sz="1500" b="1" i="0" u="none" dirty="0">
                  <a:solidFill>
                    <a:srgbClr val="475569"/>
                  </a:solidFill>
                </a:rPr>
                <a:t>구 </a:t>
              </a:r>
              <a:r>
                <a:rPr sz="1500" b="1" i="0" u="none" dirty="0" err="1">
                  <a:solidFill>
                    <a:srgbClr val="475569"/>
                  </a:solidFill>
                </a:rPr>
                <a:t>드림랜드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폐장</a:t>
              </a:r>
              <a:r>
                <a:rPr sz="1500" b="1" i="0" u="none" dirty="0">
                  <a:solidFill>
                    <a:srgbClr val="475569"/>
                  </a:solidFill>
                </a:rPr>
                <a:t> 후 10년간 </a:t>
              </a:r>
              <a:r>
                <a:rPr sz="1500" b="1" i="0" u="none" dirty="0" err="1">
                  <a:solidFill>
                    <a:srgbClr val="475569"/>
                  </a:solidFill>
                </a:rPr>
                <a:t>대안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없이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방치되어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endParaRPr lang="en-US" sz="15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ts val="1800"/>
                </a:lnSpc>
              </a:pPr>
              <a:r>
                <a:rPr sz="1500" b="1" i="0" u="none" dirty="0" err="1">
                  <a:solidFill>
                    <a:srgbClr val="475569"/>
                  </a:solidFill>
                </a:rPr>
                <a:t>인근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지역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주민들이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열악한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주변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환경과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생활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불편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감수</a:t>
              </a:r>
              <a:endParaRPr sz="1500" b="1" i="0" u="none" dirty="0">
                <a:solidFill>
                  <a:srgbClr val="475569"/>
                </a:solidFill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10C37917-3577-FF0D-6AE3-F09799B44078}"/>
              </a:ext>
            </a:extLst>
          </p:cNvPr>
          <p:cNvGrpSpPr/>
          <p:nvPr/>
        </p:nvGrpSpPr>
        <p:grpSpPr>
          <a:xfrm>
            <a:off x="1167332" y="3141295"/>
            <a:ext cx="5368290" cy="1114425"/>
            <a:chOff x="1167332" y="3071445"/>
            <a:chExt cx="5368290" cy="1114425"/>
          </a:xfrm>
        </p:grpSpPr>
        <p:pic>
          <p:nvPicPr>
            <p:cNvPr id="6" name="Picture 4" descr="image.png">
              <a:extLst>
                <a:ext uri="{FF2B5EF4-FFF2-40B4-BE49-F238E27FC236}">
                  <a16:creationId xmlns:a16="http://schemas.microsoft.com/office/drawing/2014/main" id="{C034B0C5-DF1B-BB46-0BA9-4B43F9A4575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7332" y="3071445"/>
              <a:ext cx="5334000" cy="111442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52EA05F-5A8E-5B4B-D79E-E49B6DD45CB3}"/>
                </a:ext>
              </a:extLst>
            </p:cNvPr>
            <p:cNvSpPr txBox="1"/>
            <p:nvPr/>
          </p:nvSpPr>
          <p:spPr>
            <a:xfrm>
              <a:off x="1414982" y="3120405"/>
              <a:ext cx="5120640" cy="3231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/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타당성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조사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착수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(202</a:t>
              </a:r>
              <a:r>
                <a:rPr lang="en-US" sz="2100" b="1" i="0" u="none" dirty="0">
                  <a:solidFill>
                    <a:srgbClr val="0F172A"/>
                  </a:solidFill>
                  <a:latin typeface="+mj-lt"/>
                </a:rPr>
                <a:t>5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년 3월)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6AA3D94-B69C-CBF3-59C8-008B71C49C1C}"/>
                </a:ext>
              </a:extLst>
            </p:cNvPr>
            <p:cNvSpPr txBox="1"/>
            <p:nvPr/>
          </p:nvSpPr>
          <p:spPr>
            <a:xfrm>
              <a:off x="1414982" y="3557220"/>
              <a:ext cx="5004868" cy="4616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1800"/>
                </a:lnSpc>
              </a:pPr>
              <a:r>
                <a:rPr sz="1500" b="1" i="0" u="none" dirty="0" err="1">
                  <a:solidFill>
                    <a:srgbClr val="475569"/>
                  </a:solidFill>
                </a:rPr>
                <a:t>주민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체육·복지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인프라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확충</a:t>
              </a:r>
              <a:r>
                <a:rPr sz="1500" b="1" i="0" u="none" dirty="0">
                  <a:solidFill>
                    <a:srgbClr val="475569"/>
                  </a:solidFill>
                </a:rPr>
                <a:t> 및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지역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경제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활성화를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위해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파크골프장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조성을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위한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기본구상</a:t>
              </a:r>
              <a:r>
                <a:rPr sz="1500" b="1" i="0" u="none" dirty="0">
                  <a:solidFill>
                    <a:srgbClr val="475569"/>
                  </a:solidFill>
                </a:rPr>
                <a:t> 및 </a:t>
              </a:r>
              <a:r>
                <a:rPr sz="1500" b="1" i="0" u="none" dirty="0" err="1">
                  <a:solidFill>
                    <a:srgbClr val="475569"/>
                  </a:solidFill>
                </a:rPr>
                <a:t>타당성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조사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실시</a:t>
              </a:r>
              <a:endParaRPr sz="1500" b="1" i="0" u="none" dirty="0">
                <a:solidFill>
                  <a:srgbClr val="475569"/>
                </a:solidFill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90EC56B-55BF-E17B-E7D0-C3B5E860A5AE}"/>
              </a:ext>
            </a:extLst>
          </p:cNvPr>
          <p:cNvGrpSpPr/>
          <p:nvPr/>
        </p:nvGrpSpPr>
        <p:grpSpPr>
          <a:xfrm>
            <a:off x="1167332" y="4669984"/>
            <a:ext cx="5368290" cy="1114425"/>
            <a:chOff x="1167332" y="4669984"/>
            <a:chExt cx="5368290" cy="1114425"/>
          </a:xfrm>
        </p:grpSpPr>
        <p:pic>
          <p:nvPicPr>
            <p:cNvPr id="7" name="Picture 5" descr="image.png">
              <a:extLst>
                <a:ext uri="{FF2B5EF4-FFF2-40B4-BE49-F238E27FC236}">
                  <a16:creationId xmlns:a16="http://schemas.microsoft.com/office/drawing/2014/main" id="{8883F8F0-F73B-E628-6CC3-EA3820045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7332" y="4669984"/>
              <a:ext cx="5334000" cy="1114425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8016050-6059-537B-C9DC-BB116D90EE9E}"/>
                </a:ext>
              </a:extLst>
            </p:cNvPr>
            <p:cNvSpPr txBox="1"/>
            <p:nvPr/>
          </p:nvSpPr>
          <p:spPr>
            <a:xfrm>
              <a:off x="1414982" y="4718944"/>
              <a:ext cx="5120640" cy="323165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/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총 36홀, 93억 8,900만 원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원안</a:t>
              </a:r>
              <a:r>
                <a:rPr sz="21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2100" b="1" i="0" u="none" dirty="0" err="1">
                  <a:solidFill>
                    <a:srgbClr val="0F172A"/>
                  </a:solidFill>
                  <a:latin typeface="+mj-lt"/>
                </a:rPr>
                <a:t>계획</a:t>
              </a:r>
              <a:endParaRPr sz="2100" b="1" i="0" u="none" dirty="0">
                <a:solidFill>
                  <a:srgbClr val="0F172A"/>
                </a:solidFill>
                <a:latin typeface="+mj-lt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B19B297-03C1-BC2F-56F9-A3DB101BBB77}"/>
                </a:ext>
              </a:extLst>
            </p:cNvPr>
            <p:cNvSpPr txBox="1"/>
            <p:nvPr/>
          </p:nvSpPr>
          <p:spPr>
            <a:xfrm>
              <a:off x="1414982" y="5155759"/>
              <a:ext cx="4876800" cy="45720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1800"/>
                </a:lnSpc>
              </a:pPr>
              <a:r>
                <a:rPr sz="1500" b="1" i="0" u="none" dirty="0">
                  <a:solidFill>
                    <a:srgbClr val="475569"/>
                  </a:solidFill>
                </a:rPr>
                <a:t>1단계 18홀(2027년), 2단계 18홀(2030년) 등 </a:t>
              </a:r>
              <a:endParaRPr lang="en-US" sz="15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ts val="1800"/>
                </a:lnSpc>
              </a:pPr>
              <a:r>
                <a:rPr sz="1500" b="1" i="0" u="none" dirty="0">
                  <a:solidFill>
                    <a:srgbClr val="475569"/>
                  </a:solidFill>
                </a:rPr>
                <a:t>총 36홀 </a:t>
              </a:r>
              <a:r>
                <a:rPr sz="1500" b="1" i="0" u="none" dirty="0" err="1">
                  <a:solidFill>
                    <a:srgbClr val="475569"/>
                  </a:solidFill>
                </a:rPr>
                <a:t>규모의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구체적인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추진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방안이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당초</a:t>
              </a:r>
              <a:r>
                <a:rPr sz="1500" b="1" i="0" u="none" dirty="0">
                  <a:solidFill>
                    <a:srgbClr val="475569"/>
                  </a:solidFill>
                </a:rPr>
                <a:t> </a:t>
              </a:r>
              <a:r>
                <a:rPr sz="1500" b="1" i="0" u="none" dirty="0" err="1">
                  <a:solidFill>
                    <a:srgbClr val="475569"/>
                  </a:solidFill>
                </a:rPr>
                <a:t>제출</a:t>
              </a:r>
              <a:endParaRPr sz="1500" b="1" i="0" u="none" dirty="0">
                <a:solidFill>
                  <a:srgbClr val="475569"/>
                </a:solidFill>
              </a:endParaRPr>
            </a:p>
          </p:txBody>
        </p:sp>
      </p:grpSp>
      <p:pic>
        <p:nvPicPr>
          <p:cNvPr id="19" name="Picture 6">
            <a:extLst>
              <a:ext uri="{FF2B5EF4-FFF2-40B4-BE49-F238E27FC236}">
                <a16:creationId xmlns:a16="http://schemas.microsoft.com/office/drawing/2014/main" id="{B887D84A-0F64-ED85-EEC0-62DFBE189C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48982" y="1626289"/>
            <a:ext cx="5049728" cy="4158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3746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B6A88-EB65-0CB3-8398-DE3A60E54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평행 사변형 46">
            <a:extLst>
              <a:ext uri="{FF2B5EF4-FFF2-40B4-BE49-F238E27FC236}">
                <a16:creationId xmlns:a16="http://schemas.microsoft.com/office/drawing/2014/main" id="{1248EFC8-84B0-AAA3-C8CB-7570280F05EA}"/>
              </a:ext>
            </a:extLst>
          </p:cNvPr>
          <p:cNvSpPr/>
          <p:nvPr/>
        </p:nvSpPr>
        <p:spPr>
          <a:xfrm flipH="1">
            <a:off x="-2" y="693448"/>
            <a:ext cx="12191997" cy="6164551"/>
          </a:xfrm>
          <a:prstGeom prst="parallelogram">
            <a:avLst>
              <a:gd name="adj" fmla="val 13889"/>
            </a:avLst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  <a:effectLst>
            <a:outerShdw blurRad="50800" dist="762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1638B48D-7B2E-88D2-15DA-56346B129C00}"/>
              </a:ext>
            </a:extLst>
          </p:cNvPr>
          <p:cNvSpPr/>
          <p:nvPr/>
        </p:nvSpPr>
        <p:spPr>
          <a:xfrm>
            <a:off x="0" y="678177"/>
            <a:ext cx="12192000" cy="6175641"/>
          </a:xfrm>
          <a:prstGeom prst="rect">
            <a:avLst/>
          </a:prstGeom>
          <a:solidFill>
            <a:schemeClr val="bg1">
              <a:lumMod val="85000"/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F419572-2E19-2B83-1E1F-E2D12D78C942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05CB8B3-0152-1C66-64A4-A87BA9428AA9}"/>
              </a:ext>
            </a:extLst>
          </p:cNvPr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F78CC025-5442-25BF-1F70-406CFAD63A39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91834F16-FB7D-2017-2328-8E945FCC0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CF952606-24D0-30A0-1E17-F78BC959177E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DE3F35DA-F0C3-91B2-4728-47B1BF41C9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5D7F71FA-FCF9-E2D1-43A1-093EFEB31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51" name="모서리가 둥근 직사각형 100">
            <a:extLst>
              <a:ext uri="{FF2B5EF4-FFF2-40B4-BE49-F238E27FC236}">
                <a16:creationId xmlns:a16="http://schemas.microsoft.com/office/drawing/2014/main" id="{82D944D4-F98F-165F-BEE4-68827B70069C}"/>
              </a:ext>
            </a:extLst>
          </p:cNvPr>
          <p:cNvSpPr/>
          <p:nvPr/>
        </p:nvSpPr>
        <p:spPr>
          <a:xfrm>
            <a:off x="1614523" y="785150"/>
            <a:ext cx="5824563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사업 지연 및 계획 축소 우려</a:t>
            </a:r>
          </a:p>
        </p:txBody>
      </p: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12DC38B6-209C-6059-3D09-388544951C77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879E7F8B-92BC-4D04-2E8E-151E0B9A4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70EF0A6E-A624-4B6C-B131-287001851D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BC54518C-2F8A-7F3E-D5BE-D813682351FA}"/>
              </a:ext>
            </a:extLst>
          </p:cNvPr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3825D9C-4528-7A9E-221E-64036CB167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pic>
        <p:nvPicPr>
          <p:cNvPr id="8" name="Picture 2" descr="image.png">
            <a:extLst>
              <a:ext uri="{FF2B5EF4-FFF2-40B4-BE49-F238E27FC236}">
                <a16:creationId xmlns:a16="http://schemas.microsoft.com/office/drawing/2014/main" id="{8AE66E0D-A160-167C-9D7D-37A5D23BD4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0385" y="2053624"/>
            <a:ext cx="3982740" cy="1951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CCD5371-1FE6-A3C2-9536-218CEFE73597}"/>
              </a:ext>
            </a:extLst>
          </p:cNvPr>
          <p:cNvSpPr txBox="1"/>
          <p:nvPr/>
        </p:nvSpPr>
        <p:spPr>
          <a:xfrm>
            <a:off x="2070100" y="2307606"/>
            <a:ext cx="3778250" cy="338554"/>
          </a:xfrm>
          <a:prstGeom prst="rect">
            <a:avLst/>
          </a:prstGeom>
          <a:solidFill>
            <a:srgbClr val="F8FAFC"/>
          </a:solidFill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당초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 </a:t>
            </a:r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사업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 </a:t>
            </a:r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계획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 (</a:t>
            </a:r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타당성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 </a:t>
            </a:r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조사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E93D356-497C-4ED9-CD17-A9CEE8C4BC09}"/>
              </a:ext>
            </a:extLst>
          </p:cNvPr>
          <p:cNvSpPr txBox="1"/>
          <p:nvPr/>
        </p:nvSpPr>
        <p:spPr>
          <a:xfrm>
            <a:off x="2188907" y="2717199"/>
            <a:ext cx="3545696" cy="677108"/>
          </a:xfrm>
          <a:prstGeom prst="rect">
            <a:avLst/>
          </a:prstGeom>
          <a:solidFill>
            <a:srgbClr val="F8FAFC"/>
          </a:solidFill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4400" b="1" i="0" u="none" dirty="0">
                <a:solidFill>
                  <a:srgbClr val="0F172A"/>
                </a:solidFill>
              </a:rPr>
              <a:t>36홀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7164E41-A03A-3F45-D4BF-C3D1B5BF6A4D}"/>
              </a:ext>
            </a:extLst>
          </p:cNvPr>
          <p:cNvSpPr txBox="1"/>
          <p:nvPr/>
        </p:nvSpPr>
        <p:spPr>
          <a:xfrm>
            <a:off x="2188907" y="3462458"/>
            <a:ext cx="3545696" cy="430887"/>
          </a:xfrm>
          <a:prstGeom prst="rect">
            <a:avLst/>
          </a:prstGeom>
          <a:solidFill>
            <a:srgbClr val="F8FAFC"/>
          </a:solidFill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800" b="1" i="0" u="none" dirty="0">
                <a:solidFill>
                  <a:srgbClr val="EF4444"/>
                </a:solidFill>
              </a:rPr>
              <a:t>총 93억 8,900만 원</a:t>
            </a:r>
          </a:p>
        </p:txBody>
      </p:sp>
      <p:pic>
        <p:nvPicPr>
          <p:cNvPr id="15" name="Picture 3" descr="image.png">
            <a:extLst>
              <a:ext uri="{FF2B5EF4-FFF2-40B4-BE49-F238E27FC236}">
                <a16:creationId xmlns:a16="http://schemas.microsoft.com/office/drawing/2014/main" id="{A7178897-55F1-A714-4177-9D0FAC86D8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1190" y="2053624"/>
            <a:ext cx="3982740" cy="1951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EBB5DE6C-FE6E-23E0-6887-4DB4615F0F65}"/>
              </a:ext>
            </a:extLst>
          </p:cNvPr>
          <p:cNvSpPr txBox="1"/>
          <p:nvPr/>
        </p:nvSpPr>
        <p:spPr>
          <a:xfrm>
            <a:off x="7180905" y="2287680"/>
            <a:ext cx="3778250" cy="33855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현재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 </a:t>
            </a:r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확인된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 </a:t>
            </a:r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사업</a:t>
            </a:r>
            <a:r>
              <a:rPr sz="2200" b="1" i="0" u="none" dirty="0">
                <a:solidFill>
                  <a:srgbClr val="64748B"/>
                </a:solidFill>
                <a:latin typeface="+mj-lt"/>
              </a:rPr>
              <a:t> </a:t>
            </a:r>
            <a:r>
              <a:rPr sz="2200" b="1" i="0" u="none" dirty="0" err="1">
                <a:solidFill>
                  <a:srgbClr val="64748B"/>
                </a:solidFill>
                <a:latin typeface="+mj-lt"/>
              </a:rPr>
              <a:t>범위</a:t>
            </a:r>
            <a:endParaRPr sz="2200" b="1" i="0" u="none" dirty="0">
              <a:solidFill>
                <a:srgbClr val="64748B"/>
              </a:solidFill>
              <a:latin typeface="+mj-l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1561BB-911A-BF1A-ED1A-CDB97A3FBD27}"/>
              </a:ext>
            </a:extLst>
          </p:cNvPr>
          <p:cNvSpPr txBox="1"/>
          <p:nvPr/>
        </p:nvSpPr>
        <p:spPr>
          <a:xfrm>
            <a:off x="7299712" y="2705742"/>
            <a:ext cx="3545696" cy="6771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4400" b="1" i="0" u="none" dirty="0">
                <a:solidFill>
                  <a:srgbClr val="0D9488"/>
                </a:solidFill>
              </a:rPr>
              <a:t>1단계 18홀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FBADA4-7546-2C36-B1E3-2F6C9C44C1A3}"/>
              </a:ext>
            </a:extLst>
          </p:cNvPr>
          <p:cNvSpPr txBox="1"/>
          <p:nvPr/>
        </p:nvSpPr>
        <p:spPr>
          <a:xfrm>
            <a:off x="7299712" y="3473610"/>
            <a:ext cx="3545696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800" b="1" i="0" u="none" dirty="0">
                <a:solidFill>
                  <a:srgbClr val="EF4444"/>
                </a:solidFill>
              </a:rPr>
              <a:t>58억 </a:t>
            </a:r>
            <a:r>
              <a:rPr sz="2800" b="1" i="0" u="none" dirty="0" err="1">
                <a:solidFill>
                  <a:srgbClr val="EF4444"/>
                </a:solidFill>
              </a:rPr>
              <a:t>원만</a:t>
            </a:r>
            <a:r>
              <a:rPr sz="2800" b="1" i="0" u="none" dirty="0">
                <a:solidFill>
                  <a:srgbClr val="EF4444"/>
                </a:solidFill>
              </a:rPr>
              <a:t> </a:t>
            </a:r>
            <a:r>
              <a:rPr sz="2800" b="1" i="0" u="none" dirty="0" err="1">
                <a:solidFill>
                  <a:srgbClr val="EF4444"/>
                </a:solidFill>
              </a:rPr>
              <a:t>구체화</a:t>
            </a:r>
            <a:endParaRPr sz="2800" b="1" i="0" u="none" dirty="0">
              <a:solidFill>
                <a:srgbClr val="EF4444"/>
              </a:solidFill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0193BF8-7CCD-227A-9C95-BBFD8653C792}"/>
              </a:ext>
            </a:extLst>
          </p:cNvPr>
          <p:cNvSpPr/>
          <p:nvPr/>
        </p:nvSpPr>
        <p:spPr>
          <a:xfrm>
            <a:off x="999067" y="4397596"/>
            <a:ext cx="10894483" cy="1456632"/>
          </a:xfrm>
          <a:prstGeom prst="roundRect">
            <a:avLst/>
          </a:prstGeom>
          <a:solidFill>
            <a:srgbClr val="FEF2F2"/>
          </a:solidFill>
          <a:ln>
            <a:solidFill>
              <a:srgbClr val="DCDCD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AE4652"/>
                </a:solidFill>
              </a:rPr>
              <a:t>&lt;</a:t>
            </a:r>
            <a:r>
              <a:rPr lang="ko-KR" altLang="en-US" sz="2400" b="1" dirty="0">
                <a:solidFill>
                  <a:srgbClr val="AE4652"/>
                </a:solidFill>
              </a:rPr>
              <a:t>촬영소 사업에 밀린 </a:t>
            </a:r>
            <a:r>
              <a:rPr lang="ko-KR" altLang="en-US" sz="2400" b="1" dirty="0" err="1">
                <a:solidFill>
                  <a:srgbClr val="AE4652"/>
                </a:solidFill>
              </a:rPr>
              <a:t>설계비</a:t>
            </a:r>
            <a:r>
              <a:rPr lang="ko-KR" altLang="en-US" sz="2400" b="1" dirty="0">
                <a:solidFill>
                  <a:srgbClr val="AE4652"/>
                </a:solidFill>
              </a:rPr>
              <a:t> 편성 지연</a:t>
            </a:r>
            <a:r>
              <a:rPr lang="en-US" altLang="ko-KR" sz="2400" b="1" dirty="0">
                <a:solidFill>
                  <a:srgbClr val="AE4652"/>
                </a:solidFill>
              </a:rPr>
              <a:t>&gt; </a:t>
            </a:r>
          </a:p>
          <a:p>
            <a:r>
              <a:rPr lang="ko-KR" altLang="en-US" sz="2000" b="1" dirty="0">
                <a:solidFill>
                  <a:srgbClr val="AE4652"/>
                </a:solidFill>
              </a:rPr>
              <a:t>사업 착수를 위한 첫 단계인 </a:t>
            </a:r>
            <a:r>
              <a:rPr lang="ko-KR" altLang="en-US" sz="2000" b="1" dirty="0" err="1">
                <a:solidFill>
                  <a:srgbClr val="AE4652"/>
                </a:solidFill>
              </a:rPr>
              <a:t>설계비</a:t>
            </a:r>
            <a:r>
              <a:rPr lang="ko-KR" altLang="en-US" sz="2000" b="1" dirty="0">
                <a:solidFill>
                  <a:srgbClr val="AE4652"/>
                </a:solidFill>
              </a:rPr>
              <a:t> 편성이 지연되면서</a:t>
            </a:r>
            <a:endParaRPr lang="en-US" altLang="ko-KR" sz="2000" b="1" dirty="0">
              <a:solidFill>
                <a:srgbClr val="AE4652"/>
              </a:solidFill>
            </a:endParaRPr>
          </a:p>
          <a:p>
            <a:r>
              <a:rPr lang="ko-KR" altLang="en-US" sz="2000" b="1" dirty="0">
                <a:solidFill>
                  <a:srgbClr val="AE4652"/>
                </a:solidFill>
              </a:rPr>
              <a:t>착공과 준공이 도미노로 연기되고 있으며</a:t>
            </a:r>
            <a:r>
              <a:rPr lang="en-US" altLang="ko-KR" sz="2000" b="1" dirty="0">
                <a:solidFill>
                  <a:srgbClr val="AE4652"/>
                </a:solidFill>
              </a:rPr>
              <a:t>, 2</a:t>
            </a:r>
            <a:r>
              <a:rPr lang="ko-KR" altLang="en-US" sz="2000" b="1" dirty="0">
                <a:solidFill>
                  <a:srgbClr val="AE4652"/>
                </a:solidFill>
              </a:rPr>
              <a:t>단계 </a:t>
            </a:r>
            <a:r>
              <a:rPr lang="en-US" altLang="ko-KR" sz="2000" b="1" dirty="0">
                <a:solidFill>
                  <a:srgbClr val="AE4652"/>
                </a:solidFill>
              </a:rPr>
              <a:t>18</a:t>
            </a:r>
            <a:r>
              <a:rPr lang="ko-KR" altLang="en-US" sz="2000" b="1" dirty="0">
                <a:solidFill>
                  <a:srgbClr val="AE4652"/>
                </a:solidFill>
              </a:rPr>
              <a:t>호 조성이 단순 계획으로 끝날 우려가 큼</a:t>
            </a:r>
          </a:p>
        </p:txBody>
      </p:sp>
    </p:spTree>
    <p:extLst>
      <p:ext uri="{BB962C8B-B14F-4D97-AF65-F5344CB8AC3E}">
        <p14:creationId xmlns:p14="http://schemas.microsoft.com/office/powerpoint/2010/main" val="956277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0DB09-BD32-3ECA-841F-4232DDDA2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평행 사변형 46">
            <a:extLst>
              <a:ext uri="{FF2B5EF4-FFF2-40B4-BE49-F238E27FC236}">
                <a16:creationId xmlns:a16="http://schemas.microsoft.com/office/drawing/2014/main" id="{2B3A90EF-D8A5-7123-07CF-D51C584B220C}"/>
              </a:ext>
            </a:extLst>
          </p:cNvPr>
          <p:cNvSpPr/>
          <p:nvPr/>
        </p:nvSpPr>
        <p:spPr>
          <a:xfrm flipH="1">
            <a:off x="-2" y="693448"/>
            <a:ext cx="12191997" cy="6164551"/>
          </a:xfrm>
          <a:prstGeom prst="parallelogram">
            <a:avLst>
              <a:gd name="adj" fmla="val 13889"/>
            </a:avLst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  <a:effectLst>
            <a:outerShdw blurRad="50800" dist="762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571A0638-763D-ED8A-85DF-BA2714C404A9}"/>
              </a:ext>
            </a:extLst>
          </p:cNvPr>
          <p:cNvSpPr/>
          <p:nvPr/>
        </p:nvSpPr>
        <p:spPr>
          <a:xfrm>
            <a:off x="0" y="678177"/>
            <a:ext cx="12192000" cy="6175641"/>
          </a:xfrm>
          <a:prstGeom prst="rect">
            <a:avLst/>
          </a:prstGeom>
          <a:solidFill>
            <a:schemeClr val="bg1">
              <a:lumMod val="85000"/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7CD9F571-BFC7-31C5-B53B-A5ACAD61C7DB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8AFBDA0-E6FD-0039-6DF1-35086D145704}"/>
              </a:ext>
            </a:extLst>
          </p:cNvPr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70A05221-0755-831E-BE1A-103D3314D66E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75A6411C-E48E-6C3C-72B4-8868B03FCD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23EE812A-0045-7D16-E2E0-9F93779C615C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28121722-A2A3-79B8-B557-545AF68C63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BB165ADE-0758-1D88-AC9C-B5D5498860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51" name="모서리가 둥근 직사각형 100">
            <a:extLst>
              <a:ext uri="{FF2B5EF4-FFF2-40B4-BE49-F238E27FC236}">
                <a16:creationId xmlns:a16="http://schemas.microsoft.com/office/drawing/2014/main" id="{4AC4F647-954B-8147-44FC-546274235F3A}"/>
              </a:ext>
            </a:extLst>
          </p:cNvPr>
          <p:cNvSpPr/>
          <p:nvPr/>
        </p:nvSpPr>
        <p:spPr>
          <a:xfrm>
            <a:off x="1614523" y="785150"/>
            <a:ext cx="5564991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정비되지 않은 촬영장 주변</a:t>
            </a:r>
          </a:p>
        </p:txBody>
      </p: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41798632-7994-0BAC-EE4D-C23E1E23F1C8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43C09910-2C86-BED8-B375-4CBD5E8B88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53B0548F-22CB-AEA4-D429-6DB7A00A4A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A038D790-0ECB-E98A-388A-A3D14136DA5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7" b="10307"/>
          <a:stretch/>
        </p:blipFill>
        <p:spPr>
          <a:xfrm>
            <a:off x="1161481" y="1486490"/>
            <a:ext cx="3881574" cy="2470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C9DB1227-B61D-7F0D-9416-0DAC61A162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7" b="10307"/>
          <a:stretch/>
        </p:blipFill>
        <p:spPr>
          <a:xfrm>
            <a:off x="2686318" y="4088255"/>
            <a:ext cx="3881574" cy="25120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C8486740-D1B1-2143-CBD1-281E66822C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7" b="10307"/>
          <a:stretch/>
        </p:blipFill>
        <p:spPr>
          <a:xfrm>
            <a:off x="5914190" y="1486489"/>
            <a:ext cx="3881574" cy="24701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AF010807-D4B5-16D4-4024-5C37EBABE2B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7" b="10307"/>
          <a:stretch/>
        </p:blipFill>
        <p:spPr>
          <a:xfrm>
            <a:off x="7460296" y="4088254"/>
            <a:ext cx="3881574" cy="25120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57282275-CD5A-87E7-38F1-8AAE318239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1B59E4-7B03-B8DD-C138-F19759A8E84E}"/>
              </a:ext>
            </a:extLst>
          </p:cNvPr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384262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평행 사변형 46">
            <a:extLst>
              <a:ext uri="{FF2B5EF4-FFF2-40B4-BE49-F238E27FC236}">
                <a16:creationId xmlns:a16="http://schemas.microsoft.com/office/drawing/2014/main" id="{69B0FC53-151E-4F53-9D02-117F673BAFFA}"/>
              </a:ext>
            </a:extLst>
          </p:cNvPr>
          <p:cNvSpPr/>
          <p:nvPr/>
        </p:nvSpPr>
        <p:spPr>
          <a:xfrm flipH="1">
            <a:off x="-2" y="693448"/>
            <a:ext cx="12191997" cy="6164551"/>
          </a:xfrm>
          <a:prstGeom prst="parallelogram">
            <a:avLst>
              <a:gd name="adj" fmla="val 13889"/>
            </a:avLst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  <a:effectLst>
            <a:outerShdw blurRad="50800" dist="762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547AF614-DA57-4394-B4FA-B3F6C9E86359}"/>
              </a:ext>
            </a:extLst>
          </p:cNvPr>
          <p:cNvSpPr/>
          <p:nvPr/>
        </p:nvSpPr>
        <p:spPr>
          <a:xfrm>
            <a:off x="0" y="678177"/>
            <a:ext cx="12192000" cy="6175641"/>
          </a:xfrm>
          <a:prstGeom prst="rect">
            <a:avLst/>
          </a:prstGeom>
          <a:solidFill>
            <a:schemeClr val="bg1">
              <a:lumMod val="85000"/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5F65F2F2-5DE9-CD3F-5F96-FC70AF9B00A7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26C327D3-451E-261A-421A-480B72FE2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7DC4C92B-4E8E-935D-D5DC-0B36A8EEF9F7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7EF2E6E6-A251-F1AB-E5EA-6DBC61C31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DB010B6B-51E9-389F-6813-0543F31AE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51" name="모서리가 둥근 직사각형 100">
            <a:extLst>
              <a:ext uri="{FF2B5EF4-FFF2-40B4-BE49-F238E27FC236}">
                <a16:creationId xmlns:a16="http://schemas.microsoft.com/office/drawing/2014/main" id="{59CC8E4F-5750-461F-8578-7500A227AE2E}"/>
              </a:ext>
            </a:extLst>
          </p:cNvPr>
          <p:cNvSpPr/>
          <p:nvPr/>
        </p:nvSpPr>
        <p:spPr>
          <a:xfrm>
            <a:off x="1614523" y="785150"/>
            <a:ext cx="7478677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촬영소 사업의 실질적 실익 검증 필요</a:t>
            </a:r>
          </a:p>
        </p:txBody>
      </p: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612ED5BE-45C1-40D6-8E01-7BB9CF6137E5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A2A25554-92DF-4AD2-BFF6-6103C37EF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4F404562-E1C4-4B60-8840-E2E00E3E9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4CE08E5-465C-9EEE-0B24-5DAF0BF4BB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0180D5-C0CD-4955-3AD7-FC6F736744E6}"/>
              </a:ext>
            </a:extLst>
          </p:cNvPr>
          <p:cNvSpPr txBox="1"/>
          <p:nvPr/>
        </p:nvSpPr>
        <p:spPr>
          <a:xfrm>
            <a:off x="1232965" y="2146421"/>
            <a:ext cx="10959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>
                <a:ln w="3175">
                  <a:noFill/>
                </a:ln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+mn-cs"/>
              </a:rPr>
              <a:t>Q. </a:t>
            </a:r>
            <a:r>
              <a:rPr kumimoji="0" lang="ko-KR" altLang="en-US" sz="3600" b="1" i="0" u="none" strike="noStrike" kern="1200" cap="none" spc="0" normalizeH="0" baseline="0" noProof="0" dirty="0">
                <a:ln w="3175">
                  <a:noFill/>
                </a:ln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+mn-cs"/>
              </a:rPr>
              <a:t>지역 주민을 </a:t>
            </a:r>
            <a:r>
              <a:rPr kumimoji="0" lang="ko-KR" altLang="en-US" sz="3600" b="1" i="0" u="sng" strike="noStrike" kern="1200" cap="none" spc="0" normalizeH="0" baseline="0" noProof="0" dirty="0">
                <a:ln w="3175">
                  <a:noFill/>
                </a:ln>
                <a:solidFill>
                  <a:srgbClr val="D70000"/>
                </a:solidFill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+mn-cs"/>
              </a:rPr>
              <a:t>몇 명이나 채용</a:t>
            </a:r>
            <a:r>
              <a:rPr kumimoji="0" lang="ko-KR" altLang="en-US" sz="3600" b="1" i="0" u="none" strike="noStrike" kern="1200" cap="none" spc="0" normalizeH="0" baseline="0" noProof="0" dirty="0">
                <a:ln w="3175">
                  <a:noFill/>
                </a:ln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+mn-cs"/>
              </a:rPr>
              <a:t>했습니까</a:t>
            </a:r>
            <a:r>
              <a:rPr kumimoji="0" lang="en-US" altLang="ko-KR" sz="3600" b="1" i="0" u="none" strike="noStrike" kern="1200" cap="none" spc="0" normalizeH="0" baseline="0" noProof="0" dirty="0">
                <a:ln w="3175">
                  <a:noFill/>
                </a:ln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+mn-cs"/>
              </a:rPr>
              <a:t>?</a:t>
            </a:r>
            <a:endParaRPr kumimoji="0" lang="ko-KR" altLang="en-US" sz="3600" b="1" i="0" u="none" strike="noStrike" kern="1200" cap="none" spc="0" normalizeH="0" baseline="0" noProof="0" dirty="0">
              <a:ln w="3175">
                <a:noFill/>
              </a:ln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DC851B-404E-F7D9-329C-84FCAAE27C5A}"/>
              </a:ext>
            </a:extLst>
          </p:cNvPr>
          <p:cNvSpPr txBox="1"/>
          <p:nvPr/>
        </p:nvSpPr>
        <p:spPr>
          <a:xfrm>
            <a:off x="1232964" y="5140751"/>
            <a:ext cx="10760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600" b="1" dirty="0">
                <a:ln w="3175">
                  <a:noFill/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  <a:t>Q. </a:t>
            </a:r>
            <a:r>
              <a:rPr lang="ko-KR" altLang="en-US" sz="3600" b="1" dirty="0">
                <a:ln w="3175">
                  <a:noFill/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숙박업소와 음식점에는 </a:t>
            </a:r>
            <a:r>
              <a:rPr lang="ko-KR" altLang="en-US" sz="3600" b="1" u="sng" dirty="0">
                <a:ln w="3175">
                  <a:noFill/>
                </a:ln>
                <a:solidFill>
                  <a:srgbClr val="D7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어떤 효과가 있었습니까</a:t>
            </a:r>
            <a:r>
              <a:rPr lang="en-US" altLang="ko-KR" sz="3600" b="1" u="sng" dirty="0">
                <a:ln w="3175">
                  <a:noFill/>
                </a:ln>
                <a:solidFill>
                  <a:srgbClr val="D7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?</a:t>
            </a:r>
            <a:endParaRPr kumimoji="0" lang="ko-KR" altLang="en-US" sz="3600" b="1" i="0" u="sng" strike="noStrike" kern="1200" cap="none" spc="0" normalizeH="0" baseline="0" noProof="0" dirty="0">
              <a:ln w="3175">
                <a:noFill/>
              </a:ln>
              <a:solidFill>
                <a:srgbClr val="D70000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5D03C5-6B8D-1813-EEB6-63188C29BFD7}"/>
              </a:ext>
            </a:extLst>
          </p:cNvPr>
          <p:cNvSpPr txBox="1"/>
          <p:nvPr/>
        </p:nvSpPr>
        <p:spPr>
          <a:xfrm>
            <a:off x="1232964" y="3643586"/>
            <a:ext cx="10959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>
                <a:ln w="3175">
                  <a:noFill/>
                </a:ln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+mn-cs"/>
              </a:rPr>
              <a:t>Q. </a:t>
            </a:r>
            <a:r>
              <a:rPr kumimoji="0" lang="ko-KR" altLang="en-US" sz="3600" b="1" i="0" u="none" strike="noStrike" kern="1200" cap="none" spc="0" normalizeH="0" baseline="0" noProof="0" dirty="0">
                <a:ln w="3175">
                  <a:noFill/>
                </a:ln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+mn-cs"/>
              </a:rPr>
              <a:t>지역 업체와의 </a:t>
            </a:r>
            <a:r>
              <a:rPr lang="ko-KR" altLang="en-US" sz="3600" b="1" u="sng" dirty="0">
                <a:ln w="3175">
                  <a:noFill/>
                </a:ln>
                <a:solidFill>
                  <a:srgbClr val="D7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계약 실적은 얼마</a:t>
            </a:r>
            <a:r>
              <a:rPr lang="ko-KR" altLang="en-US" sz="3600" b="1" dirty="0">
                <a:ln w="3175">
                  <a:noFill/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입니까</a:t>
            </a:r>
            <a:r>
              <a:rPr lang="en-US" altLang="ko-KR" sz="3600" b="1" dirty="0">
                <a:ln w="3175">
                  <a:noFill/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  <a:t>?</a:t>
            </a:r>
            <a:endParaRPr kumimoji="0" lang="ko-KR" altLang="en-US" sz="3600" b="1" i="0" u="none" strike="noStrike" kern="1200" cap="none" spc="0" normalizeH="0" baseline="0" noProof="0" dirty="0">
              <a:ln w="3175">
                <a:noFill/>
              </a:ln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2D355F-A563-B32B-37DF-5B3BBC737D98}"/>
              </a:ext>
            </a:extLst>
          </p:cNvPr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3784246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C1271-04DD-8408-F5BD-9F3300B75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1A5D617-5AEA-A9D2-EAD4-BB746D7624F5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5BD1F01-8254-A998-AF19-4B574CD08DA2}"/>
              </a:ext>
            </a:extLst>
          </p:cNvPr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5" name="그룹 1001">
            <a:extLst>
              <a:ext uri="{FF2B5EF4-FFF2-40B4-BE49-F238E27FC236}">
                <a16:creationId xmlns:a16="http://schemas.microsoft.com/office/drawing/2014/main" id="{8B2EB460-F819-A302-44C1-F84E30777247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56" name="Object 2">
              <a:extLst>
                <a:ext uri="{FF2B5EF4-FFF2-40B4-BE49-F238E27FC236}">
                  <a16:creationId xmlns:a16="http://schemas.microsoft.com/office/drawing/2014/main" id="{2D542EC6-A461-EF5A-6E72-35A8EA84EC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58" name="그룹 1003">
            <a:extLst>
              <a:ext uri="{FF2B5EF4-FFF2-40B4-BE49-F238E27FC236}">
                <a16:creationId xmlns:a16="http://schemas.microsoft.com/office/drawing/2014/main" id="{5754404C-84F7-D56E-3750-1467AD3D4CA5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9" name="Object 10">
              <a:extLst>
                <a:ext uri="{FF2B5EF4-FFF2-40B4-BE49-F238E27FC236}">
                  <a16:creationId xmlns:a16="http://schemas.microsoft.com/office/drawing/2014/main" id="{4629895F-5566-1098-8AEA-E9C8A47FC9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60" name="Object 11">
              <a:extLst>
                <a:ext uri="{FF2B5EF4-FFF2-40B4-BE49-F238E27FC236}">
                  <a16:creationId xmlns:a16="http://schemas.microsoft.com/office/drawing/2014/main" id="{8E26EA31-C4ED-3391-C5D0-73707D3463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21" name="모서리가 둥근 직사각형 100">
            <a:extLst>
              <a:ext uri="{FF2B5EF4-FFF2-40B4-BE49-F238E27FC236}">
                <a16:creationId xmlns:a16="http://schemas.microsoft.com/office/drawing/2014/main" id="{7C130994-D24D-4D73-9942-68D9ED0FB859}"/>
              </a:ext>
            </a:extLst>
          </p:cNvPr>
          <p:cNvSpPr/>
          <p:nvPr/>
        </p:nvSpPr>
        <p:spPr>
          <a:xfrm>
            <a:off x="1614523" y="785150"/>
            <a:ext cx="7417389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책임 있는 추진을 위한 </a:t>
            </a:r>
            <a:r>
              <a:rPr lang="en-US" altLang="ko-KR" sz="3200" b="1" dirty="0">
                <a:solidFill>
                  <a:prstClr val="white"/>
                </a:solidFill>
                <a:latin typeface="+mn-ea"/>
              </a:rPr>
              <a:t>3</a:t>
            </a:r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대 촉구 사항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DAEBFF4-BC9B-E2AC-F683-C3330FFE59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grpSp>
        <p:nvGrpSpPr>
          <p:cNvPr id="26" name="그룹 25">
            <a:extLst>
              <a:ext uri="{FF2B5EF4-FFF2-40B4-BE49-F238E27FC236}">
                <a16:creationId xmlns:a16="http://schemas.microsoft.com/office/drawing/2014/main" id="{E70E2112-55AA-AE6B-0342-7C708275237F}"/>
              </a:ext>
            </a:extLst>
          </p:cNvPr>
          <p:cNvGrpSpPr/>
          <p:nvPr/>
        </p:nvGrpSpPr>
        <p:grpSpPr>
          <a:xfrm>
            <a:off x="1297657" y="1536278"/>
            <a:ext cx="10187043" cy="1289248"/>
            <a:chOff x="1297658" y="1536278"/>
            <a:chExt cx="3540642" cy="2641252"/>
          </a:xfrm>
        </p:grpSpPr>
        <p:pic>
          <p:nvPicPr>
            <p:cNvPr id="3" name="Picture 2" descr="image.png">
              <a:extLst>
                <a:ext uri="{FF2B5EF4-FFF2-40B4-BE49-F238E27FC236}">
                  <a16:creationId xmlns:a16="http://schemas.microsoft.com/office/drawing/2014/main" id="{251886F6-3FEB-5544-06E8-8B47CD8ECF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97658" y="1536278"/>
              <a:ext cx="3524250" cy="264125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5B8111-A98B-A6C5-29EA-CD47D5801673}"/>
                </a:ext>
              </a:extLst>
            </p:cNvPr>
            <p:cNvSpPr txBox="1"/>
            <p:nvPr/>
          </p:nvSpPr>
          <p:spPr>
            <a:xfrm>
              <a:off x="1749851" y="1937300"/>
              <a:ext cx="2966443" cy="554478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2047"/>
                </a:lnSpc>
              </a:pPr>
              <a:r>
                <a:rPr sz="2800" b="1" i="0" u="none" dirty="0">
                  <a:solidFill>
                    <a:srgbClr val="0F172A"/>
                  </a:solidFill>
                </a:rPr>
                <a:t>1. </a:t>
              </a:r>
              <a:r>
                <a:rPr lang="ko-KR" altLang="en-US" sz="2800" b="1" i="0" u="none" dirty="0">
                  <a:solidFill>
                    <a:srgbClr val="0F172A"/>
                  </a:solidFill>
                </a:rPr>
                <a:t>타당성 조사 결과에 따른 </a:t>
              </a:r>
              <a:r>
                <a:rPr sz="2800" b="1" i="0" u="none" dirty="0" err="1">
                  <a:solidFill>
                    <a:srgbClr val="0F172A"/>
                  </a:solidFill>
                </a:rPr>
                <a:t>후속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sz="2800" b="1" i="0" u="none" dirty="0" err="1">
                  <a:solidFill>
                    <a:srgbClr val="0F172A"/>
                  </a:solidFill>
                </a:rPr>
                <a:t>예산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sz="2800" b="1" i="0" u="none" dirty="0" err="1">
                  <a:solidFill>
                    <a:srgbClr val="0F172A"/>
                  </a:solidFill>
                </a:rPr>
                <a:t>최우선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sz="2800" b="1" i="0" u="none" dirty="0" err="1">
                  <a:solidFill>
                    <a:srgbClr val="0F172A"/>
                  </a:solidFill>
                </a:rPr>
                <a:t>반영</a:t>
              </a:r>
              <a:endParaRPr sz="2800" b="1" i="0" u="none" dirty="0">
                <a:solidFill>
                  <a:srgbClr val="0F172A"/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6C1F36A-E9EB-E85D-6BCC-C88B2DBD3C52}"/>
                </a:ext>
              </a:extLst>
            </p:cNvPr>
            <p:cNvSpPr txBox="1"/>
            <p:nvPr/>
          </p:nvSpPr>
          <p:spPr>
            <a:xfrm>
              <a:off x="1766244" y="2732234"/>
              <a:ext cx="3072056" cy="1173320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1800"/>
                </a:lnSpc>
              </a:pPr>
              <a:r>
                <a:rPr sz="1700" b="1" i="0" u="none" dirty="0" err="1">
                  <a:solidFill>
                    <a:srgbClr val="475569"/>
                  </a:solidFill>
                </a:rPr>
                <a:t>지방재정투자심사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대상</a:t>
              </a:r>
              <a:r>
                <a:rPr sz="1700" b="1" i="0" u="none" dirty="0">
                  <a:solidFill>
                    <a:srgbClr val="475569"/>
                  </a:solidFill>
                </a:rPr>
                <a:t>(36홀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원안</a:t>
              </a:r>
              <a:r>
                <a:rPr sz="1700" b="1" i="0" u="none" dirty="0">
                  <a:solidFill>
                    <a:srgbClr val="475569"/>
                  </a:solidFill>
                </a:rPr>
                <a:t>)을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명확히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하고</a:t>
              </a:r>
              <a:r>
                <a:rPr sz="1700" b="1" i="0" u="none" dirty="0">
                  <a:solidFill>
                    <a:srgbClr val="475569"/>
                  </a:solidFill>
                </a:rPr>
                <a:t>, </a:t>
              </a:r>
              <a:endParaRPr lang="en-US" sz="17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ct val="150000"/>
                </a:lnSpc>
              </a:pPr>
              <a:r>
                <a:rPr sz="1700" b="1" i="0" u="none" dirty="0" err="1">
                  <a:solidFill>
                    <a:srgbClr val="475569"/>
                  </a:solidFill>
                </a:rPr>
                <a:t>심사</a:t>
              </a:r>
              <a:r>
                <a:rPr sz="1700" b="1" i="0" u="none" dirty="0">
                  <a:solidFill>
                    <a:srgbClr val="475569"/>
                  </a:solidFill>
                </a:rPr>
                <a:t> 후 </a:t>
              </a:r>
              <a:r>
                <a:rPr sz="1700" b="1" i="0" u="none" dirty="0" err="1">
                  <a:solidFill>
                    <a:srgbClr val="475569"/>
                  </a:solidFill>
                </a:rPr>
                <a:t>필요한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설계비와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공사비를</a:t>
              </a:r>
              <a:r>
                <a:rPr sz="1700" b="1" i="0" u="none" dirty="0">
                  <a:solidFill>
                    <a:srgbClr val="475569"/>
                  </a:solidFill>
                </a:rPr>
                <a:t> 타 </a:t>
              </a:r>
              <a:r>
                <a:rPr sz="1700" b="1" i="0" u="none" dirty="0" err="1">
                  <a:solidFill>
                    <a:srgbClr val="475569"/>
                  </a:solidFill>
                </a:rPr>
                <a:t>현안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사업에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밀리지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않도록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최우선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편성하십시오</a:t>
              </a:r>
              <a:r>
                <a:rPr sz="1700" b="1" i="0" u="none" dirty="0">
                  <a:solidFill>
                    <a:srgbClr val="475569"/>
                  </a:solidFill>
                </a:rPr>
                <a:t>.</a:t>
              </a: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9DC8EFD7-A168-EAB7-A211-0DC7D92EEDFF}"/>
              </a:ext>
            </a:extLst>
          </p:cNvPr>
          <p:cNvGrpSpPr/>
          <p:nvPr/>
        </p:nvGrpSpPr>
        <p:grpSpPr>
          <a:xfrm>
            <a:off x="1297657" y="3233219"/>
            <a:ext cx="10139878" cy="1350643"/>
            <a:chOff x="2279855" y="3515220"/>
            <a:chExt cx="3524250" cy="2641252"/>
          </a:xfrm>
        </p:grpSpPr>
        <p:pic>
          <p:nvPicPr>
            <p:cNvPr id="6" name="Picture 3" descr="image.png">
              <a:extLst>
                <a:ext uri="{FF2B5EF4-FFF2-40B4-BE49-F238E27FC236}">
                  <a16:creationId xmlns:a16="http://schemas.microsoft.com/office/drawing/2014/main" id="{1F7E7899-7A24-B68E-CA76-82B272A82E1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279855" y="3515220"/>
              <a:ext cx="3524250" cy="2641252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95F0B53-DEEE-2037-767A-A858543D22D5}"/>
                </a:ext>
              </a:extLst>
            </p:cNvPr>
            <p:cNvSpPr txBox="1"/>
            <p:nvPr/>
          </p:nvSpPr>
          <p:spPr>
            <a:xfrm>
              <a:off x="2748206" y="3882447"/>
              <a:ext cx="2730749" cy="540933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2047"/>
                </a:lnSpc>
              </a:pPr>
              <a:r>
                <a:rPr sz="2800" b="1" i="0" u="none" dirty="0">
                  <a:solidFill>
                    <a:srgbClr val="0F172A"/>
                  </a:solidFill>
                </a:rPr>
                <a:t>2. </a:t>
              </a:r>
              <a:r>
                <a:rPr sz="2800" b="1" i="0" u="none" dirty="0" err="1">
                  <a:solidFill>
                    <a:srgbClr val="0F172A"/>
                  </a:solidFill>
                </a:rPr>
                <a:t>명확한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lang="ko-KR" altLang="en-US" sz="2800" b="1" i="0" u="none" dirty="0">
                  <a:solidFill>
                    <a:srgbClr val="0F172A"/>
                  </a:solidFill>
                </a:rPr>
                <a:t>추진 </a:t>
              </a:r>
              <a:r>
                <a:rPr sz="2800" b="1" i="0" u="none" dirty="0" err="1">
                  <a:solidFill>
                    <a:srgbClr val="0F172A"/>
                  </a:solidFill>
                </a:rPr>
                <a:t>로드맵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sz="2800" b="1" i="0" u="none" dirty="0" err="1">
                  <a:solidFill>
                    <a:srgbClr val="0F172A"/>
                  </a:solidFill>
                </a:rPr>
                <a:t>공개</a:t>
              </a:r>
              <a:endParaRPr sz="2800" b="1" i="0" u="none" dirty="0">
                <a:solidFill>
                  <a:srgbClr val="0F172A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8E475EB-2BBF-C464-3089-DC998DF5E63B}"/>
                </a:ext>
              </a:extLst>
            </p:cNvPr>
            <p:cNvSpPr txBox="1"/>
            <p:nvPr/>
          </p:nvSpPr>
          <p:spPr>
            <a:xfrm>
              <a:off x="2759979" y="4513279"/>
              <a:ext cx="3028950" cy="1444621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sz="1700" b="1" i="0" u="none" dirty="0" err="1">
                  <a:solidFill>
                    <a:srgbClr val="475569"/>
                  </a:solidFill>
                </a:rPr>
                <a:t>강원특별자치도</a:t>
              </a:r>
              <a:r>
                <a:rPr sz="1700" b="1" i="0" u="none" dirty="0">
                  <a:solidFill>
                    <a:srgbClr val="475569"/>
                  </a:solidFill>
                </a:rPr>
                <a:t> 및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강원개발공사와의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협의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결과를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반영하여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촬영시설과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파크골프장의</a:t>
              </a:r>
              <a:endParaRPr lang="en-US" sz="17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ct val="150000"/>
                </a:lnSpc>
              </a:pPr>
              <a:r>
                <a:rPr sz="1700" b="1" i="0" u="none" dirty="0" err="1">
                  <a:solidFill>
                    <a:srgbClr val="475569"/>
                  </a:solidFill>
                </a:rPr>
                <a:t>통합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공간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배치</a:t>
              </a:r>
              <a:r>
                <a:rPr sz="1700" b="1" i="0" u="none" dirty="0">
                  <a:solidFill>
                    <a:srgbClr val="475569"/>
                  </a:solidFill>
                </a:rPr>
                <a:t> 및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추진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일정을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시민과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의회에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보고하십시오</a:t>
              </a:r>
              <a:r>
                <a:rPr sz="1700" b="1" i="0" u="none" dirty="0">
                  <a:solidFill>
                    <a:srgbClr val="475569"/>
                  </a:solidFill>
                </a:rPr>
                <a:t>.</a:t>
              </a: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5293FF43-B372-655D-D12D-1664DB7A59AD}"/>
              </a:ext>
            </a:extLst>
          </p:cNvPr>
          <p:cNvGrpSpPr/>
          <p:nvPr/>
        </p:nvGrpSpPr>
        <p:grpSpPr>
          <a:xfrm>
            <a:off x="1297661" y="4991555"/>
            <a:ext cx="10139879" cy="1350643"/>
            <a:chOff x="8509205" y="4028766"/>
            <a:chExt cx="3524250" cy="2641252"/>
          </a:xfrm>
        </p:grpSpPr>
        <p:pic>
          <p:nvPicPr>
            <p:cNvPr id="7" name="Picture 4" descr="image.png">
              <a:extLst>
                <a:ext uri="{FF2B5EF4-FFF2-40B4-BE49-F238E27FC236}">
                  <a16:creationId xmlns:a16="http://schemas.microsoft.com/office/drawing/2014/main" id="{DAD706B0-35C6-B080-19FF-F378197CB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509205" y="4028766"/>
              <a:ext cx="3524250" cy="2641252"/>
            </a:xfrm>
            <a:prstGeom prst="rect">
              <a:avLst/>
            </a:prstGeom>
          </p:spPr>
        </p:pic>
        <p:pic>
          <p:nvPicPr>
            <p:cNvPr id="17" name="Picture 11" descr="image.png">
              <a:extLst>
                <a:ext uri="{FF2B5EF4-FFF2-40B4-BE49-F238E27FC236}">
                  <a16:creationId xmlns:a16="http://schemas.microsoft.com/office/drawing/2014/main" id="{7AC5E8C5-23F3-B500-BC13-F74F68077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560701" y="4498482"/>
              <a:ext cx="319255" cy="1644812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0B38BCF-3F20-07D5-C7F4-1D51AA839A62}"/>
                </a:ext>
              </a:extLst>
            </p:cNvPr>
            <p:cNvSpPr txBox="1"/>
            <p:nvPr/>
          </p:nvSpPr>
          <p:spPr>
            <a:xfrm>
              <a:off x="8968960" y="4428481"/>
              <a:ext cx="2111381" cy="54381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ts val="2047"/>
                </a:lnSpc>
              </a:pPr>
              <a:r>
                <a:rPr sz="2800" b="1" i="0" u="none" dirty="0">
                  <a:solidFill>
                    <a:srgbClr val="0F172A"/>
                  </a:solidFill>
                </a:rPr>
                <a:t>3. </a:t>
              </a:r>
              <a:r>
                <a:rPr lang="ko-KR" altLang="en-US" sz="2800" b="1" i="0" u="none" dirty="0">
                  <a:solidFill>
                    <a:srgbClr val="0F172A"/>
                  </a:solidFill>
                </a:rPr>
                <a:t>부지 내 </a:t>
              </a:r>
              <a:r>
                <a:rPr sz="2800" b="1" i="0" u="none" dirty="0" err="1">
                  <a:solidFill>
                    <a:srgbClr val="0F172A"/>
                  </a:solidFill>
                </a:rPr>
                <a:t>사업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sz="2800" b="1" i="0" u="none" dirty="0" err="1">
                  <a:solidFill>
                    <a:srgbClr val="0F172A"/>
                  </a:solidFill>
                </a:rPr>
                <a:t>우선순위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sz="2800" b="1" i="0" u="none" dirty="0" err="1">
                  <a:solidFill>
                    <a:srgbClr val="0F172A"/>
                  </a:solidFill>
                </a:rPr>
                <a:t>원칙</a:t>
              </a:r>
              <a:r>
                <a:rPr sz="2800" b="1" i="0" u="none" dirty="0">
                  <a:solidFill>
                    <a:srgbClr val="0F172A"/>
                  </a:solidFill>
                </a:rPr>
                <a:t> </a:t>
              </a:r>
              <a:r>
                <a:rPr sz="2800" b="1" i="0" u="none" dirty="0" err="1">
                  <a:solidFill>
                    <a:srgbClr val="0F172A"/>
                  </a:solidFill>
                </a:rPr>
                <a:t>확립</a:t>
              </a:r>
              <a:endParaRPr sz="2800" b="1" i="0" u="none" dirty="0">
                <a:solidFill>
                  <a:srgbClr val="0F172A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56AD60B-A1AC-8FB1-9918-9C1E06A182F9}"/>
                </a:ext>
              </a:extLst>
            </p:cNvPr>
            <p:cNvSpPr txBox="1"/>
            <p:nvPr/>
          </p:nvSpPr>
          <p:spPr>
            <a:xfrm>
              <a:off x="8995217" y="5109611"/>
              <a:ext cx="3028950" cy="1444621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sz="1700" b="1" i="0" u="none" dirty="0" err="1">
                  <a:solidFill>
                    <a:srgbClr val="475569"/>
                  </a:solidFill>
                </a:rPr>
                <a:t>임대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기간이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정해진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촬영시설보다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주민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수요와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공공성</a:t>
              </a:r>
              <a:r>
                <a:rPr sz="1700" b="1" i="0" u="none" dirty="0">
                  <a:solidFill>
                    <a:srgbClr val="475569"/>
                  </a:solidFill>
                </a:rPr>
                <a:t>,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재정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부담을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최우선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기준으로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삼아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endParaRPr lang="en-US" sz="1700" b="1" i="0" u="none" dirty="0">
                <a:solidFill>
                  <a:srgbClr val="475569"/>
                </a:solidFill>
              </a:endParaRPr>
            </a:p>
            <a:p>
              <a:pPr algn="l">
                <a:lnSpc>
                  <a:spcPct val="150000"/>
                </a:lnSpc>
              </a:pPr>
              <a:r>
                <a:rPr sz="1700" b="1" i="0" u="none" dirty="0" err="1">
                  <a:solidFill>
                    <a:srgbClr val="475569"/>
                  </a:solidFill>
                </a:rPr>
                <a:t>공공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사업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일정이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밀리지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않도록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기준을</a:t>
              </a:r>
              <a:r>
                <a:rPr sz="1700" b="1" i="0" u="none" dirty="0">
                  <a:solidFill>
                    <a:srgbClr val="475569"/>
                  </a:solidFill>
                </a:rPr>
                <a:t> </a:t>
              </a:r>
              <a:r>
                <a:rPr sz="1700" b="1" i="0" u="none" dirty="0" err="1">
                  <a:solidFill>
                    <a:srgbClr val="475569"/>
                  </a:solidFill>
                </a:rPr>
                <a:t>마련하십시오</a:t>
              </a:r>
              <a:r>
                <a:rPr sz="1700" b="1" i="0" u="none" dirty="0">
                  <a:solidFill>
                    <a:srgbClr val="475569"/>
                  </a:solidFill>
                </a:rPr>
                <a:t>.</a:t>
              </a:r>
            </a:p>
          </p:txBody>
        </p:sp>
        <p:pic>
          <p:nvPicPr>
            <p:cNvPr id="24" name="Picture 16" descr="image.png">
              <a:extLst>
                <a:ext uri="{FF2B5EF4-FFF2-40B4-BE49-F238E27FC236}">
                  <a16:creationId xmlns:a16="http://schemas.microsoft.com/office/drawing/2014/main" id="{8080AC11-04B3-155C-0BB4-BDF2E3AE5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613717" y="4815342"/>
              <a:ext cx="208100" cy="1025524"/>
            </a:xfrm>
            <a:prstGeom prst="rect">
              <a:avLst/>
            </a:prstGeom>
          </p:spPr>
        </p:pic>
      </p:grpSp>
      <p:pic>
        <p:nvPicPr>
          <p:cNvPr id="27" name="Picture 5" descr="image.png">
            <a:extLst>
              <a:ext uri="{FF2B5EF4-FFF2-40B4-BE49-F238E27FC236}">
                <a16:creationId xmlns:a16="http://schemas.microsoft.com/office/drawing/2014/main" id="{6994A0C2-B440-4917-C5FC-DD106572399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78386" y="1693578"/>
            <a:ext cx="903027" cy="903027"/>
          </a:xfrm>
          <a:prstGeom prst="rect">
            <a:avLst/>
          </a:prstGeom>
        </p:spPr>
      </p:pic>
      <p:pic>
        <p:nvPicPr>
          <p:cNvPr id="28" name="Picture 14" descr="image.png">
            <a:extLst>
              <a:ext uri="{FF2B5EF4-FFF2-40B4-BE49-F238E27FC236}">
                <a16:creationId xmlns:a16="http://schemas.microsoft.com/office/drawing/2014/main" id="{3D6A985E-E48F-85B9-9B8E-3C29B6AA14C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5725" y="1862913"/>
            <a:ext cx="575610" cy="600888"/>
          </a:xfrm>
          <a:prstGeom prst="rect">
            <a:avLst/>
          </a:prstGeom>
        </p:spPr>
      </p:pic>
      <p:pic>
        <p:nvPicPr>
          <p:cNvPr id="30" name="Picture 8" descr="image.png">
            <a:extLst>
              <a:ext uri="{FF2B5EF4-FFF2-40B4-BE49-F238E27FC236}">
                <a16:creationId xmlns:a16="http://schemas.microsoft.com/office/drawing/2014/main" id="{69C93D9B-8313-2E5C-0803-1892042E883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74959" y="3461366"/>
            <a:ext cx="898233" cy="898233"/>
          </a:xfrm>
          <a:prstGeom prst="rect">
            <a:avLst/>
          </a:prstGeom>
        </p:spPr>
      </p:pic>
      <p:pic>
        <p:nvPicPr>
          <p:cNvPr id="31" name="Picture 15" descr="image.png">
            <a:extLst>
              <a:ext uri="{FF2B5EF4-FFF2-40B4-BE49-F238E27FC236}">
                <a16:creationId xmlns:a16="http://schemas.microsoft.com/office/drawing/2014/main" id="{D7E2E9F7-7E31-CCEE-A074-F116CAEFEF9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59654" y="3611897"/>
            <a:ext cx="524747" cy="58787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3ABAE7B-DF61-6FBF-2984-70396527047E}"/>
              </a:ext>
            </a:extLst>
          </p:cNvPr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1745405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평행 사변형 46">
            <a:extLst>
              <a:ext uri="{FF2B5EF4-FFF2-40B4-BE49-F238E27FC236}">
                <a16:creationId xmlns:a16="http://schemas.microsoft.com/office/drawing/2014/main" id="{69B0FC53-151E-4F53-9D02-117F673BAFFA}"/>
              </a:ext>
            </a:extLst>
          </p:cNvPr>
          <p:cNvSpPr/>
          <p:nvPr/>
        </p:nvSpPr>
        <p:spPr>
          <a:xfrm flipH="1">
            <a:off x="-2" y="693448"/>
            <a:ext cx="12191997" cy="6164551"/>
          </a:xfrm>
          <a:prstGeom prst="parallelogram">
            <a:avLst>
              <a:gd name="adj" fmla="val 13889"/>
            </a:avLst>
          </a:prstGeom>
          <a:solidFill>
            <a:schemeClr val="bg1">
              <a:lumMod val="95000"/>
              <a:alpha val="25000"/>
            </a:schemeClr>
          </a:solidFill>
          <a:ln>
            <a:noFill/>
          </a:ln>
          <a:effectLst>
            <a:outerShdw blurRad="50800" dist="762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1001">
            <a:extLst>
              <a:ext uri="{FF2B5EF4-FFF2-40B4-BE49-F238E27FC236}">
                <a16:creationId xmlns:a16="http://schemas.microsoft.com/office/drawing/2014/main" id="{5F65F2F2-5DE9-CD3F-5F96-FC70AF9B00A7}"/>
              </a:ext>
            </a:extLst>
          </p:cNvPr>
          <p:cNvGrpSpPr/>
          <p:nvPr/>
        </p:nvGrpSpPr>
        <p:grpSpPr>
          <a:xfrm>
            <a:off x="0" y="670039"/>
            <a:ext cx="603504" cy="6061836"/>
            <a:chOff x="0" y="0"/>
            <a:chExt cx="3333333" cy="10285714"/>
          </a:xfrm>
        </p:grpSpPr>
        <p:pic>
          <p:nvPicPr>
            <p:cNvPr id="32" name="Object 2">
              <a:extLst>
                <a:ext uri="{FF2B5EF4-FFF2-40B4-BE49-F238E27FC236}">
                  <a16:creationId xmlns:a16="http://schemas.microsoft.com/office/drawing/2014/main" id="{26C327D3-451E-261A-421A-480B72FE2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333333" cy="10285714"/>
            </a:xfrm>
            <a:prstGeom prst="rect">
              <a:avLst/>
            </a:prstGeom>
          </p:spPr>
        </p:pic>
      </p:grpSp>
      <p:grpSp>
        <p:nvGrpSpPr>
          <p:cNvPr id="33" name="그룹 1003">
            <a:extLst>
              <a:ext uri="{FF2B5EF4-FFF2-40B4-BE49-F238E27FC236}">
                <a16:creationId xmlns:a16="http://schemas.microsoft.com/office/drawing/2014/main" id="{7DC4C92B-4E8E-935D-D5DC-0B36A8EEF9F7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34" name="Object 10">
              <a:extLst>
                <a:ext uri="{FF2B5EF4-FFF2-40B4-BE49-F238E27FC236}">
                  <a16:creationId xmlns:a16="http://schemas.microsoft.com/office/drawing/2014/main" id="{7EF2E6E6-A251-F1AB-E5EA-6DBC61C31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35" name="Object 11">
              <a:extLst>
                <a:ext uri="{FF2B5EF4-FFF2-40B4-BE49-F238E27FC236}">
                  <a16:creationId xmlns:a16="http://schemas.microsoft.com/office/drawing/2014/main" id="{DB010B6B-51E9-389F-6813-0543F31AED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grpSp>
        <p:nvGrpSpPr>
          <p:cNvPr id="52" name="그룹 1003">
            <a:extLst>
              <a:ext uri="{FF2B5EF4-FFF2-40B4-BE49-F238E27FC236}">
                <a16:creationId xmlns:a16="http://schemas.microsoft.com/office/drawing/2014/main" id="{612ED5BE-45C1-40D6-8E01-7BB9CF6137E5}"/>
              </a:ext>
            </a:extLst>
          </p:cNvPr>
          <p:cNvGrpSpPr/>
          <p:nvPr/>
        </p:nvGrpSpPr>
        <p:grpSpPr>
          <a:xfrm>
            <a:off x="603504" y="1486490"/>
            <a:ext cx="252271" cy="2064932"/>
            <a:chOff x="3081062" y="1912211"/>
            <a:chExt cx="252271" cy="2064932"/>
          </a:xfrm>
        </p:grpSpPr>
        <p:pic>
          <p:nvPicPr>
            <p:cNvPr id="53" name="Object 10">
              <a:extLst>
                <a:ext uri="{FF2B5EF4-FFF2-40B4-BE49-F238E27FC236}">
                  <a16:creationId xmlns:a16="http://schemas.microsoft.com/office/drawing/2014/main" id="{A2A25554-92DF-4AD2-BFF6-6103C37EF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54" name="Object 11">
              <a:extLst>
                <a:ext uri="{FF2B5EF4-FFF2-40B4-BE49-F238E27FC236}">
                  <a16:creationId xmlns:a16="http://schemas.microsoft.com/office/drawing/2014/main" id="{4F404562-E1C4-4B60-8840-E2E00E3E9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9F9B409-767D-48E6-C6DD-17A9D025F3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3" name="모서리가 둥근 직사각형 100">
            <a:extLst>
              <a:ext uri="{FF2B5EF4-FFF2-40B4-BE49-F238E27FC236}">
                <a16:creationId xmlns:a16="http://schemas.microsoft.com/office/drawing/2014/main" id="{4D67BA8B-C679-3AAD-7057-D110A6A60A64}"/>
              </a:ext>
            </a:extLst>
          </p:cNvPr>
          <p:cNvSpPr/>
          <p:nvPr/>
        </p:nvSpPr>
        <p:spPr>
          <a:xfrm>
            <a:off x="1614524" y="785150"/>
            <a:ext cx="7004434" cy="574583"/>
          </a:xfrm>
          <a:prstGeom prst="roundRect">
            <a:avLst>
              <a:gd name="adj" fmla="val 50000"/>
            </a:avLst>
          </a:prstGeom>
          <a:solidFill>
            <a:srgbClr val="9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prstClr val="white"/>
                </a:solidFill>
                <a:latin typeface="+mn-ea"/>
              </a:rPr>
              <a:t>원주시의 행정적 책임과 약속 이행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576CCC2C-69B6-4212-984D-DFBBCB4CC598}"/>
              </a:ext>
            </a:extLst>
          </p:cNvPr>
          <p:cNvGrpSpPr/>
          <p:nvPr/>
        </p:nvGrpSpPr>
        <p:grpSpPr>
          <a:xfrm>
            <a:off x="1377999" y="1740810"/>
            <a:ext cx="10037253" cy="1891857"/>
            <a:chOff x="571500" y="2649140"/>
            <a:chExt cx="5381625" cy="2466379"/>
          </a:xfrm>
        </p:grpSpPr>
        <p:pic>
          <p:nvPicPr>
            <p:cNvPr id="6" name="Picture 2" descr="image.png">
              <a:extLst>
                <a:ext uri="{FF2B5EF4-FFF2-40B4-BE49-F238E27FC236}">
                  <a16:creationId xmlns:a16="http://schemas.microsoft.com/office/drawing/2014/main" id="{7988403E-45AF-96CC-07F6-CBA1770EE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71500" y="2649140"/>
              <a:ext cx="5381625" cy="2466379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9F91FF0-C2EF-9353-0079-7686B93B975C}"/>
                </a:ext>
              </a:extLst>
            </p:cNvPr>
            <p:cNvSpPr txBox="1"/>
            <p:nvPr/>
          </p:nvSpPr>
          <p:spPr>
            <a:xfrm>
              <a:off x="709955" y="2721597"/>
              <a:ext cx="4623859" cy="641989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 algn="l"/>
              <a:r>
                <a:rPr sz="3200" b="1" i="0" dirty="0" err="1">
                  <a:solidFill>
                    <a:srgbClr val="0F172A"/>
                  </a:solidFill>
                  <a:latin typeface="+mj-lt"/>
                </a:rPr>
                <a:t>원주시의</a:t>
              </a:r>
              <a:r>
                <a:rPr sz="3200" b="1" i="0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3200" b="1" i="0" dirty="0" err="1">
                  <a:solidFill>
                    <a:srgbClr val="0F172A"/>
                  </a:solidFill>
                  <a:latin typeface="+mj-lt"/>
                </a:rPr>
                <a:t>행정적</a:t>
              </a:r>
              <a:r>
                <a:rPr sz="3200" b="1" i="0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3200" b="1" i="0" dirty="0" err="1">
                  <a:solidFill>
                    <a:srgbClr val="0F172A"/>
                  </a:solidFill>
                  <a:latin typeface="+mj-lt"/>
                </a:rPr>
                <a:t>주체성</a:t>
              </a:r>
              <a:endParaRPr sz="3200" b="1" i="0" dirty="0">
                <a:solidFill>
                  <a:srgbClr val="0F172A"/>
                </a:solidFill>
                <a:latin typeface="+mj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4533ED4-1B67-FFFD-BE0E-B5DE6F7C1C93}"/>
                </a:ext>
              </a:extLst>
            </p:cNvPr>
            <p:cNvSpPr txBox="1"/>
            <p:nvPr/>
          </p:nvSpPr>
          <p:spPr>
            <a:xfrm>
              <a:off x="709954" y="3375332"/>
              <a:ext cx="5243171" cy="1606559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ct val="120000"/>
                </a:lnSpc>
              </a:pPr>
              <a:r>
                <a:rPr lang="ko-KR" altLang="en-US" sz="2300" b="1" i="0" u="none" dirty="0">
                  <a:solidFill>
                    <a:srgbClr val="334155"/>
                  </a:solidFill>
                </a:rPr>
                <a:t>부지가 강원개발공사 소유라 하더라도 </a:t>
              </a:r>
              <a:endParaRPr lang="en-US" altLang="ko-KR" sz="2300" b="1" i="0" u="none" dirty="0">
                <a:solidFill>
                  <a:srgbClr val="334155"/>
                </a:solidFill>
              </a:endParaRPr>
            </a:p>
            <a:p>
              <a:pPr algn="l">
                <a:lnSpc>
                  <a:spcPct val="120000"/>
                </a:lnSpc>
              </a:pPr>
              <a:r>
                <a:rPr lang="ko-KR" altLang="en-US" sz="2300" b="1" i="0" u="none" dirty="0">
                  <a:solidFill>
                    <a:srgbClr val="334155"/>
                  </a:solidFill>
                </a:rPr>
                <a:t>인허가권과 </a:t>
              </a:r>
              <a:r>
                <a:rPr lang="ko-KR" altLang="en-US" sz="2300" b="1" i="0" u="none" dirty="0" err="1">
                  <a:solidFill>
                    <a:srgbClr val="334155"/>
                  </a:solidFill>
                </a:rPr>
                <a:t>파크골프장</a:t>
              </a:r>
              <a:r>
                <a:rPr lang="ko-KR" altLang="en-US" sz="2300" b="1" i="0" u="none" dirty="0">
                  <a:solidFill>
                    <a:srgbClr val="334155"/>
                  </a:solidFill>
                </a:rPr>
                <a:t> 조성계획을 담당하는 주체는 원주시입니다</a:t>
              </a:r>
              <a:r>
                <a:rPr lang="en-US" altLang="ko-KR" sz="2300" b="1" i="0" u="none" dirty="0">
                  <a:solidFill>
                    <a:srgbClr val="334155"/>
                  </a:solidFill>
                </a:rPr>
                <a:t>.</a:t>
              </a:r>
              <a:r>
                <a:rPr lang="ko-KR" altLang="en-US" sz="2300" b="1" dirty="0"/>
                <a:t>
</a:t>
              </a:r>
              <a:r>
                <a:rPr lang="ko-KR" altLang="en-US" sz="2300" b="1" i="0" u="none" dirty="0">
                  <a:solidFill>
                    <a:srgbClr val="334155"/>
                  </a:solidFill>
                </a:rPr>
                <a:t>원주시는 주민의 생활환경과 공공사업을 수호할 막중한 책임이 있습니다</a:t>
              </a:r>
              <a:r>
                <a:rPr lang="en-US" altLang="ko-KR" sz="2300" b="1" i="0" u="none" dirty="0">
                  <a:solidFill>
                    <a:srgbClr val="334155"/>
                  </a:solidFill>
                </a:rPr>
                <a:t>.</a:t>
              </a:r>
              <a:endParaRPr sz="2300" b="1" i="0" u="none" dirty="0">
                <a:solidFill>
                  <a:srgbClr val="334155"/>
                </a:solidFill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A6857EC-272A-BA86-FED4-F2E2DCB00C2D}"/>
              </a:ext>
            </a:extLst>
          </p:cNvPr>
          <p:cNvGrpSpPr/>
          <p:nvPr/>
        </p:nvGrpSpPr>
        <p:grpSpPr>
          <a:xfrm>
            <a:off x="1377999" y="3935581"/>
            <a:ext cx="10037253" cy="2378505"/>
            <a:chOff x="6238875" y="2649140"/>
            <a:chExt cx="5381625" cy="3100810"/>
          </a:xfrm>
        </p:grpSpPr>
        <p:pic>
          <p:nvPicPr>
            <p:cNvPr id="7" name="Picture 3" descr="image.png">
              <a:extLst>
                <a:ext uri="{FF2B5EF4-FFF2-40B4-BE49-F238E27FC236}">
                  <a16:creationId xmlns:a16="http://schemas.microsoft.com/office/drawing/2014/main" id="{6729F4FC-C750-1765-CCFB-C6BAA2E8C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238875" y="2649140"/>
              <a:ext cx="5381625" cy="3100810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BC30A2E-7CE2-6AC7-3576-25EA2E7A09AB}"/>
                </a:ext>
              </a:extLst>
            </p:cNvPr>
            <p:cNvSpPr txBox="1"/>
            <p:nvPr/>
          </p:nvSpPr>
          <p:spPr>
            <a:xfrm>
              <a:off x="6377330" y="2738497"/>
              <a:ext cx="4623859" cy="6419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spAutoFit/>
            </a:bodyPr>
            <a:lstStyle/>
            <a:p>
              <a:pPr algn="l"/>
              <a:r>
                <a:rPr sz="3200" b="1" i="0" u="none" dirty="0">
                  <a:solidFill>
                    <a:srgbClr val="0F172A"/>
                  </a:solidFill>
                  <a:latin typeface="+mj-lt"/>
                </a:rPr>
                <a:t>'</a:t>
              </a:r>
              <a:r>
                <a:rPr sz="3200" b="1" i="0" u="none" dirty="0" err="1">
                  <a:solidFill>
                    <a:srgbClr val="0F172A"/>
                  </a:solidFill>
                  <a:latin typeface="+mj-lt"/>
                </a:rPr>
                <a:t>시민주권시대</a:t>
              </a:r>
              <a:r>
                <a:rPr sz="3200" b="1" i="0" u="none" dirty="0">
                  <a:solidFill>
                    <a:srgbClr val="0F172A"/>
                  </a:solidFill>
                  <a:latin typeface="+mj-lt"/>
                </a:rPr>
                <a:t> </a:t>
              </a:r>
              <a:r>
                <a:rPr sz="3200" b="1" i="0" u="none" dirty="0" err="1">
                  <a:solidFill>
                    <a:srgbClr val="0F172A"/>
                  </a:solidFill>
                  <a:latin typeface="+mj-lt"/>
                </a:rPr>
                <a:t>원주</a:t>
              </a:r>
              <a:r>
                <a:rPr sz="3200" b="1" i="0" u="none" dirty="0">
                  <a:solidFill>
                    <a:srgbClr val="0F172A"/>
                  </a:solidFill>
                  <a:latin typeface="+mj-lt"/>
                </a:rPr>
                <a:t>' </a:t>
              </a:r>
              <a:r>
                <a:rPr sz="3200" b="1" i="0" u="none" dirty="0" err="1">
                  <a:solidFill>
                    <a:srgbClr val="0F172A"/>
                  </a:solidFill>
                  <a:latin typeface="+mj-lt"/>
                </a:rPr>
                <a:t>실현</a:t>
              </a:r>
              <a:endParaRPr sz="3200" b="1" i="0" u="none" dirty="0">
                <a:solidFill>
                  <a:srgbClr val="0F172A"/>
                </a:solidFill>
                <a:latin typeface="+mj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7702664-7F99-B22C-F60B-5BBF703020DE}"/>
                </a:ext>
              </a:extLst>
            </p:cNvPr>
            <p:cNvSpPr txBox="1"/>
            <p:nvPr/>
          </p:nvSpPr>
          <p:spPr>
            <a:xfrm>
              <a:off x="6377330" y="3458396"/>
              <a:ext cx="5120453" cy="2168213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/>
            <a:p>
              <a:pPr algn="l">
                <a:lnSpc>
                  <a:spcPct val="120000"/>
                </a:lnSpc>
              </a:pPr>
              <a:r>
                <a:rPr sz="2300" b="1" i="0" u="none" dirty="0" err="1">
                  <a:solidFill>
                    <a:srgbClr val="334155"/>
                  </a:solidFill>
                </a:rPr>
                <a:t>시민주권의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핵심은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주민의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뜻을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행정에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제대로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반영하고</a:t>
              </a:r>
              <a:r>
                <a:rPr lang="en-US"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약속된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계획을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endParaRPr lang="en-US" sz="2300" b="1" i="0" u="none" dirty="0">
                <a:solidFill>
                  <a:srgbClr val="334155"/>
                </a:solidFill>
              </a:endParaRPr>
            </a:p>
            <a:p>
              <a:pPr algn="l">
                <a:lnSpc>
                  <a:spcPct val="120000"/>
                </a:lnSpc>
              </a:pPr>
              <a:r>
                <a:rPr sz="2300" b="1" i="0" u="none" dirty="0" err="1">
                  <a:solidFill>
                    <a:srgbClr val="334155"/>
                  </a:solidFill>
                </a:rPr>
                <a:t>책임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있게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실행하는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것입니다</a:t>
              </a:r>
              <a:r>
                <a:rPr sz="2300" b="1" i="0" u="none" dirty="0">
                  <a:solidFill>
                    <a:srgbClr val="334155"/>
                  </a:solidFill>
                </a:rPr>
                <a:t>.</a:t>
              </a:r>
              <a:r>
                <a:rPr sz="2300" b="1" dirty="0"/>
                <a:t>
</a:t>
              </a:r>
              <a:r>
                <a:rPr sz="2300" b="1" i="0" u="none" dirty="0" err="1">
                  <a:solidFill>
                    <a:srgbClr val="334155"/>
                  </a:solidFill>
                </a:rPr>
                <a:t>파크골프장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조성을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구체적인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일정과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예산으로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지켜내어</a:t>
              </a:r>
              <a:r>
                <a:rPr sz="2300" b="1" i="0" u="none" dirty="0">
                  <a:solidFill>
                    <a:srgbClr val="334155"/>
                  </a:solidFill>
                </a:rPr>
                <a:t> </a:t>
              </a:r>
              <a:endParaRPr lang="en-US" sz="2300" b="1" i="0" u="none" dirty="0">
                <a:solidFill>
                  <a:srgbClr val="334155"/>
                </a:solidFill>
              </a:endParaRPr>
            </a:p>
            <a:p>
              <a:pPr algn="l">
                <a:lnSpc>
                  <a:spcPct val="120000"/>
                </a:lnSpc>
              </a:pPr>
              <a:r>
                <a:rPr sz="2300" b="1" dirty="0" err="1">
                  <a:solidFill>
                    <a:srgbClr val="334155"/>
                  </a:solidFill>
                </a:rPr>
                <a:t>시민과의</a:t>
              </a:r>
              <a:r>
                <a:rPr sz="2300" b="1" dirty="0">
                  <a:solidFill>
                    <a:srgbClr val="334155"/>
                  </a:solidFill>
                </a:rPr>
                <a:t> </a:t>
              </a:r>
              <a:r>
                <a:rPr sz="2300" b="1" dirty="0" err="1">
                  <a:solidFill>
                    <a:srgbClr val="334155"/>
                  </a:solidFill>
                </a:rPr>
                <a:t>약속을</a:t>
              </a:r>
              <a:r>
                <a:rPr sz="2300" b="1" dirty="0">
                  <a:solidFill>
                    <a:srgbClr val="334155"/>
                  </a:solidFill>
                </a:rPr>
                <a:t> </a:t>
              </a:r>
              <a:r>
                <a:rPr sz="2300" b="1" dirty="0" err="1">
                  <a:solidFill>
                    <a:srgbClr val="334155"/>
                  </a:solidFill>
                </a:rPr>
                <a:t>성실히</a:t>
              </a:r>
              <a:r>
                <a:rPr sz="2300" b="1" dirty="0">
                  <a:solidFill>
                    <a:srgbClr val="334155"/>
                  </a:solidFill>
                </a:rPr>
                <a:t> </a:t>
              </a:r>
              <a:r>
                <a:rPr sz="2300" b="1" dirty="0" err="1">
                  <a:solidFill>
                    <a:srgbClr val="334155"/>
                  </a:solidFill>
                </a:rPr>
                <a:t>이행해야</a:t>
              </a:r>
              <a:r>
                <a:rPr sz="2300" b="1" dirty="0">
                  <a:solidFill>
                    <a:srgbClr val="334155"/>
                  </a:solidFill>
                </a:rPr>
                <a:t> </a:t>
              </a:r>
              <a:r>
                <a:rPr sz="2300" b="1" i="0" u="none" dirty="0" err="1">
                  <a:solidFill>
                    <a:srgbClr val="334155"/>
                  </a:solidFill>
                </a:rPr>
                <a:t>합니다</a:t>
              </a:r>
              <a:r>
                <a:rPr sz="2300" b="1" i="0" u="none" dirty="0">
                  <a:solidFill>
                    <a:srgbClr val="334155"/>
                  </a:solidFill>
                </a:rPr>
                <a:t>.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1BC30B04-F6FF-BDEE-9437-23C556D810F7}"/>
              </a:ext>
            </a:extLst>
          </p:cNvPr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3501333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E72D5-CB2F-5DAE-6A8F-07AB07408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:a16="http://schemas.microsoft.com/office/drawing/2014/main" id="{118DD33E-7BF5-D471-CF61-83403413D2F4}"/>
              </a:ext>
            </a:extLst>
          </p:cNvPr>
          <p:cNvSpPr/>
          <p:nvPr/>
        </p:nvSpPr>
        <p:spPr>
          <a:xfrm>
            <a:off x="0" y="-63064"/>
            <a:ext cx="12192000" cy="6858001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B0035DD-6FED-CD10-AF1B-7D94C4891CBC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D259BDBF-BC64-F199-DB71-E9D3AB2EC860}"/>
              </a:ext>
            </a:extLst>
          </p:cNvPr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03">
            <a:extLst>
              <a:ext uri="{FF2B5EF4-FFF2-40B4-BE49-F238E27FC236}">
                <a16:creationId xmlns:a16="http://schemas.microsoft.com/office/drawing/2014/main" id="{B960A0F1-07D9-1B5D-1C18-2579EF4C0BC7}"/>
              </a:ext>
            </a:extLst>
          </p:cNvPr>
          <p:cNvGrpSpPr/>
          <p:nvPr/>
        </p:nvGrpSpPr>
        <p:grpSpPr>
          <a:xfrm>
            <a:off x="274190" y="5462272"/>
            <a:ext cx="189542" cy="1086596"/>
            <a:chOff x="3081062" y="1912211"/>
            <a:chExt cx="252271" cy="2064932"/>
          </a:xfrm>
        </p:grpSpPr>
        <p:pic>
          <p:nvPicPr>
            <p:cNvPr id="12" name="Object 10">
              <a:extLst>
                <a:ext uri="{FF2B5EF4-FFF2-40B4-BE49-F238E27FC236}">
                  <a16:creationId xmlns:a16="http://schemas.microsoft.com/office/drawing/2014/main" id="{89CD4CB2-F322-3395-A503-59DCD3719B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>
              <a:extLst>
                <a:ext uri="{FF2B5EF4-FFF2-40B4-BE49-F238E27FC236}">
                  <a16:creationId xmlns:a16="http://schemas.microsoft.com/office/drawing/2014/main" id="{65B56B0E-E480-6A76-F6F1-3530AD9A1E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F80BEF90-A463-544A-AF78-FFB8B9150E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7" y="942947"/>
            <a:ext cx="3605163" cy="4369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부제목 2">
            <a:extLst>
              <a:ext uri="{FF2B5EF4-FFF2-40B4-BE49-F238E27FC236}">
                <a16:creationId xmlns:a16="http://schemas.microsoft.com/office/drawing/2014/main" id="{FAB10E1D-1BA1-C704-93E5-0D67D86A1AF4}"/>
              </a:ext>
            </a:extLst>
          </p:cNvPr>
          <p:cNvSpPr txBox="1">
            <a:spLocks/>
          </p:cNvSpPr>
          <p:nvPr/>
        </p:nvSpPr>
        <p:spPr>
          <a:xfrm>
            <a:off x="350544" y="5125673"/>
            <a:ext cx="6723115" cy="14566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9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원용대</a:t>
            </a:r>
            <a:r>
              <a:rPr lang="ko-KR" altLang="en-US" sz="39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l"/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소초면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개운동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명륜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봉산동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행구동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제목 7"/>
          <p:cNvSpPr>
            <a:spLocks noGrp="1"/>
          </p:cNvSpPr>
          <p:nvPr>
            <p:ph type="ctrTitle"/>
          </p:nvPr>
        </p:nvSpPr>
        <p:spPr>
          <a:xfrm>
            <a:off x="4083773" y="2963918"/>
            <a:ext cx="7655667" cy="99365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48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경청해 주셔서 감사합니다</a:t>
            </a:r>
            <a:r>
              <a:rPr lang="en-US" altLang="ko-KR" sz="4800" spc="-15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44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6978BD1-A9BC-241A-49ED-C58F131C32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988" y="41293"/>
            <a:ext cx="1784581" cy="5357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FCF8E2-C39B-8849-6DA4-8F6F35D2CFAD}"/>
              </a:ext>
            </a:extLst>
          </p:cNvPr>
          <p:cNvSpPr txBox="1"/>
          <p:nvPr/>
        </p:nvSpPr>
        <p:spPr>
          <a:xfrm>
            <a:off x="31057" y="110064"/>
            <a:ext cx="5514610" cy="338554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제</a:t>
            </a:r>
            <a:r>
              <a:rPr lang="en-US" altLang="ko-KR" sz="1600" b="1" dirty="0"/>
              <a:t>267</a:t>
            </a:r>
            <a:r>
              <a:rPr lang="ko-KR" altLang="en-US" sz="1600" b="1" dirty="0"/>
              <a:t>회 원주시의회 임시회 제</a:t>
            </a:r>
            <a:r>
              <a:rPr lang="en-US" altLang="ko-KR" sz="1600" b="1" dirty="0"/>
              <a:t>2</a:t>
            </a:r>
            <a:r>
              <a:rPr lang="ko-KR" altLang="en-US" sz="1600" b="1" dirty="0"/>
              <a:t>차 본회의 </a:t>
            </a:r>
            <a:r>
              <a:rPr lang="en-US" altLang="ko-KR" sz="1600" b="1" dirty="0"/>
              <a:t>5</a:t>
            </a:r>
            <a:r>
              <a:rPr lang="ko-KR" altLang="en-US" sz="1600" b="1" dirty="0"/>
              <a:t>분 자유발언</a:t>
            </a:r>
          </a:p>
        </p:txBody>
      </p:sp>
    </p:spTree>
    <p:extLst>
      <p:ext uri="{BB962C8B-B14F-4D97-AF65-F5344CB8AC3E}">
        <p14:creationId xmlns:p14="http://schemas.microsoft.com/office/powerpoint/2010/main" val="2745413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3579</TotalTime>
  <Words>498</Words>
  <Application>Microsoft Office PowerPoint</Application>
  <PresentationFormat>와이드스크린</PresentationFormat>
  <Paragraphs>56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HY견고딕</vt:lpstr>
      <vt:lpstr>KoPub돋움체 Bold</vt:lpstr>
      <vt:lpstr>맑은 고딕</vt:lpstr>
      <vt:lpstr>Arial</vt:lpstr>
      <vt:lpstr>Office 테마</vt:lpstr>
      <vt:lpstr>구 드림랜드 파크골프장  조성 약속은 지켜져야 합니다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경청해 주셔서 감사합니다.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원주시 특산품의 지식재산권 보호 촉구</dc:title>
  <dc:creator>user</dc:creator>
  <cp:lastModifiedBy>user</cp:lastModifiedBy>
  <cp:revision>191</cp:revision>
  <cp:lastPrinted>2026-07-23T00:10:25Z</cp:lastPrinted>
  <dcterms:created xsi:type="dcterms:W3CDTF">2024-01-05T02:15:37Z</dcterms:created>
  <dcterms:modified xsi:type="dcterms:W3CDTF">2026-07-23T00:12:37Z</dcterms:modified>
</cp:coreProperties>
</file>