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439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1131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7139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8840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7427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0526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8643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2017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6725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5911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6097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75734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5504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995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16166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0514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CD720-B143-4800-8A59-6B1AAE0D3FDC}" type="datetimeFigureOut">
              <a:rPr lang="ko-KR" altLang="en-US" smtClean="0"/>
              <a:t>2023-10-29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2382D88-1610-4FD5-92B3-5E2CE698DF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8969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  <p:sldLayoutId id="2147483794" r:id="rId12"/>
    <p:sldLayoutId id="2147483795" r:id="rId13"/>
    <p:sldLayoutId id="2147483796" r:id="rId14"/>
    <p:sldLayoutId id="2147483797" r:id="rId15"/>
    <p:sldLayoutId id="2147483798" r:id="rId16"/>
  </p:sldLayoutIdLst>
  <p:txStyles>
    <p:titleStyle>
      <a:lvl1pPr algn="l" defTabSz="457200" rtl="0" eaLnBrk="1" latinLnBrk="1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7137" y="1577132"/>
            <a:ext cx="8956331" cy="1646302"/>
          </a:xfrm>
        </p:spPr>
        <p:txBody>
          <a:bodyPr anchor="ctr">
            <a:noAutofit/>
          </a:bodyPr>
          <a:lstStyle/>
          <a:p>
            <a:pPr algn="ctr"/>
            <a:r>
              <a:rPr lang="ko-KR" altLang="en-US" sz="5400" b="1" dirty="0" smtClean="0">
                <a:solidFill>
                  <a:schemeClr val="accent2">
                    <a:lumMod val="7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장애인 범죄 피해에 </a:t>
            </a:r>
            <a:r>
              <a:rPr lang="en-US" altLang="ko-KR" sz="5400" b="1" dirty="0" smtClean="0">
                <a:solidFill>
                  <a:schemeClr val="accent2">
                    <a:lumMod val="7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5400" b="1" dirty="0" smtClean="0">
                <a:solidFill>
                  <a:schemeClr val="accent2">
                    <a:lumMod val="7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ko-KR" altLang="en-US" sz="5400" b="1" dirty="0" smtClean="0">
                <a:solidFill>
                  <a:schemeClr val="accent2">
                    <a:lumMod val="7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관한 관심 </a:t>
            </a:r>
            <a:r>
              <a:rPr lang="ko-KR" altLang="en-US" sz="5400" b="1" dirty="0" smtClean="0">
                <a:solidFill>
                  <a:schemeClr val="accent2">
                    <a:lumMod val="7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촉구</a:t>
            </a:r>
            <a:endParaRPr lang="ko-KR" altLang="en-US" sz="5400" b="1" dirty="0">
              <a:solidFill>
                <a:schemeClr val="accent2">
                  <a:lumMod val="7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68526" y="4304208"/>
            <a:ext cx="7253551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24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400" b="1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24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부위원장 </a:t>
            </a:r>
            <a:r>
              <a:rPr lang="ko-KR" altLang="en-US" sz="24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권 아름</a:t>
            </a:r>
            <a:endParaRPr lang="ko-KR" altLang="en-US" sz="24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913063" y="99992"/>
            <a:ext cx="2388288" cy="423400"/>
            <a:chOff x="223107" y="115434"/>
            <a:chExt cx="2388288" cy="423400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107" y="115434"/>
              <a:ext cx="437058" cy="423400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660165" y="142468"/>
              <a:ext cx="19512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l="10377" t="4608" r="8315" b="11129"/>
          <a:stretch/>
        </p:blipFill>
        <p:spPr>
          <a:xfrm>
            <a:off x="6995865" y="3453007"/>
            <a:ext cx="2486186" cy="3404993"/>
          </a:xfrm>
          <a:prstGeom prst="rect">
            <a:avLst/>
          </a:prstGeom>
        </p:spPr>
      </p:pic>
      <p:grpSp>
        <p:nvGrpSpPr>
          <p:cNvPr id="15" name="그룹 14"/>
          <p:cNvGrpSpPr/>
          <p:nvPr/>
        </p:nvGrpSpPr>
        <p:grpSpPr>
          <a:xfrm>
            <a:off x="33252" y="6298408"/>
            <a:ext cx="6995865" cy="559591"/>
            <a:chOff x="837826" y="2693325"/>
            <a:chExt cx="7923788" cy="573578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837826" y="2693325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37826" y="2788699"/>
              <a:ext cx="79237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제 </a:t>
              </a:r>
              <a:r>
                <a:rPr lang="en-US" altLang="ko-KR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244</a:t>
              </a:r>
              <a:r>
                <a:rPr lang="ko-KR" altLang="en-US" b="1" dirty="0">
                  <a:latin typeface="굴림" panose="020B0600000101010101" pitchFamily="50" charset="-127"/>
                  <a:ea typeface="굴림" panose="020B0600000101010101" pitchFamily="50" charset="-127"/>
                </a:rPr>
                <a:t>회 원주시의회 임시회 제</a:t>
              </a:r>
              <a:r>
                <a:rPr lang="en-US" altLang="ko-KR" b="1" dirty="0">
                  <a:latin typeface="굴림" panose="020B0600000101010101" pitchFamily="50" charset="-127"/>
                  <a:ea typeface="굴림" panose="020B0600000101010101" pitchFamily="50" charset="-127"/>
                </a:rPr>
                <a:t>2</a:t>
              </a:r>
              <a:r>
                <a:rPr lang="ko-KR" altLang="en-US" b="1" dirty="0">
                  <a:latin typeface="굴림" panose="020B0600000101010101" pitchFamily="50" charset="-127"/>
                  <a:ea typeface="굴림" panose="020B0600000101010101" pitchFamily="50" charset="-127"/>
                </a:rPr>
                <a:t>차 </a:t>
              </a:r>
              <a:r>
                <a:rPr lang="ko-KR" altLang="en-US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본회의 </a:t>
              </a:r>
              <a:r>
                <a:rPr lang="en-US" altLang="ko-KR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5</a:t>
              </a:r>
              <a:r>
                <a:rPr lang="ko-KR" altLang="en-US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분 자유발언</a:t>
              </a:r>
              <a:endParaRPr lang="ko-KR" altLang="en-US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007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388" y="121961"/>
            <a:ext cx="7639050" cy="1819275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78" y="1896121"/>
            <a:ext cx="7340670" cy="2181225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4"/>
          <a:srcRect b="35676"/>
          <a:stretch/>
        </p:blipFill>
        <p:spPr>
          <a:xfrm>
            <a:off x="1703578" y="4038600"/>
            <a:ext cx="7419975" cy="1813560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1772325" y="567471"/>
            <a:ext cx="7282480" cy="432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2" name="그룹 21"/>
          <p:cNvGrpSpPr/>
          <p:nvPr/>
        </p:nvGrpSpPr>
        <p:grpSpPr>
          <a:xfrm>
            <a:off x="58191" y="58191"/>
            <a:ext cx="2388288" cy="423400"/>
            <a:chOff x="223107" y="115434"/>
            <a:chExt cx="2388288" cy="423400"/>
          </a:xfrm>
        </p:grpSpPr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107" y="115434"/>
              <a:ext cx="437058" cy="423400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660165" y="142468"/>
              <a:ext cx="19512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cxnSp>
        <p:nvCxnSpPr>
          <p:cNvPr id="26" name="직선 연결선 25"/>
          <p:cNvCxnSpPr/>
          <p:nvPr/>
        </p:nvCxnSpPr>
        <p:spPr>
          <a:xfrm>
            <a:off x="3266901" y="2402378"/>
            <a:ext cx="478813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6991003" y="2901141"/>
            <a:ext cx="197842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1845425" y="3142212"/>
            <a:ext cx="292608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3749040" y="4272743"/>
            <a:ext cx="343315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그림 37"/>
          <p:cNvPicPr>
            <a:picLocks noChangeAspect="1"/>
          </p:cNvPicPr>
          <p:nvPr/>
        </p:nvPicPr>
        <p:blipFill rotWithShape="1">
          <a:blip r:embed="rId4"/>
          <a:srcRect l="-224" t="70221" r="52464" b="18843"/>
          <a:stretch/>
        </p:blipFill>
        <p:spPr>
          <a:xfrm>
            <a:off x="4228665" y="5518909"/>
            <a:ext cx="3543734" cy="308312"/>
          </a:xfrm>
          <a:prstGeom prst="rect">
            <a:avLst/>
          </a:prstGeom>
        </p:spPr>
      </p:pic>
      <p:grpSp>
        <p:nvGrpSpPr>
          <p:cNvPr id="35" name="그룹 34"/>
          <p:cNvGrpSpPr/>
          <p:nvPr/>
        </p:nvGrpSpPr>
        <p:grpSpPr>
          <a:xfrm>
            <a:off x="561109" y="6283807"/>
            <a:ext cx="6758247" cy="573578"/>
            <a:chOff x="837826" y="2693325"/>
            <a:chExt cx="7923788" cy="573578"/>
          </a:xfrm>
        </p:grpSpPr>
        <p:sp>
          <p:nvSpPr>
            <p:cNvPr id="36" name="모서리가 둥근 직사각형 35"/>
            <p:cNvSpPr/>
            <p:nvPr/>
          </p:nvSpPr>
          <p:spPr>
            <a:xfrm>
              <a:off x="837826" y="2693325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37826" y="2788699"/>
              <a:ext cx="79237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제 </a:t>
              </a:r>
              <a:r>
                <a:rPr lang="en-US" altLang="ko-KR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244</a:t>
              </a:r>
              <a:r>
                <a:rPr lang="ko-KR" altLang="en-US" b="1" dirty="0">
                  <a:latin typeface="굴림" panose="020B0600000101010101" pitchFamily="50" charset="-127"/>
                  <a:ea typeface="굴림" panose="020B0600000101010101" pitchFamily="50" charset="-127"/>
                </a:rPr>
                <a:t>회 원주시의회 임시회 제</a:t>
              </a:r>
              <a:r>
                <a:rPr lang="en-US" altLang="ko-KR" b="1" dirty="0">
                  <a:latin typeface="굴림" panose="020B0600000101010101" pitchFamily="50" charset="-127"/>
                  <a:ea typeface="굴림" panose="020B0600000101010101" pitchFamily="50" charset="-127"/>
                </a:rPr>
                <a:t>2</a:t>
              </a:r>
              <a:r>
                <a:rPr lang="ko-KR" altLang="en-US" b="1" dirty="0">
                  <a:latin typeface="굴림" panose="020B0600000101010101" pitchFamily="50" charset="-127"/>
                  <a:ea typeface="굴림" panose="020B0600000101010101" pitchFamily="50" charset="-127"/>
                </a:rPr>
                <a:t>차 </a:t>
              </a:r>
              <a:r>
                <a:rPr lang="ko-KR" altLang="en-US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본회의 </a:t>
              </a:r>
              <a:r>
                <a:rPr lang="en-US" altLang="ko-KR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5</a:t>
              </a:r>
              <a:r>
                <a:rPr lang="ko-KR" altLang="en-US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분 자유발언</a:t>
              </a:r>
              <a:endParaRPr lang="ko-KR" altLang="en-US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pic>
        <p:nvPicPr>
          <p:cNvPr id="39" name="그림 38"/>
          <p:cNvPicPr>
            <a:picLocks noChangeAspect="1"/>
          </p:cNvPicPr>
          <p:nvPr/>
        </p:nvPicPr>
        <p:blipFill rotWithShape="1">
          <a:blip r:embed="rId4"/>
          <a:srcRect l="-224" t="88404" r="21794" b="2161"/>
          <a:stretch/>
        </p:blipFill>
        <p:spPr>
          <a:xfrm>
            <a:off x="1645389" y="5887293"/>
            <a:ext cx="5819440" cy="26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25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85" y="1479477"/>
            <a:ext cx="8705522" cy="45627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704485" y="627496"/>
            <a:ext cx="9218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장애인 대상 범죄 피해자의 장애 유형</a:t>
            </a:r>
            <a:endParaRPr lang="ko-KR" altLang="en-US" sz="4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53000" y="6186333"/>
            <a:ext cx="61519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*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출처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장애인 범죄피해 실태와 대응체계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한국형사정책연구원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한인섭 발행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14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8189" y="85920"/>
            <a:ext cx="2388288" cy="423400"/>
            <a:chOff x="223107" y="115434"/>
            <a:chExt cx="2388288" cy="423400"/>
          </a:xfrm>
        </p:grpSpPr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107" y="115434"/>
              <a:ext cx="437058" cy="423400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660165" y="142468"/>
              <a:ext cx="19512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575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07886"/>
          </a:xfr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ko-KR" altLang="en-US" sz="4000" b="1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t>장애인 대상 범죄 피해유형별 분포</a:t>
            </a:r>
            <a:endParaRPr lang="ko-KR" altLang="en-US" sz="4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9" b="5757"/>
          <a:stretch/>
        </p:blipFill>
        <p:spPr>
          <a:xfrm>
            <a:off x="677334" y="1521229"/>
            <a:ext cx="8770841" cy="43891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8" name="그룹 7"/>
          <p:cNvGrpSpPr/>
          <p:nvPr/>
        </p:nvGrpSpPr>
        <p:grpSpPr>
          <a:xfrm>
            <a:off x="74813" y="72038"/>
            <a:ext cx="2388288" cy="423400"/>
            <a:chOff x="223107" y="115434"/>
            <a:chExt cx="2388288" cy="423400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107" y="115434"/>
              <a:ext cx="437058" cy="423400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660165" y="142468"/>
              <a:ext cx="19512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953000" y="6186333"/>
            <a:ext cx="61519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*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출처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장애인 범죄피해 실태와 대응체계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한국형사정책연구원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한인섭 발행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14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114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43391" y="470527"/>
            <a:ext cx="8596668" cy="707886"/>
          </a:xfr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ko-KR" altLang="en-US" sz="4000" b="1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t>유형별 피해자와 가해자와의 관계</a:t>
            </a:r>
            <a:endParaRPr lang="ko-KR" altLang="en-US" sz="4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91" y="1395444"/>
            <a:ext cx="8444478" cy="47567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8" name="그룹 7"/>
          <p:cNvGrpSpPr/>
          <p:nvPr/>
        </p:nvGrpSpPr>
        <p:grpSpPr>
          <a:xfrm>
            <a:off x="74813" y="72038"/>
            <a:ext cx="2388288" cy="423400"/>
            <a:chOff x="223107" y="115434"/>
            <a:chExt cx="2388288" cy="423400"/>
          </a:xfrm>
        </p:grpSpPr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107" y="115434"/>
              <a:ext cx="437058" cy="423400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660165" y="142468"/>
              <a:ext cx="19512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628803" y="6369213"/>
            <a:ext cx="61519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*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출처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장애인 범죄피해 실태와 대응체계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한국형사정책연구원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한인섭 발행</a:t>
            </a:r>
            <a:r>
              <a:rPr lang="en-US" altLang="ko-KR" sz="14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14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1558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443346" y="1961803"/>
            <a:ext cx="8983287" cy="4297679"/>
            <a:chOff x="385157" y="808071"/>
            <a:chExt cx="9008225" cy="4441066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385157" y="808071"/>
              <a:ext cx="8944494" cy="116378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3200" dirty="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첫째</a:t>
              </a:r>
              <a:r>
                <a:rPr lang="en-US" altLang="ko-KR" sz="3200" dirty="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,</a:t>
              </a:r>
              <a:r>
                <a:rPr lang="ko-KR" altLang="en-US" sz="3200" dirty="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 범죄피해 예방 프로그램을 개발하고 시행</a:t>
              </a: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385157" y="2446713"/>
              <a:ext cx="8944494" cy="116378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모서리가 둥근 직사각형 6"/>
            <p:cNvSpPr/>
            <p:nvPr/>
          </p:nvSpPr>
          <p:spPr>
            <a:xfrm>
              <a:off x="385157" y="4085355"/>
              <a:ext cx="8944494" cy="116378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모서리가 둥근 직사각형 7"/>
            <p:cNvSpPr/>
            <p:nvPr/>
          </p:nvSpPr>
          <p:spPr>
            <a:xfrm>
              <a:off x="448888" y="2661191"/>
              <a:ext cx="8944494" cy="669807"/>
            </a:xfrm>
            <a:prstGeom prst="roundRect">
              <a:avLst/>
            </a:prstGeom>
            <a:noFill/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ko-KR" altLang="en-US" sz="3200" dirty="0" smtClean="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둘째</a:t>
              </a:r>
              <a:r>
                <a:rPr lang="en-US" altLang="ko-KR" sz="3200" dirty="0" smtClean="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, </a:t>
              </a:r>
              <a:r>
                <a:rPr lang="ko-KR" altLang="en-US" sz="3200" dirty="0" smtClean="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사례관리를 통한 재발방지 대책 마련</a:t>
              </a:r>
              <a:endParaRPr lang="ko-KR" altLang="en-US" sz="3200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9" name="모서리가 둥근 직사각형 8"/>
            <p:cNvSpPr/>
            <p:nvPr/>
          </p:nvSpPr>
          <p:spPr>
            <a:xfrm>
              <a:off x="448888" y="4337799"/>
              <a:ext cx="8944494" cy="669807"/>
            </a:xfrm>
            <a:prstGeom prst="roundRect">
              <a:avLst/>
            </a:prstGeom>
            <a:noFill/>
          </p:spPr>
          <p:txBody>
            <a:bodyPr vert="horz" wrap="square" lIns="91440" tIns="45720" rIns="91440" bIns="4572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ko-KR" altLang="en-US" sz="3200" dirty="0" smtClean="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셋째</a:t>
              </a:r>
              <a:r>
                <a:rPr lang="en-US" altLang="ko-KR" sz="3200" dirty="0" smtClean="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,</a:t>
              </a:r>
              <a:r>
                <a:rPr lang="ko-KR" altLang="en-US" sz="3200" dirty="0">
                  <a:latin typeface="굴림" panose="020B0600000101010101" pitchFamily="50" charset="-127"/>
                  <a:ea typeface="굴림" panose="020B0600000101010101" pitchFamily="50" charset="-127"/>
                </a:rPr>
                <a:t> </a:t>
              </a:r>
              <a:r>
                <a:rPr lang="ko-KR" altLang="en-US" sz="3200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협력체계를 구축하여 신고체계 마련</a:t>
              </a:r>
              <a:endParaRPr lang="ko-KR" altLang="en-US" sz="3200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74813" y="72038"/>
            <a:ext cx="2388288" cy="423400"/>
            <a:chOff x="223107" y="115434"/>
            <a:chExt cx="2388288" cy="423400"/>
          </a:xfrm>
        </p:grpSpPr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107" y="115434"/>
              <a:ext cx="437058" cy="423400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660165" y="142468"/>
              <a:ext cx="19512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sp>
        <p:nvSpPr>
          <p:cNvPr id="15" name="직사각형 14"/>
          <p:cNvSpPr/>
          <p:nvPr/>
        </p:nvSpPr>
        <p:spPr>
          <a:xfrm>
            <a:off x="74813" y="848975"/>
            <a:ext cx="11933075" cy="58477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3200" b="1" dirty="0">
                <a:latin typeface="굴림" panose="020B0600000101010101" pitchFamily="50" charset="-127"/>
                <a:ea typeface="굴림" panose="020B0600000101010101" pitchFamily="50" charset="-127"/>
              </a:rPr>
              <a:t>장애인 범죄에 대한 </a:t>
            </a:r>
            <a:r>
              <a:rPr lang="ko-KR" altLang="en-US" sz="32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예방과 피해자 </a:t>
            </a:r>
            <a:r>
              <a:rPr lang="ko-KR" altLang="en-US" sz="3200" b="1" dirty="0">
                <a:latin typeface="굴림" panose="020B0600000101010101" pitchFamily="50" charset="-127"/>
                <a:ea typeface="굴림" panose="020B0600000101010101" pitchFamily="50" charset="-127"/>
              </a:rPr>
              <a:t>지원을 위한 제언</a:t>
            </a:r>
          </a:p>
        </p:txBody>
      </p:sp>
    </p:spTree>
    <p:extLst>
      <p:ext uri="{BB962C8B-B14F-4D97-AF65-F5344CB8AC3E}">
        <p14:creationId xmlns:p14="http://schemas.microsoft.com/office/powerpoint/2010/main" val="299977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06983" y="4173880"/>
            <a:ext cx="6350925" cy="820189"/>
          </a:xfrm>
        </p:spPr>
        <p:txBody>
          <a:bodyPr>
            <a:normAutofit/>
          </a:bodyPr>
          <a:lstStyle/>
          <a:p>
            <a:pPr fontAlgn="base"/>
            <a:r>
              <a:rPr lang="ko-KR" altLang="en-US" sz="3200" dirty="0">
                <a:solidFill>
                  <a:schemeClr val="tx1"/>
                </a:solidFill>
              </a:rPr>
              <a:t>경청해 주셔서 감사합니다</a:t>
            </a:r>
            <a:r>
              <a:rPr lang="en-US" altLang="ko-KR" sz="3200" dirty="0">
                <a:solidFill>
                  <a:schemeClr val="tx1"/>
                </a:solidFill>
              </a:rPr>
              <a:t>.</a:t>
            </a:r>
            <a:endParaRPr lang="ko-KR" altLang="en-US" sz="3200" dirty="0">
              <a:solidFill>
                <a:schemeClr val="tx1"/>
              </a:solidFill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74813" y="72038"/>
            <a:ext cx="2388288" cy="423400"/>
            <a:chOff x="223107" y="115434"/>
            <a:chExt cx="2388288" cy="423400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107" y="115434"/>
              <a:ext cx="437058" cy="423400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660165" y="142468"/>
              <a:ext cx="19512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969766" y="1862050"/>
            <a:ext cx="7060329" cy="1744610"/>
            <a:chOff x="771324" y="2693325"/>
            <a:chExt cx="7923788" cy="573578"/>
          </a:xfrm>
        </p:grpSpPr>
        <p:sp>
          <p:nvSpPr>
            <p:cNvPr id="9" name="모서리가 둥근 직사각형 8"/>
            <p:cNvSpPr/>
            <p:nvPr/>
          </p:nvSpPr>
          <p:spPr>
            <a:xfrm>
              <a:off x="837826" y="2693325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71324" y="2822247"/>
              <a:ext cx="7923788" cy="31368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ko-KR" altLang="en-US" sz="28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제</a:t>
              </a:r>
              <a:r>
                <a:rPr lang="en-US" altLang="ko-KR" sz="2800" b="1" dirty="0">
                  <a:latin typeface="굴림" panose="020B0600000101010101" pitchFamily="50" charset="-127"/>
                  <a:ea typeface="굴림" panose="020B0600000101010101" pitchFamily="50" charset="-127"/>
                </a:rPr>
                <a:t>244</a:t>
              </a:r>
              <a:r>
                <a:rPr lang="ko-KR" altLang="en-US" sz="2800" b="1" dirty="0">
                  <a:latin typeface="굴림" panose="020B0600000101010101" pitchFamily="50" charset="-127"/>
                  <a:ea typeface="굴림" panose="020B0600000101010101" pitchFamily="50" charset="-127"/>
                </a:rPr>
                <a:t>회 원주시의회 임시회 제</a:t>
              </a:r>
              <a:r>
                <a:rPr lang="en-US" altLang="ko-KR" sz="2800" b="1" dirty="0">
                  <a:latin typeface="굴림" panose="020B0600000101010101" pitchFamily="50" charset="-127"/>
                  <a:ea typeface="굴림" panose="020B0600000101010101" pitchFamily="50" charset="-127"/>
                </a:rPr>
                <a:t>2</a:t>
              </a:r>
              <a:r>
                <a:rPr lang="ko-KR" altLang="en-US" sz="2800" b="1" dirty="0">
                  <a:latin typeface="굴림" panose="020B0600000101010101" pitchFamily="50" charset="-127"/>
                  <a:ea typeface="굴림" panose="020B0600000101010101" pitchFamily="50" charset="-127"/>
                </a:rPr>
                <a:t>차 </a:t>
              </a:r>
              <a:r>
                <a:rPr lang="ko-KR" altLang="en-US" sz="28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본회의 </a:t>
              </a:r>
              <a:endParaRPr lang="en-US" altLang="ko-KR" sz="2800" b="1" dirty="0" smtClean="0">
                <a:latin typeface="굴림" panose="020B0600000101010101" pitchFamily="50" charset="-127"/>
                <a:ea typeface="굴림" panose="020B0600000101010101" pitchFamily="50" charset="-127"/>
              </a:endParaRPr>
            </a:p>
            <a:p>
              <a:pPr algn="ctr"/>
              <a:r>
                <a:rPr lang="ko-KR" altLang="en-US" sz="28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권아름 의원 </a:t>
              </a:r>
              <a:r>
                <a:rPr lang="en-US" altLang="ko-KR" sz="28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5</a:t>
              </a:r>
              <a:r>
                <a:rPr lang="ko-KR" altLang="en-US" sz="28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분 자유발언</a:t>
              </a:r>
              <a:endParaRPr lang="ko-KR" altLang="en-US" sz="28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704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패싯">
  <a:themeElements>
    <a:clrScheme name="패싯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패싯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패싯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124</TotalTime>
  <Words>138</Words>
  <Application>Microsoft Office PowerPoint</Application>
  <PresentationFormat>와이드스크린</PresentationFormat>
  <Paragraphs>25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4" baseType="lpstr">
      <vt:lpstr>HY그래픽M</vt:lpstr>
      <vt:lpstr>굴림</vt:lpstr>
      <vt:lpstr>맑은 고딕</vt:lpstr>
      <vt:lpstr>Arial</vt:lpstr>
      <vt:lpstr>Trebuchet MS</vt:lpstr>
      <vt:lpstr>Wingdings 3</vt:lpstr>
      <vt:lpstr>패싯</vt:lpstr>
      <vt:lpstr>장애인 범죄 피해에  관한 관심 촉구</vt:lpstr>
      <vt:lpstr>PowerPoint 프레젠테이션</vt:lpstr>
      <vt:lpstr>PowerPoint 프레젠테이션</vt:lpstr>
      <vt:lpstr>장애인 대상 범죄 피해유형별 분포</vt:lpstr>
      <vt:lpstr>유형별 피해자와 가해자와의 관계</vt:lpstr>
      <vt:lpstr>PowerPoint 프레젠테이션</vt:lpstr>
      <vt:lpstr>경청해 주셔서 감사합니다.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장애인 범죄 피해에 관한  관심 촉구</dc:title>
  <dc:creator>user</dc:creator>
  <cp:lastModifiedBy>USER</cp:lastModifiedBy>
  <cp:revision>14</cp:revision>
  <dcterms:created xsi:type="dcterms:W3CDTF">2023-10-26T05:45:58Z</dcterms:created>
  <dcterms:modified xsi:type="dcterms:W3CDTF">2023-10-29T14:41:20Z</dcterms:modified>
</cp:coreProperties>
</file>