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427" r:id="rId2"/>
    <p:sldId id="424" r:id="rId3"/>
    <p:sldId id="429" r:id="rId4"/>
    <p:sldId id="426" r:id="rId5"/>
    <p:sldId id="421" r:id="rId6"/>
    <p:sldId id="430" r:id="rId7"/>
    <p:sldId id="428" r:id="rId8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2A86"/>
    <a:srgbClr val="B40FCF"/>
    <a:srgbClr val="E582F6"/>
    <a:srgbClr val="F58683"/>
    <a:srgbClr val="29123A"/>
    <a:srgbClr val="F8B0AE"/>
    <a:srgbClr val="DF03C0"/>
    <a:srgbClr val="663300"/>
    <a:srgbClr val="0E0036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84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esktop\&#50629;&#47924;\5&#48516;&#48156;&#50616;\&#50896;&#51452;%20&#51648;&#50669;&#54868;&#54224;%20&#49324;&#50857;&#44552;&#50529;%20&#54869;&#45824;%20&#52489;&#44396;\&#50896;&#51452;&#49324;&#46993;&#49345;&#54408;&#44428;%20&#54788;&#54889;(&#44608;&#51648;&#54732;&#51032;&#50896;%20&#50836;&#52397;&#51088;&#47308;)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3796222672751141E-2"/>
          <c:y val="2.5170920145673351E-2"/>
          <c:w val="0.85536899296188162"/>
          <c:h val="0.816049723243772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'원주사랑상품권 현황'!$B$19</c:f>
              <c:strCache>
                <c:ptCount val="1"/>
                <c:pt idx="0">
                  <c:v>국 비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'원주사랑상품권 현황'!$A$20:$A$24</c:f>
              <c:numCache>
                <c:formatCode>General</c:formatCode>
                <c:ptCount val="5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</c:numCache>
            </c:numRef>
          </c:cat>
          <c:val>
            <c:numRef>
              <c:f>'원주사랑상품권 현황'!$B$20:$B$24</c:f>
              <c:numCache>
                <c:formatCode>_(* #,##0_);_(* \(#,##0\);_(* "-"_);_(@_)</c:formatCode>
                <c:ptCount val="5"/>
                <c:pt idx="0">
                  <c:v>1100</c:v>
                </c:pt>
                <c:pt idx="1">
                  <c:v>2400</c:v>
                </c:pt>
                <c:pt idx="2" formatCode="#,##0">
                  <c:v>1720</c:v>
                </c:pt>
                <c:pt idx="3" formatCode="#,##0">
                  <c:v>784</c:v>
                </c:pt>
                <c:pt idx="4" formatCode="General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425-434E-82F9-304D5BC5A32E}"/>
            </c:ext>
          </c:extLst>
        </c:ser>
        <c:ser>
          <c:idx val="1"/>
          <c:order val="1"/>
          <c:tx>
            <c:strRef>
              <c:f>'원주사랑상품권 현황'!$C$19</c:f>
              <c:strCache>
                <c:ptCount val="1"/>
                <c:pt idx="0">
                  <c:v>시 비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'원주사랑상품권 현황'!$A$20:$A$24</c:f>
              <c:numCache>
                <c:formatCode>General</c:formatCode>
                <c:ptCount val="5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</c:numCache>
            </c:numRef>
          </c:cat>
          <c:val>
            <c:numRef>
              <c:f>'원주사랑상품권 현황'!$C$20:$C$24</c:f>
              <c:numCache>
                <c:formatCode>_(* #,##0_);_(* \(#,##0\);_(* "-"_);_(@_)</c:formatCode>
                <c:ptCount val="5"/>
                <c:pt idx="0">
                  <c:v>400</c:v>
                </c:pt>
                <c:pt idx="1">
                  <c:v>3600</c:v>
                </c:pt>
                <c:pt idx="2" formatCode="#,##0">
                  <c:v>9740</c:v>
                </c:pt>
                <c:pt idx="3" formatCode="#,##0">
                  <c:v>3816</c:v>
                </c:pt>
                <c:pt idx="4" formatCode="#,##0">
                  <c:v>2160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425-434E-82F9-304D5BC5A32E}"/>
            </c:ext>
          </c:extLst>
        </c:ser>
        <c:ser>
          <c:idx val="2"/>
          <c:order val="2"/>
          <c:tx>
            <c:strRef>
              <c:f>'원주사랑상품권 현황'!$D$19</c:f>
              <c:strCache>
                <c:ptCount val="1"/>
                <c:pt idx="0">
                  <c:v>계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'원주사랑상품권 현황'!$A$20:$A$24</c:f>
              <c:numCache>
                <c:formatCode>General</c:formatCode>
                <c:ptCount val="5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</c:numCache>
            </c:numRef>
          </c:cat>
          <c:val>
            <c:numRef>
              <c:f>'원주사랑상품권 현황'!$D$20:$D$24</c:f>
              <c:numCache>
                <c:formatCode>#,##0</c:formatCode>
                <c:ptCount val="5"/>
                <c:pt idx="0">
                  <c:v>1500</c:v>
                </c:pt>
                <c:pt idx="1">
                  <c:v>6000</c:v>
                </c:pt>
                <c:pt idx="2">
                  <c:v>11460</c:v>
                </c:pt>
                <c:pt idx="3">
                  <c:v>4600</c:v>
                </c:pt>
                <c:pt idx="4">
                  <c:v>2160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425-434E-82F9-304D5BC5A32E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69155200"/>
        <c:axId val="268194464"/>
      </c:barChart>
      <c:lineChart>
        <c:grouping val="standard"/>
        <c:varyColors val="0"/>
        <c:ser>
          <c:idx val="3"/>
          <c:order val="3"/>
          <c:tx>
            <c:strRef>
              <c:f>'원주사랑상품권 현황'!$E$19</c:f>
              <c:strCache>
                <c:ptCount val="1"/>
                <c:pt idx="0">
                  <c:v>시비 부담률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'원주사랑상품권 현황'!$A$20:$A$24</c:f>
              <c:numCache>
                <c:formatCode>General</c:formatCode>
                <c:ptCount val="5"/>
                <c:pt idx="0">
                  <c:v>2021</c:v>
                </c:pt>
                <c:pt idx="1">
                  <c:v>2022</c:v>
                </c:pt>
                <c:pt idx="2">
                  <c:v>2023</c:v>
                </c:pt>
                <c:pt idx="3">
                  <c:v>2024</c:v>
                </c:pt>
                <c:pt idx="4">
                  <c:v>2025</c:v>
                </c:pt>
              </c:numCache>
            </c:numRef>
          </c:cat>
          <c:val>
            <c:numRef>
              <c:f>'원주사랑상품권 현황'!$E$20:$E$24</c:f>
              <c:numCache>
                <c:formatCode>0%</c:formatCode>
                <c:ptCount val="5"/>
                <c:pt idx="0">
                  <c:v>0.26666666666666666</c:v>
                </c:pt>
                <c:pt idx="1">
                  <c:v>0.6</c:v>
                </c:pt>
                <c:pt idx="2">
                  <c:v>0.84991273996509598</c:v>
                </c:pt>
                <c:pt idx="3">
                  <c:v>0.8295652173913044</c:v>
                </c:pt>
                <c:pt idx="4">
                  <c:v>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9425-434E-82F9-304D5BC5A32E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69131912"/>
        <c:axId val="267146128"/>
      </c:lineChart>
      <c:catAx>
        <c:axId val="2691552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68194464"/>
        <c:crosses val="autoZero"/>
        <c:auto val="1"/>
        <c:lblAlgn val="ctr"/>
        <c:lblOffset val="100"/>
        <c:noMultiLvlLbl val="0"/>
      </c:catAx>
      <c:valAx>
        <c:axId val="2681944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_);_(* \(#,##0\);_(* &quot;-&quot;_);_(@_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69155200"/>
        <c:crosses val="autoZero"/>
        <c:crossBetween val="between"/>
      </c:valAx>
      <c:valAx>
        <c:axId val="267146128"/>
        <c:scaling>
          <c:orientation val="minMax"/>
          <c:max val="1"/>
        </c:scaling>
        <c:delete val="0"/>
        <c:axPos val="r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69131912"/>
        <c:crosses val="max"/>
        <c:crossBetween val="between"/>
      </c:valAx>
      <c:catAx>
        <c:axId val="26913191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67146128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2025-03-13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2025-03-13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67412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480" y="4783896"/>
            <a:ext cx="5445760" cy="3912834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54322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61571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98792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46958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18403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24650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37179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2025-03-13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2025-03-13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2025-03-13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2025-03-13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4" name="부제목 2">
            <a:extLst>
              <a:ext uri="{FF2B5EF4-FFF2-40B4-BE49-F238E27FC236}">
                <a16:creationId xmlns:a16="http://schemas.microsoft.com/office/drawing/2014/main" id="{C19F509F-8804-4F56-B5C3-50EF4E405765}"/>
              </a:ext>
            </a:extLst>
          </p:cNvPr>
          <p:cNvSpPr txBox="1">
            <a:spLocks/>
          </p:cNvSpPr>
          <p:nvPr/>
        </p:nvSpPr>
        <p:spPr>
          <a:xfrm>
            <a:off x="303782" y="5192205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문화도시위원회</a:t>
            </a:r>
            <a:endParaRPr lang="en-US" altLang="ko-KR" sz="24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김 지 헌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B67440E-634D-4773-AB70-877046426944}"/>
              </a:ext>
            </a:extLst>
          </p:cNvPr>
          <p:cNvSpPr/>
          <p:nvPr/>
        </p:nvSpPr>
        <p:spPr>
          <a:xfrm>
            <a:off x="4456253" y="2264271"/>
            <a:ext cx="7094463" cy="2411901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34925">
            <a:gradFill>
              <a:gsLst>
                <a:gs pos="0">
                  <a:schemeClr val="accent1"/>
                </a:gs>
                <a:gs pos="66000">
                  <a:schemeClr val="accent5">
                    <a:lumMod val="75000"/>
                  </a:schemeClr>
                </a:gs>
                <a:gs pos="3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6480"/>
              </a:lnSpc>
            </a:pPr>
            <a:r>
              <a:rPr lang="ko-KR" altLang="en-US" sz="48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원주 지역화폐 </a:t>
            </a:r>
            <a:endParaRPr lang="en-US" altLang="ko-KR" sz="48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ts val="6480"/>
              </a:lnSpc>
            </a:pPr>
            <a:r>
              <a:rPr lang="ko-KR" altLang="en-US" sz="48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발행예산 확대 촉구</a:t>
            </a:r>
            <a:endParaRPr lang="ko-KR" altLang="en-US" sz="5400" dirty="0">
              <a:solidFill>
                <a:srgbClr val="0E0036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54" y="1544992"/>
            <a:ext cx="3437746" cy="31311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8792894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그림 21">
            <a:extLst>
              <a:ext uri="{FF2B5EF4-FFF2-40B4-BE49-F238E27FC236}">
                <a16:creationId xmlns:a16="http://schemas.microsoft.com/office/drawing/2014/main" id="{63984A2C-F610-413E-AAB1-652573941A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9612" y="938051"/>
            <a:ext cx="4277788" cy="5695706"/>
          </a:xfrm>
          <a:prstGeom prst="rect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</p:pic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AB6A4118-D3F9-47B5-93CF-F4F9301AFD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034" y="1221191"/>
            <a:ext cx="5222153" cy="5144883"/>
          </a:xfrm>
          <a:prstGeom prst="rect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</p:pic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A57AB218-A3D5-45CB-BFC5-6E5DB75443C2}"/>
              </a:ext>
            </a:extLst>
          </p:cNvPr>
          <p:cNvCxnSpPr/>
          <p:nvPr/>
        </p:nvCxnSpPr>
        <p:spPr>
          <a:xfrm>
            <a:off x="567159" y="1493134"/>
            <a:ext cx="3541854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0836401D-26A1-42D6-8C2F-574B97B1B13B}"/>
              </a:ext>
            </a:extLst>
          </p:cNvPr>
          <p:cNvCxnSpPr>
            <a:cxnSpLocks/>
          </p:cNvCxnSpPr>
          <p:nvPr/>
        </p:nvCxnSpPr>
        <p:spPr>
          <a:xfrm>
            <a:off x="8670182" y="1163316"/>
            <a:ext cx="2048719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02B72900-4C59-476A-ACAC-3689E6E9B685}"/>
              </a:ext>
            </a:extLst>
          </p:cNvPr>
          <p:cNvCxnSpPr>
            <a:cxnSpLocks/>
          </p:cNvCxnSpPr>
          <p:nvPr/>
        </p:nvCxnSpPr>
        <p:spPr>
          <a:xfrm>
            <a:off x="7103962" y="1412109"/>
            <a:ext cx="1715947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70101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DBC4274-9004-4EC2-936F-E8443D3ED9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690" y="1074656"/>
            <a:ext cx="6662764" cy="5585381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87118E29-607B-4CEE-80F1-48CE5CCD1F57}"/>
              </a:ext>
            </a:extLst>
          </p:cNvPr>
          <p:cNvCxnSpPr>
            <a:cxnSpLocks/>
          </p:cNvCxnSpPr>
          <p:nvPr/>
        </p:nvCxnSpPr>
        <p:spPr>
          <a:xfrm>
            <a:off x="3865943" y="1551009"/>
            <a:ext cx="3669177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1936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cxnSp>
        <p:nvCxnSpPr>
          <p:cNvPr id="23" name="직선 연결선 22">
            <a:extLst>
              <a:ext uri="{FF2B5EF4-FFF2-40B4-BE49-F238E27FC236}">
                <a16:creationId xmlns:a16="http://schemas.microsoft.com/office/drawing/2014/main" id="{02B72900-4C59-476A-ACAC-3689E6E9B685}"/>
              </a:ext>
            </a:extLst>
          </p:cNvPr>
          <p:cNvCxnSpPr>
            <a:cxnSpLocks/>
          </p:cNvCxnSpPr>
          <p:nvPr/>
        </p:nvCxnSpPr>
        <p:spPr>
          <a:xfrm>
            <a:off x="7103962" y="1412109"/>
            <a:ext cx="1715947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>
            <a:extLst>
              <a:ext uri="{FF2B5EF4-FFF2-40B4-BE49-F238E27FC236}">
                <a16:creationId xmlns:a16="http://schemas.microsoft.com/office/drawing/2014/main" id="{2F28E4FF-1BE4-48E3-8051-C3B3770481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648" y="874544"/>
            <a:ext cx="5049200" cy="5822720"/>
          </a:xfrm>
          <a:prstGeom prst="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6657C5B2-047B-482A-B190-8283748786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83083" y="1000435"/>
            <a:ext cx="5941166" cy="3700542"/>
          </a:xfrm>
          <a:prstGeom prst="rect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</p:pic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CCDD145C-DA7D-4320-A48F-8BB077C32BBE}"/>
              </a:ext>
            </a:extLst>
          </p:cNvPr>
          <p:cNvCxnSpPr>
            <a:cxnSpLocks/>
          </p:cNvCxnSpPr>
          <p:nvPr/>
        </p:nvCxnSpPr>
        <p:spPr>
          <a:xfrm>
            <a:off x="6457709" y="4377157"/>
            <a:ext cx="646253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화살표: 아래쪽 7">
            <a:extLst>
              <a:ext uri="{FF2B5EF4-FFF2-40B4-BE49-F238E27FC236}">
                <a16:creationId xmlns:a16="http://schemas.microsoft.com/office/drawing/2014/main" id="{D497F332-8D47-4608-9F31-40955BB1CF08}"/>
              </a:ext>
            </a:extLst>
          </p:cNvPr>
          <p:cNvSpPr/>
          <p:nvPr/>
        </p:nvSpPr>
        <p:spPr>
          <a:xfrm>
            <a:off x="8414311" y="4812450"/>
            <a:ext cx="811195" cy="30020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49DC8AA-887B-4C19-8B5D-64926B2AB6CE}"/>
              </a:ext>
            </a:extLst>
          </p:cNvPr>
          <p:cNvSpPr txBox="1"/>
          <p:nvPr/>
        </p:nvSpPr>
        <p:spPr>
          <a:xfrm>
            <a:off x="6284228" y="5296578"/>
            <a:ext cx="5094664" cy="9442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1">
                <a:shade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2024 </a:t>
            </a:r>
            <a:r>
              <a:rPr lang="ko-KR" altLang="en-US" sz="2400" b="1" dirty="0"/>
              <a:t>원주시 음식점 </a:t>
            </a:r>
            <a:r>
              <a:rPr lang="ko-KR" altLang="en-US" sz="2400" b="1" dirty="0" err="1"/>
              <a:t>폐업률</a:t>
            </a:r>
            <a:r>
              <a:rPr lang="ko-KR" altLang="en-US" sz="2400" b="1" dirty="0"/>
              <a:t> </a:t>
            </a:r>
            <a:r>
              <a:rPr lang="en-US" altLang="ko-KR" sz="2400" b="1" dirty="0"/>
              <a:t>11.6% </a:t>
            </a:r>
          </a:p>
          <a:p>
            <a:pPr algn="ctr">
              <a:lnSpc>
                <a:spcPct val="150000"/>
              </a:lnSpc>
            </a:pPr>
            <a:r>
              <a:rPr lang="ko-KR" altLang="en-US" sz="2400" b="1" dirty="0"/>
              <a:t>도내 </a:t>
            </a:r>
            <a:r>
              <a:rPr lang="en-US" altLang="ko-KR" sz="2400" b="1" dirty="0"/>
              <a:t>18</a:t>
            </a:r>
            <a:r>
              <a:rPr lang="ko-KR" altLang="en-US" sz="2400" b="1" dirty="0"/>
              <a:t>개 시군 중 </a:t>
            </a:r>
            <a:r>
              <a:rPr lang="en-US" altLang="ko-KR" sz="2400" b="1" dirty="0"/>
              <a:t>6</a:t>
            </a:r>
            <a:r>
              <a:rPr lang="ko-KR" altLang="en-US" sz="2400" b="1" dirty="0"/>
              <a:t>번째</a:t>
            </a:r>
          </a:p>
        </p:txBody>
      </p: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85FB8A66-4C1B-4F52-A6C6-453B309AACF2}"/>
              </a:ext>
            </a:extLst>
          </p:cNvPr>
          <p:cNvCxnSpPr>
            <a:cxnSpLocks/>
          </p:cNvCxnSpPr>
          <p:nvPr/>
        </p:nvCxnSpPr>
        <p:spPr>
          <a:xfrm>
            <a:off x="625031" y="1678331"/>
            <a:ext cx="4930817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29E466B1-5AC4-4151-AFBD-777E201FCCE8}"/>
              </a:ext>
            </a:extLst>
          </p:cNvPr>
          <p:cNvCxnSpPr>
            <a:cxnSpLocks/>
          </p:cNvCxnSpPr>
          <p:nvPr/>
        </p:nvCxnSpPr>
        <p:spPr>
          <a:xfrm>
            <a:off x="567157" y="1981202"/>
            <a:ext cx="601885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64037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graphicFrame>
        <p:nvGraphicFramePr>
          <p:cNvPr id="10" name="차트 9">
            <a:extLst>
              <a:ext uri="{FF2B5EF4-FFF2-40B4-BE49-F238E27FC236}">
                <a16:creationId xmlns:a16="http://schemas.microsoft.com/office/drawing/2014/main" id="{1D966E62-0F8D-4F17-9CE6-E37CC9D43B0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0389746"/>
              </p:ext>
            </p:extLst>
          </p:nvPr>
        </p:nvGraphicFramePr>
        <p:xfrm>
          <a:off x="1018572" y="1111027"/>
          <a:ext cx="10000527" cy="55856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58E2A47-9249-4E5E-A807-944A2858B745}"/>
              </a:ext>
            </a:extLst>
          </p:cNvPr>
          <p:cNvSpPr txBox="1"/>
          <p:nvPr/>
        </p:nvSpPr>
        <p:spPr>
          <a:xfrm>
            <a:off x="810227" y="839166"/>
            <a:ext cx="11849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단위</a:t>
            </a:r>
            <a:r>
              <a:rPr lang="en-US" altLang="ko-KR" sz="1400" dirty="0"/>
              <a:t>: </a:t>
            </a:r>
            <a:r>
              <a:rPr lang="ko-KR" altLang="en-US" sz="1400" dirty="0"/>
              <a:t>백만원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630C9A-AEB0-4878-A48E-9C4BA1A46BF1}"/>
              </a:ext>
            </a:extLst>
          </p:cNvPr>
          <p:cNvSpPr txBox="1"/>
          <p:nvPr/>
        </p:nvSpPr>
        <p:spPr>
          <a:xfrm>
            <a:off x="705042" y="97055"/>
            <a:ext cx="55723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연도별 원주사랑상품권 발행 예산</a:t>
            </a:r>
          </a:p>
        </p:txBody>
      </p:sp>
      <p:sp>
        <p:nvSpPr>
          <p:cNvPr id="3" name="화살표: 오른쪽 2">
            <a:extLst>
              <a:ext uri="{FF2B5EF4-FFF2-40B4-BE49-F238E27FC236}">
                <a16:creationId xmlns:a16="http://schemas.microsoft.com/office/drawing/2014/main" id="{0894F16A-B401-4572-92B8-93DC83AB7AD5}"/>
              </a:ext>
            </a:extLst>
          </p:cNvPr>
          <p:cNvSpPr/>
          <p:nvPr/>
        </p:nvSpPr>
        <p:spPr>
          <a:xfrm rot="2930979">
            <a:off x="6138059" y="3147587"/>
            <a:ext cx="2370402" cy="39037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018B3D-29D2-43B2-A065-C65256D22F41}"/>
              </a:ext>
            </a:extLst>
          </p:cNvPr>
          <p:cNvSpPr txBox="1"/>
          <p:nvPr/>
        </p:nvSpPr>
        <p:spPr>
          <a:xfrm>
            <a:off x="6830819" y="3113125"/>
            <a:ext cx="15343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/>
              <a:t>60% </a:t>
            </a:r>
            <a:r>
              <a:rPr lang="ko-KR" altLang="en-US" sz="2400" b="1" dirty="0"/>
              <a:t>감소</a:t>
            </a:r>
          </a:p>
        </p:txBody>
      </p:sp>
    </p:spTree>
    <p:extLst>
      <p:ext uri="{BB962C8B-B14F-4D97-AF65-F5344CB8AC3E}">
        <p14:creationId xmlns:p14="http://schemas.microsoft.com/office/powerpoint/2010/main" val="128256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AB6A4118-D3F9-47B5-93CF-F4F9301AFD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81318" y="1072406"/>
            <a:ext cx="9260739" cy="5536738"/>
          </a:xfrm>
          <a:prstGeom prst="rect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1823781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5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 dirty="0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</a:schemeClr>
              </a:gs>
              <a:gs pos="50000">
                <a:schemeClr val="accent1">
                  <a:lumMod val="75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4" name="부제목 2">
            <a:extLst>
              <a:ext uri="{FF2B5EF4-FFF2-40B4-BE49-F238E27FC236}">
                <a16:creationId xmlns:a16="http://schemas.microsoft.com/office/drawing/2014/main" id="{C19F509F-8804-4F56-B5C3-50EF4E405765}"/>
              </a:ext>
            </a:extLst>
          </p:cNvPr>
          <p:cNvSpPr txBox="1">
            <a:spLocks/>
          </p:cNvSpPr>
          <p:nvPr/>
        </p:nvSpPr>
        <p:spPr>
          <a:xfrm>
            <a:off x="303782" y="5192205"/>
            <a:ext cx="3040023" cy="8268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2400" b="1" dirty="0">
                <a:latin typeface="굴림체" panose="020B0609000101010101" pitchFamily="49" charset="-127"/>
                <a:ea typeface="굴림체" panose="020B0609000101010101" pitchFamily="49" charset="-127"/>
              </a:rPr>
              <a:t>문화도시위원회</a:t>
            </a:r>
            <a:endParaRPr lang="en-US" altLang="ko-KR" sz="2400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0" indent="0" algn="ctr">
              <a:buNone/>
            </a:pP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김 지 헌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0B67440E-634D-4773-AB70-877046426944}"/>
              </a:ext>
            </a:extLst>
          </p:cNvPr>
          <p:cNvSpPr/>
          <p:nvPr/>
        </p:nvSpPr>
        <p:spPr>
          <a:xfrm>
            <a:off x="4456253" y="2264271"/>
            <a:ext cx="7094463" cy="2411901"/>
          </a:xfrm>
          <a:prstGeom prst="roundRect">
            <a:avLst/>
          </a:prstGeom>
          <a:solidFill>
            <a:schemeClr val="bg1">
              <a:lumMod val="85000"/>
              <a:alpha val="27000"/>
            </a:schemeClr>
          </a:solidFill>
          <a:ln w="34925">
            <a:gradFill>
              <a:gsLst>
                <a:gs pos="0">
                  <a:schemeClr val="accent1"/>
                </a:gs>
                <a:gs pos="66000">
                  <a:schemeClr val="accent5">
                    <a:lumMod val="75000"/>
                  </a:schemeClr>
                </a:gs>
                <a:gs pos="38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6480"/>
              </a:lnSpc>
            </a:pPr>
            <a:r>
              <a:rPr lang="ko-KR" altLang="en-US" sz="48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원주 지역화폐 </a:t>
            </a:r>
            <a:endParaRPr lang="en-US" altLang="ko-KR" sz="4800" dirty="0">
              <a:solidFill>
                <a:srgbClr val="0E003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ts val="6480"/>
              </a:lnSpc>
            </a:pPr>
            <a:r>
              <a:rPr lang="ko-KR" altLang="en-US" sz="4800" dirty="0">
                <a:solidFill>
                  <a:srgbClr val="0E003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발행예산 확대 촉구</a:t>
            </a:r>
            <a:endParaRPr lang="ko-KR" altLang="en-US" sz="5400" dirty="0">
              <a:solidFill>
                <a:srgbClr val="0E0036"/>
              </a:solidFill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54" y="1544992"/>
            <a:ext cx="3437746" cy="31311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848116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8400</TotalTime>
  <Words>57</Words>
  <Application>Microsoft Office PowerPoint</Application>
  <PresentationFormat>와이드스크린</PresentationFormat>
  <Paragraphs>29</Paragraphs>
  <Slides>7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2" baseType="lpstr">
      <vt:lpstr>HY견고딕</vt:lpstr>
      <vt:lpstr>굴림체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416</cp:revision>
  <cp:lastPrinted>2025-02-27T04:19:50Z</cp:lastPrinted>
  <dcterms:created xsi:type="dcterms:W3CDTF">2022-12-16T03:44:56Z</dcterms:created>
  <dcterms:modified xsi:type="dcterms:W3CDTF">2025-03-13T08:07:56Z</dcterms:modified>
</cp:coreProperties>
</file>