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26" r:id="rId2"/>
    <p:sldId id="325" r:id="rId3"/>
    <p:sldId id="327" r:id="rId4"/>
    <p:sldId id="318" r:id="rId5"/>
    <p:sldId id="323" r:id="rId6"/>
  </p:sldIdLst>
  <p:sldSz cx="12192000" cy="6858000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8F8F8"/>
    <a:srgbClr val="B84651"/>
    <a:srgbClr val="AB559F"/>
    <a:srgbClr val="FD8F87"/>
    <a:srgbClr val="E42898"/>
    <a:srgbClr val="0000FF"/>
    <a:srgbClr val="0E0036"/>
    <a:srgbClr val="ED7D31"/>
    <a:srgbClr val="AD49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3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9074" y="2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6398297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9074" y="6398297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9074" y="2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11475" y="841375"/>
            <a:ext cx="4044950" cy="22748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734" y="3241985"/>
            <a:ext cx="7893050" cy="2651678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398297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9074" y="6398297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2023-11-15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74000">
              <a:schemeClr val="bg1"/>
            </a:gs>
            <a:gs pos="83000">
              <a:schemeClr val="bg1"/>
            </a:gs>
            <a:gs pos="100000">
              <a:schemeClr val="accent6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410" y="2352787"/>
            <a:ext cx="6631388" cy="44209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4" t="18223" r="9884"/>
          <a:stretch/>
        </p:blipFill>
        <p:spPr>
          <a:xfrm>
            <a:off x="159181" y="107353"/>
            <a:ext cx="5654843" cy="40314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직사각형 5"/>
          <p:cNvSpPr/>
          <p:nvPr/>
        </p:nvSpPr>
        <p:spPr>
          <a:xfrm>
            <a:off x="5821293" y="130635"/>
            <a:ext cx="6094937" cy="38318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B8465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사람과 반려동물이</a:t>
            </a:r>
            <a:endParaRPr lang="en-US" altLang="ko-KR" sz="5400" dirty="0" smtClean="0">
              <a:solidFill>
                <a:srgbClr val="B8465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B8465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모두 행복한</a:t>
            </a:r>
            <a:endParaRPr lang="en-US" altLang="ko-KR" sz="5400" dirty="0" smtClean="0">
              <a:solidFill>
                <a:srgbClr val="B8465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B8465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원주 만들기</a:t>
            </a:r>
            <a:endParaRPr lang="en-US" altLang="ko-KR" sz="5400" dirty="0">
              <a:solidFill>
                <a:srgbClr val="B8465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</p:txBody>
      </p:sp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434" y="4851259"/>
            <a:ext cx="712566" cy="72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45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172365" y="130228"/>
            <a:ext cx="11638303" cy="6470277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21660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561666" y="224230"/>
            <a:ext cx="834846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반려동물 가구수 증가 추이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1320763" y="1309109"/>
            <a:ext cx="9130670" cy="4622162"/>
            <a:chOff x="5524785" y="-114360"/>
            <a:chExt cx="4823127" cy="3230998"/>
          </a:xfrm>
          <a:solidFill>
            <a:srgbClr val="00B050"/>
          </a:solidFill>
        </p:grpSpPr>
        <p:grpSp>
          <p:nvGrpSpPr>
            <p:cNvPr id="17" name="그룹 16"/>
            <p:cNvGrpSpPr/>
            <p:nvPr/>
          </p:nvGrpSpPr>
          <p:grpSpPr>
            <a:xfrm>
              <a:off x="5598371" y="-114360"/>
              <a:ext cx="755757" cy="154090"/>
              <a:chOff x="6316204" y="4887866"/>
              <a:chExt cx="755757" cy="154090"/>
            </a:xfrm>
            <a:grpFill/>
          </p:grpSpPr>
          <p:sp>
            <p:nvSpPr>
              <p:cNvPr id="58" name="TextBox 94"/>
              <p:cNvSpPr txBox="1"/>
              <p:nvPr/>
            </p:nvSpPr>
            <p:spPr>
              <a:xfrm>
                <a:off x="6489937" y="4887866"/>
                <a:ext cx="582024" cy="15409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80000"/>
                  </a:lnSpc>
                </a:pPr>
                <a:r>
                  <a:rPr lang="ko-KR" altLang="en-US" sz="1200" b="1" spc="-100" dirty="0" smtClean="0">
                    <a:gradFill>
                      <a:gsLst>
                        <a:gs pos="0">
                          <a:schemeClr val="tx1"/>
                        </a:gs>
                        <a:gs pos="50000">
                          <a:schemeClr val="tx1"/>
                        </a:gs>
                        <a:gs pos="100000">
                          <a:schemeClr val="tx1"/>
                        </a:gs>
                      </a:gsLst>
                      <a:path path="circle">
                        <a:fillToRect t="100000" r="100000"/>
                      </a:path>
                    </a:gradFill>
                    <a:latin typeface="+mn-ea"/>
                  </a:rPr>
                  <a:t>반려동물 가구수</a:t>
                </a:r>
                <a:endParaRPr lang="ko-KR" altLang="en-US" sz="1200" b="1" spc="-100" dirty="0">
                  <a:gradFill>
                    <a:gsLst>
                      <a:gs pos="0">
                        <a:schemeClr val="tx1"/>
                      </a:gs>
                      <a:gs pos="50000">
                        <a:schemeClr val="tx1"/>
                      </a:gs>
                      <a:gs pos="100000">
                        <a:schemeClr val="tx1"/>
                      </a:gs>
                    </a:gsLst>
                    <a:path path="circle">
                      <a:fillToRect t="100000" r="100000"/>
                    </a:path>
                  </a:gradFill>
                  <a:latin typeface="+mn-ea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6316204" y="4893621"/>
                <a:ext cx="158489" cy="13820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+mn-ea"/>
                </a:endParaRPr>
              </a:p>
            </p:txBody>
          </p:sp>
        </p:grpSp>
        <p:grpSp>
          <p:nvGrpSpPr>
            <p:cNvPr id="30" name="그룹 29"/>
            <p:cNvGrpSpPr/>
            <p:nvPr/>
          </p:nvGrpSpPr>
          <p:grpSpPr>
            <a:xfrm>
              <a:off x="5524785" y="2127761"/>
              <a:ext cx="4823127" cy="988877"/>
              <a:chOff x="5728434" y="1759973"/>
              <a:chExt cx="4823127" cy="988877"/>
            </a:xfrm>
            <a:grpFill/>
          </p:grpSpPr>
          <p:sp>
            <p:nvSpPr>
              <p:cNvPr id="50" name="직사각형 49"/>
              <p:cNvSpPr/>
              <p:nvPr/>
            </p:nvSpPr>
            <p:spPr>
              <a:xfrm>
                <a:off x="6171069" y="1759973"/>
                <a:ext cx="637854" cy="98887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+mn-ea"/>
                </a:endParaRPr>
              </a:p>
            </p:txBody>
          </p:sp>
          <p:cxnSp>
            <p:nvCxnSpPr>
              <p:cNvPr id="53" name="직선 연결선 52"/>
              <p:cNvCxnSpPr/>
              <p:nvPr/>
            </p:nvCxnSpPr>
            <p:spPr>
              <a:xfrm flipV="1">
                <a:off x="5728434" y="2748849"/>
                <a:ext cx="4823127" cy="1"/>
              </a:xfrm>
              <a:prstGeom prst="line">
                <a:avLst/>
              </a:prstGeom>
              <a:grpFill/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3" name="TextBox 68">
            <a:extLst>
              <a:ext uri="{FF2B5EF4-FFF2-40B4-BE49-F238E27FC236}">
                <a16:creationId xmlns:lc="http://schemas.openxmlformats.org/drawingml/2006/lockedCanvas" xmlns:a16="http://schemas.microsoft.com/office/drawing/2014/main" xmlns="" id="{C03D73F9-ADC0-46DF-9F02-CCF226E0F6C1}"/>
              </a:ext>
            </a:extLst>
          </p:cNvPr>
          <p:cNvSpPr txBox="1"/>
          <p:nvPr/>
        </p:nvSpPr>
        <p:spPr>
          <a:xfrm>
            <a:off x="2258071" y="4623765"/>
            <a:ext cx="842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i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359</a:t>
            </a:r>
            <a:endParaRPr lang="en-US" altLang="ko-KR" sz="1600" b="1" i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3684775" y="3848577"/>
            <a:ext cx="1207523" cy="208269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5" name="TextBox 68">
            <a:extLst>
              <a:ext uri="{FF2B5EF4-FFF2-40B4-BE49-F238E27FC236}">
                <a16:creationId xmlns:lc="http://schemas.openxmlformats.org/drawingml/2006/lockedCanvas" xmlns:a16="http://schemas.microsoft.com/office/drawing/2014/main" xmlns="" id="{C03D73F9-ADC0-46DF-9F02-CCF226E0F6C1}"/>
              </a:ext>
            </a:extLst>
          </p:cNvPr>
          <p:cNvSpPr txBox="1"/>
          <p:nvPr/>
        </p:nvSpPr>
        <p:spPr>
          <a:xfrm>
            <a:off x="3819732" y="3935805"/>
            <a:ext cx="842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i="1" spc="-150" dirty="0" smtClean="0">
                <a:gradFill>
                  <a:gsLst>
                    <a:gs pos="0">
                      <a:schemeClr val="bg1"/>
                    </a:gs>
                    <a:gs pos="74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457</a:t>
            </a:r>
            <a:endParaRPr lang="en-US" altLang="ko-KR" sz="1600" b="1" i="1" spc="-150" dirty="0">
              <a:gradFill>
                <a:gsLst>
                  <a:gs pos="0">
                    <a:schemeClr val="bg1"/>
                  </a:gs>
                  <a:gs pos="74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5234896" y="3233248"/>
            <a:ext cx="1207523" cy="269802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6773725" y="2740273"/>
            <a:ext cx="1207523" cy="319099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lc="http://schemas.openxmlformats.org/drawingml/2006/lockedCanvas" xmlns:a16="http://schemas.microsoft.com/office/drawing/2014/main" xmlns="" id="{C03D73F9-ADC0-46DF-9F02-CCF226E0F6C1}"/>
              </a:ext>
            </a:extLst>
          </p:cNvPr>
          <p:cNvSpPr txBox="1"/>
          <p:nvPr/>
        </p:nvSpPr>
        <p:spPr>
          <a:xfrm>
            <a:off x="5369853" y="3449746"/>
            <a:ext cx="842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i="1" spc="-150" dirty="0" smtClean="0">
                <a:gradFill>
                  <a:gsLst>
                    <a:gs pos="0">
                      <a:schemeClr val="bg1"/>
                    </a:gs>
                    <a:gs pos="74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511</a:t>
            </a:r>
            <a:endParaRPr lang="en-US" altLang="ko-KR" sz="1600" b="1" i="1" spc="-150" dirty="0">
              <a:gradFill>
                <a:gsLst>
                  <a:gs pos="0">
                    <a:schemeClr val="bg1"/>
                  </a:gs>
                  <a:gs pos="74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lc="http://schemas.openxmlformats.org/drawingml/2006/lockedCanvas" xmlns:a16="http://schemas.microsoft.com/office/drawing/2014/main" xmlns="" id="{C03D73F9-ADC0-46DF-9F02-CCF226E0F6C1}"/>
              </a:ext>
            </a:extLst>
          </p:cNvPr>
          <p:cNvSpPr txBox="1"/>
          <p:nvPr/>
        </p:nvSpPr>
        <p:spPr>
          <a:xfrm>
            <a:off x="6956408" y="3036555"/>
            <a:ext cx="842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i="1" spc="-150" dirty="0" smtClean="0">
                <a:gradFill>
                  <a:gsLst>
                    <a:gs pos="0">
                      <a:schemeClr val="bg1"/>
                    </a:gs>
                    <a:gs pos="74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591</a:t>
            </a:r>
            <a:endParaRPr lang="en-US" altLang="ko-KR" sz="1600" b="1" i="1" spc="-150" dirty="0">
              <a:gradFill>
                <a:gsLst>
                  <a:gs pos="0">
                    <a:schemeClr val="bg1"/>
                  </a:gs>
                  <a:gs pos="74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8377634" y="1925817"/>
            <a:ext cx="1207523" cy="400545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2" name="TextBox 84"/>
          <p:cNvSpPr txBox="1"/>
          <p:nvPr/>
        </p:nvSpPr>
        <p:spPr>
          <a:xfrm>
            <a:off x="2377899" y="6118022"/>
            <a:ext cx="769155" cy="22043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ko-KR" sz="1200" b="1" spc="-10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2012</a:t>
            </a:r>
            <a:r>
              <a:rPr lang="ko-KR" altLang="en-US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년</a:t>
            </a:r>
            <a:endParaRPr lang="ko-KR" altLang="en-US" sz="1200" b="1" spc="-100" dirty="0">
              <a:gradFill>
                <a:gsLst>
                  <a:gs pos="0">
                    <a:schemeClr val="tx1"/>
                  </a:gs>
                  <a:gs pos="50000">
                    <a:schemeClr val="tx1"/>
                  </a:gs>
                  <a:gs pos="100000">
                    <a:schemeClr val="tx1"/>
                  </a:gs>
                </a:gsLst>
                <a:path path="circle">
                  <a:fillToRect t="100000" r="100000"/>
                </a:path>
              </a:gradFill>
              <a:latin typeface="+mn-ea"/>
            </a:endParaRPr>
          </a:p>
        </p:txBody>
      </p:sp>
      <p:sp>
        <p:nvSpPr>
          <p:cNvPr id="73" name="TextBox 84"/>
          <p:cNvSpPr txBox="1"/>
          <p:nvPr/>
        </p:nvSpPr>
        <p:spPr>
          <a:xfrm>
            <a:off x="3903958" y="6096611"/>
            <a:ext cx="769155" cy="22043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ko-KR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2015</a:t>
            </a:r>
            <a:r>
              <a:rPr lang="ko-KR" altLang="en-US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년</a:t>
            </a:r>
            <a:endParaRPr lang="ko-KR" altLang="en-US" sz="1200" b="1" spc="-100" dirty="0">
              <a:gradFill>
                <a:gsLst>
                  <a:gs pos="0">
                    <a:schemeClr val="tx1"/>
                  </a:gs>
                  <a:gs pos="50000">
                    <a:schemeClr val="tx1"/>
                  </a:gs>
                  <a:gs pos="100000">
                    <a:schemeClr val="tx1"/>
                  </a:gs>
                </a:gsLst>
                <a:path path="circle">
                  <a:fillToRect t="100000" r="100000"/>
                </a:path>
              </a:gradFill>
              <a:latin typeface="+mn-ea"/>
            </a:endParaRPr>
          </a:p>
        </p:txBody>
      </p:sp>
      <p:sp>
        <p:nvSpPr>
          <p:cNvPr id="74" name="TextBox 84"/>
          <p:cNvSpPr txBox="1"/>
          <p:nvPr/>
        </p:nvSpPr>
        <p:spPr>
          <a:xfrm>
            <a:off x="5454079" y="6082063"/>
            <a:ext cx="769155" cy="22043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ko-KR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2018</a:t>
            </a:r>
            <a:r>
              <a:rPr lang="ko-KR" altLang="en-US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년</a:t>
            </a:r>
            <a:endParaRPr lang="ko-KR" altLang="en-US" sz="1200" b="1" spc="-100" dirty="0">
              <a:gradFill>
                <a:gsLst>
                  <a:gs pos="0">
                    <a:schemeClr val="tx1"/>
                  </a:gs>
                  <a:gs pos="50000">
                    <a:schemeClr val="tx1"/>
                  </a:gs>
                  <a:gs pos="100000">
                    <a:schemeClr val="tx1"/>
                  </a:gs>
                </a:gsLst>
                <a:path path="circle">
                  <a:fillToRect t="100000" r="100000"/>
                </a:path>
              </a:gradFill>
              <a:latin typeface="+mn-ea"/>
            </a:endParaRPr>
          </a:p>
        </p:txBody>
      </p:sp>
      <p:sp>
        <p:nvSpPr>
          <p:cNvPr id="75" name="TextBox 84"/>
          <p:cNvSpPr txBox="1"/>
          <p:nvPr/>
        </p:nvSpPr>
        <p:spPr>
          <a:xfrm>
            <a:off x="6992907" y="6052166"/>
            <a:ext cx="769155" cy="22043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ko-KR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2019</a:t>
            </a:r>
            <a:r>
              <a:rPr lang="ko-KR" altLang="en-US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년</a:t>
            </a:r>
            <a:endParaRPr lang="ko-KR" altLang="en-US" sz="1200" b="1" spc="-100" dirty="0">
              <a:gradFill>
                <a:gsLst>
                  <a:gs pos="0">
                    <a:schemeClr val="tx1"/>
                  </a:gs>
                  <a:gs pos="50000">
                    <a:schemeClr val="tx1"/>
                  </a:gs>
                  <a:gs pos="100000">
                    <a:schemeClr val="tx1"/>
                  </a:gs>
                </a:gsLst>
                <a:path path="circle">
                  <a:fillToRect t="100000" r="100000"/>
                </a:path>
              </a:gradFill>
              <a:latin typeface="+mn-ea"/>
            </a:endParaRPr>
          </a:p>
        </p:txBody>
      </p:sp>
      <p:sp>
        <p:nvSpPr>
          <p:cNvPr id="76" name="TextBox 84"/>
          <p:cNvSpPr txBox="1"/>
          <p:nvPr/>
        </p:nvSpPr>
        <p:spPr>
          <a:xfrm>
            <a:off x="8610669" y="6046106"/>
            <a:ext cx="769155" cy="22043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ko-KR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2022</a:t>
            </a:r>
            <a:r>
              <a:rPr lang="ko-KR" altLang="en-US" sz="1200" b="1" spc="-100" dirty="0" smtClean="0">
                <a:gradFill>
                  <a:gsLst>
                    <a:gs pos="0">
                      <a:schemeClr val="tx1"/>
                    </a:gs>
                    <a:gs pos="50000">
                      <a:schemeClr val="tx1"/>
                    </a:gs>
                    <a:gs pos="100000">
                      <a:schemeClr val="tx1"/>
                    </a:gs>
                  </a:gsLst>
                  <a:path path="circle">
                    <a:fillToRect t="100000" r="100000"/>
                  </a:path>
                </a:gradFill>
                <a:latin typeface="+mn-ea"/>
              </a:rPr>
              <a:t>년</a:t>
            </a:r>
            <a:endParaRPr lang="ko-KR" altLang="en-US" sz="1200" b="1" spc="-100" dirty="0">
              <a:gradFill>
                <a:gsLst>
                  <a:gs pos="0">
                    <a:schemeClr val="tx1"/>
                  </a:gs>
                  <a:gs pos="50000">
                    <a:schemeClr val="tx1"/>
                  </a:gs>
                  <a:gs pos="100000">
                    <a:schemeClr val="tx1"/>
                  </a:gs>
                </a:gsLst>
                <a:path path="circle">
                  <a:fillToRect t="100000" r="100000"/>
                </a:path>
              </a:gradFill>
              <a:latin typeface="+mn-ea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lc="http://schemas.openxmlformats.org/drawingml/2006/lockedCanvas" xmlns:a16="http://schemas.microsoft.com/office/drawing/2014/main" xmlns="" id="{C03D73F9-ADC0-46DF-9F02-CCF226E0F6C1}"/>
              </a:ext>
            </a:extLst>
          </p:cNvPr>
          <p:cNvSpPr txBox="1"/>
          <p:nvPr/>
        </p:nvSpPr>
        <p:spPr>
          <a:xfrm>
            <a:off x="8574168" y="2072864"/>
            <a:ext cx="842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i="1" spc="-150" dirty="0" smtClean="0">
                <a:gradFill>
                  <a:gsLst>
                    <a:gs pos="0">
                      <a:schemeClr val="bg1"/>
                    </a:gs>
                    <a:gs pos="74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602</a:t>
            </a:r>
            <a:endParaRPr lang="en-US" altLang="ko-KR" sz="1600" b="1" i="1" spc="-150" dirty="0">
              <a:gradFill>
                <a:gsLst>
                  <a:gs pos="0">
                    <a:schemeClr val="bg1"/>
                  </a:gs>
                  <a:gs pos="74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" name="오른쪽 화살표 6"/>
          <p:cNvSpPr/>
          <p:nvPr/>
        </p:nvSpPr>
        <p:spPr>
          <a:xfrm rot="20250884">
            <a:off x="2268270" y="2455483"/>
            <a:ext cx="6874336" cy="584455"/>
          </a:xfrm>
          <a:prstGeom prst="rightArrow">
            <a:avLst>
              <a:gd name="adj1" fmla="val 50000"/>
              <a:gd name="adj2" fmla="val 62028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23"/>
          <p:cNvSpPr txBox="1"/>
          <p:nvPr/>
        </p:nvSpPr>
        <p:spPr>
          <a:xfrm>
            <a:off x="8989393" y="713498"/>
            <a:ext cx="2051329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spcBef>
                <a:spcPts val="600"/>
              </a:spcBef>
              <a:buClr>
                <a:srgbClr val="1A8BAA"/>
              </a:buClr>
              <a:tabLst>
                <a:tab pos="182563" algn="l"/>
              </a:tabLst>
            </a:pPr>
            <a:r>
              <a:rPr lang="en-US" altLang="ko-KR" sz="40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+mn-ea"/>
              </a:rPr>
              <a:t>60.46%</a:t>
            </a:r>
            <a:r>
              <a:rPr lang="ko-KR" altLang="en-US" sz="40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+mn-ea"/>
              </a:rPr>
              <a:t>증가</a:t>
            </a:r>
            <a:endParaRPr lang="ko-KR" altLang="en-US" sz="2000" b="1" dirty="0">
              <a:gradFill>
                <a:gsLst>
                  <a:gs pos="85833">
                    <a:schemeClr val="tx1"/>
                  </a:gs>
                  <a:gs pos="57000">
                    <a:schemeClr val="tx1"/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103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74000">
              <a:schemeClr val="bg1"/>
            </a:gs>
            <a:gs pos="83000">
              <a:schemeClr val="bg1"/>
            </a:gs>
            <a:gs pos="100000">
              <a:schemeClr val="accent6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410" y="2352787"/>
            <a:ext cx="6631388" cy="44209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4" t="18223" r="9884"/>
          <a:stretch/>
        </p:blipFill>
        <p:spPr>
          <a:xfrm>
            <a:off x="159181" y="107353"/>
            <a:ext cx="5654843" cy="40314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직사각형 5"/>
          <p:cNvSpPr/>
          <p:nvPr/>
        </p:nvSpPr>
        <p:spPr>
          <a:xfrm>
            <a:off x="5821293" y="130635"/>
            <a:ext cx="6094937" cy="38318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B8465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사람과 반려동물이</a:t>
            </a:r>
            <a:endParaRPr lang="en-US" altLang="ko-KR" sz="5400" dirty="0" smtClean="0">
              <a:solidFill>
                <a:srgbClr val="B8465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B8465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모두 행복한</a:t>
            </a:r>
            <a:endParaRPr lang="en-US" altLang="ko-KR" sz="5400" dirty="0" smtClean="0">
              <a:solidFill>
                <a:srgbClr val="B8465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B8465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원주 만들기</a:t>
            </a:r>
            <a:endParaRPr lang="en-US" altLang="ko-KR" sz="5400" dirty="0">
              <a:solidFill>
                <a:srgbClr val="B8465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</p:txBody>
      </p:sp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434" y="4851259"/>
            <a:ext cx="712566" cy="72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10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21660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436718" y="6024136"/>
            <a:ext cx="9109014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반 </a:t>
            </a:r>
            <a:r>
              <a:rPr lang="ko-KR" alt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려</a:t>
            </a:r>
            <a:r>
              <a:rPr lang="ko-KR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견   순 찰 대</a:t>
            </a:r>
            <a:endParaRPr lang="ko-KR" altLang="en-US" sz="3600" b="1" dirty="0">
              <a:solidFill>
                <a:srgbClr val="0000FF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7" r="30935"/>
          <a:stretch/>
        </p:blipFill>
        <p:spPr>
          <a:xfrm>
            <a:off x="5876641" y="507935"/>
            <a:ext cx="5305709" cy="533086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5" t="4320" r="8969" b="3920"/>
          <a:stretch/>
        </p:blipFill>
        <p:spPr>
          <a:xfrm>
            <a:off x="787483" y="386447"/>
            <a:ext cx="5089158" cy="553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48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21660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7" r="2728"/>
          <a:stretch/>
        </p:blipFill>
        <p:spPr>
          <a:xfrm>
            <a:off x="6183019" y="788400"/>
            <a:ext cx="5553720" cy="47170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31" y="828979"/>
            <a:ext cx="5595586" cy="46764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36718" y="6014611"/>
            <a:ext cx="9109014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 너 워 터</a:t>
            </a:r>
            <a:endParaRPr lang="ko-KR" altLang="en-US" sz="3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14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2854</TotalTime>
  <Words>46</Words>
  <Application>Microsoft Office PowerPoint</Application>
  <PresentationFormat>와이드스크린</PresentationFormat>
  <Paragraphs>21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HY헤드라인M</vt:lpstr>
      <vt:lpstr>맑은 고딕</vt:lpstr>
      <vt:lpstr>양재튼튼체B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157</cp:revision>
  <cp:lastPrinted>2023-08-30T10:21:12Z</cp:lastPrinted>
  <dcterms:created xsi:type="dcterms:W3CDTF">2022-12-16T03:44:56Z</dcterms:created>
  <dcterms:modified xsi:type="dcterms:W3CDTF">2023-11-15T08:08:11Z</dcterms:modified>
</cp:coreProperties>
</file>