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90" r:id="rId3"/>
    <p:sldId id="291" r:id="rId4"/>
    <p:sldId id="292" r:id="rId5"/>
    <p:sldId id="293" r:id="rId6"/>
    <p:sldId id="281" r:id="rId7"/>
    <p:sldId id="294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6227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1894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6753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5428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8051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5722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3061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D0CA2A8-E17D-47D9-B8A1-31E677F46A71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746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415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724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9875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D0CA2A8-E17D-47D9-B8A1-31E677F46A71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311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01781" y="1750856"/>
            <a:ext cx="9767819" cy="2132964"/>
          </a:xfrm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altLang="ko-KR" sz="60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AI</a:t>
            </a:r>
            <a:r>
              <a:rPr lang="ko-KR" altLang="en-US" sz="6000" b="1" dirty="0" err="1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챗봇을</a:t>
            </a:r>
            <a:r>
              <a:rPr lang="ko-KR" altLang="en-US" sz="6000" b="1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활용한 민원응대 </a:t>
            </a:r>
            <a:r>
              <a:rPr lang="en-US" altLang="ko-KR" sz="60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/>
            </a:r>
            <a:br>
              <a:rPr lang="en-US" altLang="ko-KR" sz="60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ko-KR" altLang="en-US" sz="60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시스템 </a:t>
            </a:r>
            <a:r>
              <a:rPr lang="ko-KR" altLang="en-US" sz="6000" b="1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도입 </a:t>
            </a:r>
            <a:r>
              <a:rPr lang="ko-KR" altLang="en-US" sz="60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촉구</a:t>
            </a:r>
            <a:endParaRPr lang="ko-KR" altLang="en-US" sz="3500" b="1" dirty="0">
              <a:solidFill>
                <a:srgbClr val="00206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933103" y="5053562"/>
            <a:ext cx="7253551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행정복지위원회</a:t>
            </a:r>
            <a:endParaRPr lang="en-US" altLang="ko-KR" sz="2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권 아름</a:t>
            </a:r>
          </a:p>
        </p:txBody>
      </p:sp>
      <p:grpSp>
        <p:nvGrpSpPr>
          <p:cNvPr id="4" name="그룹 3"/>
          <p:cNvGrpSpPr/>
          <p:nvPr/>
        </p:nvGrpSpPr>
        <p:grpSpPr>
          <a:xfrm>
            <a:off x="4634990" y="6442344"/>
            <a:ext cx="2377923" cy="338554"/>
            <a:chOff x="319346" y="134082"/>
            <a:chExt cx="2377923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l="10377" t="4608" r="8315" b="11129"/>
          <a:stretch/>
        </p:blipFill>
        <p:spPr>
          <a:xfrm>
            <a:off x="9785247" y="3129094"/>
            <a:ext cx="2325972" cy="3185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5" name="그룹 14"/>
          <p:cNvGrpSpPr/>
          <p:nvPr/>
        </p:nvGrpSpPr>
        <p:grpSpPr>
          <a:xfrm>
            <a:off x="285615" y="417236"/>
            <a:ext cx="4647388" cy="488403"/>
            <a:chOff x="1011818" y="2246497"/>
            <a:chExt cx="7923788" cy="573578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078320" y="2246497"/>
              <a:ext cx="7857286" cy="5735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11818" y="2352559"/>
              <a:ext cx="7923788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/>
              <a:r>
                <a:rPr lang="en-US" altLang="ko-KR" sz="1400" b="1" dirty="0">
                  <a:latin typeface="+mn-ea"/>
                </a:rPr>
                <a:t>제259회 </a:t>
              </a:r>
              <a:r>
                <a:rPr lang="en-US" altLang="ko-KR" sz="1400" b="1" dirty="0" err="1">
                  <a:latin typeface="+mn-ea"/>
                </a:rPr>
                <a:t>원주시의회</a:t>
              </a:r>
              <a:r>
                <a:rPr lang="en-US" altLang="ko-KR" sz="1400" b="1" dirty="0">
                  <a:latin typeface="+mn-ea"/>
                </a:rPr>
                <a:t> </a:t>
              </a:r>
              <a:r>
                <a:rPr lang="ko-KR" altLang="en-US" sz="1400" b="1" dirty="0">
                  <a:latin typeface="+mn-ea"/>
                </a:rPr>
                <a:t>임시회</a:t>
              </a:r>
              <a:r>
                <a:rPr lang="en-US" altLang="ko-KR" sz="1400" b="1" dirty="0">
                  <a:latin typeface="+mn-ea"/>
                </a:rPr>
                <a:t> 제1차 </a:t>
              </a:r>
              <a:r>
                <a:rPr lang="en-US" altLang="ko-KR" sz="1400" b="1" dirty="0" err="1">
                  <a:latin typeface="+mn-ea"/>
                </a:rPr>
                <a:t>본회의</a:t>
              </a:r>
              <a:r>
                <a:rPr lang="en-US" altLang="ko-KR" sz="1400" b="1" dirty="0">
                  <a:latin typeface="+mn-ea"/>
                </a:rPr>
                <a:t> 5</a:t>
              </a:r>
              <a:r>
                <a:rPr lang="ko-KR" altLang="en-US" sz="1400" b="1" dirty="0">
                  <a:latin typeface="+mn-ea"/>
                </a:rPr>
                <a:t>분 자유발언</a:t>
              </a:r>
              <a:endParaRPr lang="en-US" altLang="ko-KR" sz="1400" b="1" dirty="0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6354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>
            <a:extLst>
              <a:ext uri="{FF2B5EF4-FFF2-40B4-BE49-F238E27FC236}">
                <a16:creationId xmlns=""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7067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237066" y="190060"/>
            <a:ext cx="757766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공공기관 </a:t>
            </a:r>
            <a:r>
              <a:rPr lang="en-US" altLang="ko-KR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AI (</a:t>
            </a:r>
            <a:r>
              <a:rPr lang="ko-KR" altLang="en-US" sz="45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챗봇</a:t>
            </a:r>
            <a:r>
              <a:rPr lang="en-US" altLang="ko-KR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도입 현황</a:t>
            </a:r>
            <a:endParaRPr lang="ko-KR" altLang="en-US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=""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19" name="직사각형 18">
            <a:extLst>
              <a:ext uri="{FF2B5EF4-FFF2-40B4-BE49-F238E27FC236}">
                <a16:creationId xmlns="" xmlns:a16="http://schemas.microsoft.com/office/drawing/2014/main" id="{4AE6F0C9-A82F-45D6-9DFB-477ACA7D02F1}"/>
              </a:ext>
            </a:extLst>
          </p:cNvPr>
          <p:cNvSpPr/>
          <p:nvPr/>
        </p:nvSpPr>
        <p:spPr>
          <a:xfrm>
            <a:off x="953226" y="1203230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직사각형 21">
            <a:extLst>
              <a:ext uri="{FF2B5EF4-FFF2-40B4-BE49-F238E27FC236}">
                <a16:creationId xmlns="" xmlns:a16="http://schemas.microsoft.com/office/drawing/2014/main" id="{FC357315-ABC2-444F-94E3-E632BA176D40}"/>
              </a:ext>
            </a:extLst>
          </p:cNvPr>
          <p:cNvSpPr/>
          <p:nvPr/>
        </p:nvSpPr>
        <p:spPr>
          <a:xfrm>
            <a:off x="1105626" y="1355630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="" xmlns:a16="http://schemas.microsoft.com/office/drawing/2014/main" id="{99C23A2C-1865-40FE-B4BD-8A181B1E4B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66" y="1697890"/>
            <a:ext cx="6756401" cy="430678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="" xmlns:a16="http://schemas.microsoft.com/office/drawing/2014/main" id="{D98DD194-C824-41C8-AF05-E015459236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083" y="1237592"/>
            <a:ext cx="5204564" cy="4905585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0FA89B3C-C78B-44D3-A9C4-0DEA5902A1EC}"/>
              </a:ext>
            </a:extLst>
          </p:cNvPr>
          <p:cNvSpPr txBox="1"/>
          <p:nvPr/>
        </p:nvSpPr>
        <p:spPr>
          <a:xfrm>
            <a:off x="965426" y="1284884"/>
            <a:ext cx="49057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▶ 연도별 인공지능 도입 계약 건수 및 금액 ◀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2F996317-18D1-4B23-A384-BD293CCD5115}"/>
              </a:ext>
            </a:extLst>
          </p:cNvPr>
          <p:cNvSpPr txBox="1"/>
          <p:nvPr/>
        </p:nvSpPr>
        <p:spPr>
          <a:xfrm>
            <a:off x="10206370" y="6039039"/>
            <a:ext cx="1961803" cy="276999"/>
          </a:xfrm>
          <a:prstGeom prst="rect">
            <a:avLst/>
          </a:prstGeom>
          <a:noFill/>
          <a:ln w="41275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latin typeface="+mj-ea"/>
                <a:ea typeface="+mj-ea"/>
              </a:rPr>
              <a:t> </a:t>
            </a:r>
            <a:r>
              <a:rPr lang="en-US" altLang="ko-KR" sz="1200" dirty="0">
                <a:latin typeface="+mj-ea"/>
                <a:ea typeface="+mj-ea"/>
              </a:rPr>
              <a:t>&lt;</a:t>
            </a:r>
            <a:r>
              <a:rPr lang="ko-KR" altLang="en-US" sz="1200" dirty="0">
                <a:latin typeface="+mj-ea"/>
                <a:ea typeface="+mj-ea"/>
              </a:rPr>
              <a:t>출처</a:t>
            </a:r>
            <a:r>
              <a:rPr lang="en-US" altLang="ko-KR" sz="1200" dirty="0">
                <a:latin typeface="+mj-ea"/>
                <a:ea typeface="+mj-ea"/>
              </a:rPr>
              <a:t>:</a:t>
            </a:r>
            <a:r>
              <a:rPr lang="ko-KR" altLang="en-US" sz="1200" dirty="0">
                <a:latin typeface="+mj-ea"/>
                <a:ea typeface="+mj-ea"/>
              </a:rPr>
              <a:t> </a:t>
            </a:r>
            <a:r>
              <a:rPr lang="en-US" altLang="ko-KR" sz="1200" dirty="0">
                <a:latin typeface="+mj-ea"/>
                <a:ea typeface="+mj-ea"/>
              </a:rPr>
              <a:t>AI </a:t>
            </a:r>
            <a:r>
              <a:rPr lang="ko-KR" altLang="en-US" sz="1200" dirty="0" err="1">
                <a:latin typeface="+mj-ea"/>
                <a:ea typeface="+mj-ea"/>
              </a:rPr>
              <a:t>매터스</a:t>
            </a:r>
            <a:r>
              <a:rPr lang="ko-KR" altLang="en-US" sz="1200" dirty="0">
                <a:latin typeface="+mj-ea"/>
                <a:ea typeface="+mj-ea"/>
              </a:rPr>
              <a:t> 뉴스</a:t>
            </a:r>
            <a:r>
              <a:rPr lang="en-US" altLang="ko-KR" sz="1200" dirty="0">
                <a:latin typeface="+mj-ea"/>
                <a:ea typeface="+mj-ea"/>
              </a:rPr>
              <a:t>&gt;</a:t>
            </a:r>
            <a:endParaRPr lang="ko-KR" altLang="en-US" sz="12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055327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>
            <a:extLst>
              <a:ext uri="{FF2B5EF4-FFF2-40B4-BE49-F238E27FC236}">
                <a16:creationId xmlns=""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1159933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0" y="227902"/>
            <a:ext cx="806026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서울특별시 </a:t>
            </a:r>
            <a:r>
              <a:rPr lang="en-US" altLang="ko-KR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AI (</a:t>
            </a:r>
            <a:r>
              <a:rPr lang="ko-KR" altLang="en-US" sz="45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챗봇</a:t>
            </a:r>
            <a:r>
              <a:rPr lang="en-US" altLang="ko-KR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_</a:t>
            </a:r>
            <a:r>
              <a:rPr lang="ko-KR" altLang="en-US" sz="45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서울톡</a:t>
            </a:r>
            <a:endParaRPr lang="ko-KR" altLang="en-US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=""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19" name="직사각형 18">
            <a:extLst>
              <a:ext uri="{FF2B5EF4-FFF2-40B4-BE49-F238E27FC236}">
                <a16:creationId xmlns="" xmlns:a16="http://schemas.microsoft.com/office/drawing/2014/main" id="{4AE6F0C9-A82F-45D6-9DFB-477ACA7D02F1}"/>
              </a:ext>
            </a:extLst>
          </p:cNvPr>
          <p:cNvSpPr/>
          <p:nvPr/>
        </p:nvSpPr>
        <p:spPr>
          <a:xfrm>
            <a:off x="953226" y="1203230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직사각형 21">
            <a:extLst>
              <a:ext uri="{FF2B5EF4-FFF2-40B4-BE49-F238E27FC236}">
                <a16:creationId xmlns="" xmlns:a16="http://schemas.microsoft.com/office/drawing/2014/main" id="{FC357315-ABC2-444F-94E3-E632BA176D40}"/>
              </a:ext>
            </a:extLst>
          </p:cNvPr>
          <p:cNvSpPr/>
          <p:nvPr/>
        </p:nvSpPr>
        <p:spPr>
          <a:xfrm>
            <a:off x="1105626" y="1355630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4" name="그림 13">
            <a:extLst>
              <a:ext uri="{FF2B5EF4-FFF2-40B4-BE49-F238E27FC236}">
                <a16:creationId xmlns="" xmlns:a16="http://schemas.microsoft.com/office/drawing/2014/main" id="{818D6350-9082-448A-AD21-F355E82FB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3231"/>
            <a:ext cx="8582104" cy="510443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="" xmlns:a16="http://schemas.microsoft.com/office/drawing/2014/main" id="{6C3C35B6-FC98-4313-A505-00F1C9483C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2104" y="1211884"/>
            <a:ext cx="3609896" cy="2533023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="" xmlns:a16="http://schemas.microsoft.com/office/drawing/2014/main" id="{FBB6855A-A9B6-432A-B1C8-7857879F45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2104" y="3840157"/>
            <a:ext cx="3609896" cy="2467504"/>
          </a:xfrm>
          <a:prstGeom prst="rect">
            <a:avLst/>
          </a:prstGeom>
        </p:spPr>
      </p:pic>
      <p:sp>
        <p:nvSpPr>
          <p:cNvPr id="27" name="직사각형 26">
            <a:extLst>
              <a:ext uri="{FF2B5EF4-FFF2-40B4-BE49-F238E27FC236}">
                <a16:creationId xmlns="" xmlns:a16="http://schemas.microsoft.com/office/drawing/2014/main" id="{6E6528A8-0EA7-424F-A0B5-5C728A8614B2}"/>
              </a:ext>
            </a:extLst>
          </p:cNvPr>
          <p:cNvSpPr/>
          <p:nvPr/>
        </p:nvSpPr>
        <p:spPr>
          <a:xfrm>
            <a:off x="10141528" y="1255184"/>
            <a:ext cx="2050472" cy="42398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0075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>
            <a:extLst>
              <a:ext uri="{FF2B5EF4-FFF2-40B4-BE49-F238E27FC236}">
                <a16:creationId xmlns=""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1159933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134468" y="208009"/>
            <a:ext cx="547839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AI (</a:t>
            </a:r>
            <a:r>
              <a:rPr lang="ko-KR" altLang="en-US" sz="45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챗봇</a:t>
            </a:r>
            <a:r>
              <a:rPr lang="en-US" altLang="ko-KR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기대효과</a:t>
            </a:r>
            <a:r>
              <a:rPr lang="en-US" altLang="ko-KR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-1</a:t>
            </a:r>
            <a:endParaRPr lang="ko-KR" altLang="en-US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=""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19" name="직사각형 18">
            <a:extLst>
              <a:ext uri="{FF2B5EF4-FFF2-40B4-BE49-F238E27FC236}">
                <a16:creationId xmlns="" xmlns:a16="http://schemas.microsoft.com/office/drawing/2014/main" id="{4AE6F0C9-A82F-45D6-9DFB-477ACA7D02F1}"/>
              </a:ext>
            </a:extLst>
          </p:cNvPr>
          <p:cNvSpPr/>
          <p:nvPr/>
        </p:nvSpPr>
        <p:spPr>
          <a:xfrm>
            <a:off x="953226" y="1203230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직사각형 21">
            <a:extLst>
              <a:ext uri="{FF2B5EF4-FFF2-40B4-BE49-F238E27FC236}">
                <a16:creationId xmlns="" xmlns:a16="http://schemas.microsoft.com/office/drawing/2014/main" id="{FC357315-ABC2-444F-94E3-E632BA176D40}"/>
              </a:ext>
            </a:extLst>
          </p:cNvPr>
          <p:cNvSpPr/>
          <p:nvPr/>
        </p:nvSpPr>
        <p:spPr>
          <a:xfrm>
            <a:off x="1105626" y="1355630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="" xmlns:a16="http://schemas.microsoft.com/office/drawing/2014/main" id="{5CD03CD3-8F13-42C8-AC8E-3BB8AC2F18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667" y="1327028"/>
            <a:ext cx="10239707" cy="4763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320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>
            <a:extLst>
              <a:ext uri="{FF2B5EF4-FFF2-40B4-BE49-F238E27FC236}">
                <a16:creationId xmlns=""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1159933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134468" y="208009"/>
            <a:ext cx="547839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AI (</a:t>
            </a:r>
            <a:r>
              <a:rPr lang="ko-KR" altLang="en-US" sz="45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챗봇</a:t>
            </a:r>
            <a:r>
              <a:rPr lang="en-US" altLang="ko-KR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기대효과</a:t>
            </a:r>
            <a:r>
              <a:rPr lang="en-US" altLang="ko-KR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-2</a:t>
            </a:r>
            <a:endParaRPr lang="ko-KR" altLang="en-US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=""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19" name="직사각형 18">
            <a:extLst>
              <a:ext uri="{FF2B5EF4-FFF2-40B4-BE49-F238E27FC236}">
                <a16:creationId xmlns="" xmlns:a16="http://schemas.microsoft.com/office/drawing/2014/main" id="{4AE6F0C9-A82F-45D6-9DFB-477ACA7D02F1}"/>
              </a:ext>
            </a:extLst>
          </p:cNvPr>
          <p:cNvSpPr/>
          <p:nvPr/>
        </p:nvSpPr>
        <p:spPr>
          <a:xfrm>
            <a:off x="953226" y="1203230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직사각형 21">
            <a:extLst>
              <a:ext uri="{FF2B5EF4-FFF2-40B4-BE49-F238E27FC236}">
                <a16:creationId xmlns="" xmlns:a16="http://schemas.microsoft.com/office/drawing/2014/main" id="{FC357315-ABC2-444F-94E3-E632BA176D40}"/>
              </a:ext>
            </a:extLst>
          </p:cNvPr>
          <p:cNvSpPr/>
          <p:nvPr/>
        </p:nvSpPr>
        <p:spPr>
          <a:xfrm>
            <a:off x="1105626" y="1355630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CA546C0C-CF06-43C9-B216-A149E8D361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25" y="1355630"/>
            <a:ext cx="10285549" cy="4727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873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4634990" y="6442344"/>
            <a:ext cx="2377923" cy="338554"/>
            <a:chOff x="319346" y="134082"/>
            <a:chExt cx="2377923" cy="338554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7" name="직사각형 6"/>
          <p:cNvSpPr/>
          <p:nvPr/>
        </p:nvSpPr>
        <p:spPr>
          <a:xfrm>
            <a:off x="1417579" y="897477"/>
            <a:ext cx="931025" cy="40732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9FCB880-C595-481D-865A-937B04A18B5F}"/>
              </a:ext>
            </a:extLst>
          </p:cNvPr>
          <p:cNvSpPr txBox="1"/>
          <p:nvPr/>
        </p:nvSpPr>
        <p:spPr>
          <a:xfrm>
            <a:off x="918311" y="2071276"/>
            <a:ext cx="9878320" cy="340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 fontAlgn="base" latinLnBrk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500" b="1" kern="0" spc="-6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첫째</a:t>
            </a:r>
            <a:r>
              <a:rPr lang="en-US" altLang="ko-KR" sz="2500" b="1" kern="0" spc="-6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500" b="1" kern="0" spc="-6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단계적 접근이 필요합니다</a:t>
            </a:r>
            <a:r>
              <a:rPr lang="en-US" altLang="ko-KR" sz="2500" b="1" kern="0" spc="-6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  <a:p>
            <a:pPr algn="just" fontAlgn="base">
              <a:lnSpc>
                <a:spcPct val="250000"/>
              </a:lnSpc>
            </a:pPr>
            <a:r>
              <a:rPr lang="ko-KR" altLang="en-US" sz="2500" b="1" kern="0" spc="-6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둘째</a:t>
            </a:r>
            <a:r>
              <a:rPr lang="en-US" altLang="ko-KR" sz="2500" b="1" kern="0" spc="-6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500" b="1" kern="0" spc="-6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기술 기반과 전문 인력 확보가 필수입니다</a:t>
            </a:r>
            <a:r>
              <a:rPr lang="en-US" altLang="ko-KR" sz="2500" b="1" kern="0" spc="-6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  <a:p>
            <a:pPr algn="just" fontAlgn="base">
              <a:lnSpc>
                <a:spcPct val="250000"/>
              </a:lnSpc>
            </a:pPr>
            <a:r>
              <a:rPr lang="ko-KR" altLang="en-US" sz="2500" b="1" kern="0" spc="-6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셋째</a:t>
            </a:r>
            <a:r>
              <a:rPr lang="en-US" altLang="ko-KR" sz="2500" b="1" kern="0" spc="-6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500" b="1" kern="0" spc="-6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시민 중심의 서비스 설계입니다</a:t>
            </a:r>
            <a:r>
              <a:rPr lang="en-US" altLang="ko-KR" sz="2500" b="1" kern="0" spc="-6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sz="2500" b="1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indent="0" algn="just" fontAlgn="base" latinLnBrk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</a:pPr>
            <a:endParaRPr lang="ko-KR" altLang="en-US" sz="11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8A27DBA3-88C0-4DF6-AC2C-787EFDB24D07}"/>
              </a:ext>
            </a:extLst>
          </p:cNvPr>
          <p:cNvSpPr txBox="1"/>
          <p:nvPr/>
        </p:nvSpPr>
        <p:spPr>
          <a:xfrm>
            <a:off x="918311" y="763364"/>
            <a:ext cx="2860587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5000" b="1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제안</a:t>
            </a:r>
            <a:endParaRPr lang="ko-KR" altLang="en-US" sz="5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678146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01781" y="1750856"/>
            <a:ext cx="9767819" cy="2132964"/>
          </a:xfrm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altLang="ko-KR" sz="6000" b="1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‘AI </a:t>
            </a:r>
            <a:r>
              <a:rPr lang="ko-KR" altLang="en-US" sz="6000" b="1" dirty="0" err="1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챗봇을</a:t>
            </a:r>
            <a:r>
              <a:rPr lang="ko-KR" altLang="en-US" sz="6000" b="1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활용한 민원응대 시스템 도입 촉구</a:t>
            </a:r>
            <a:r>
              <a:rPr lang="en-US" altLang="ko-KR" sz="6000" b="1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’ </a:t>
            </a:r>
            <a:endParaRPr lang="ko-KR" altLang="en-US" sz="3500" b="1" dirty="0">
              <a:solidFill>
                <a:srgbClr val="00206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933103" y="5053562"/>
            <a:ext cx="7253551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행정복지위원회</a:t>
            </a:r>
            <a:endParaRPr lang="en-US" altLang="ko-KR" sz="2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권 아름</a:t>
            </a:r>
          </a:p>
        </p:txBody>
      </p:sp>
      <p:grpSp>
        <p:nvGrpSpPr>
          <p:cNvPr id="4" name="그룹 3"/>
          <p:cNvGrpSpPr/>
          <p:nvPr/>
        </p:nvGrpSpPr>
        <p:grpSpPr>
          <a:xfrm>
            <a:off x="4634990" y="6442344"/>
            <a:ext cx="2377923" cy="338554"/>
            <a:chOff x="319346" y="134082"/>
            <a:chExt cx="2377923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l="10377" t="4608" r="8315" b="11129"/>
          <a:stretch/>
        </p:blipFill>
        <p:spPr>
          <a:xfrm>
            <a:off x="9785247" y="3129094"/>
            <a:ext cx="2325972" cy="3185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5" name="그룹 14"/>
          <p:cNvGrpSpPr/>
          <p:nvPr/>
        </p:nvGrpSpPr>
        <p:grpSpPr>
          <a:xfrm>
            <a:off x="285615" y="417236"/>
            <a:ext cx="4647388" cy="488403"/>
            <a:chOff x="1011818" y="2246497"/>
            <a:chExt cx="7923788" cy="573578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078320" y="2246497"/>
              <a:ext cx="7857286" cy="5735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11818" y="2352559"/>
              <a:ext cx="7923788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/>
              <a:r>
                <a:rPr lang="en-US" altLang="ko-KR" sz="1400" b="1" dirty="0">
                  <a:latin typeface="+mn-ea"/>
                </a:rPr>
                <a:t>제259회 </a:t>
              </a:r>
              <a:r>
                <a:rPr lang="en-US" altLang="ko-KR" sz="1400" b="1" dirty="0" err="1">
                  <a:latin typeface="+mn-ea"/>
                </a:rPr>
                <a:t>원주시의회</a:t>
              </a:r>
              <a:r>
                <a:rPr lang="en-US" altLang="ko-KR" sz="1400" b="1" dirty="0">
                  <a:latin typeface="+mn-ea"/>
                </a:rPr>
                <a:t> </a:t>
              </a:r>
              <a:r>
                <a:rPr lang="ko-KR" altLang="en-US" sz="1400" b="1" dirty="0">
                  <a:latin typeface="+mn-ea"/>
                </a:rPr>
                <a:t>임시회</a:t>
              </a:r>
              <a:r>
                <a:rPr lang="en-US" altLang="ko-KR" sz="1400" b="1" dirty="0">
                  <a:latin typeface="+mn-ea"/>
                </a:rPr>
                <a:t> 제1차 </a:t>
              </a:r>
              <a:r>
                <a:rPr lang="en-US" altLang="ko-KR" sz="1400" b="1" dirty="0" err="1">
                  <a:latin typeface="+mn-ea"/>
                </a:rPr>
                <a:t>본회의</a:t>
              </a:r>
              <a:r>
                <a:rPr lang="en-US" altLang="ko-KR" sz="1400" b="1" dirty="0">
                  <a:latin typeface="+mn-ea"/>
                </a:rPr>
                <a:t> 5</a:t>
              </a:r>
              <a:r>
                <a:rPr lang="ko-KR" altLang="en-US" sz="1400" b="1" dirty="0">
                  <a:latin typeface="+mn-ea"/>
                </a:rPr>
                <a:t>분 자유발언</a:t>
              </a:r>
              <a:endParaRPr lang="en-US" altLang="ko-KR" sz="1400" b="1" dirty="0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1503490"/>
      </p:ext>
    </p:extLst>
  </p:cSld>
  <p:clrMapOvr>
    <a:masterClrMapping/>
  </p:clrMapOvr>
</p:sld>
</file>

<file path=ppt/theme/theme1.xml><?xml version="1.0" encoding="utf-8"?>
<a:theme xmlns:a="http://schemas.openxmlformats.org/drawingml/2006/main" name="추억">
  <a:themeElements>
    <a:clrScheme name="추억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추억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추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5233</TotalTime>
  <Words>118</Words>
  <Application>Microsoft Office PowerPoint</Application>
  <PresentationFormat>와이드스크린</PresentationFormat>
  <Paragraphs>25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HY헤드라인M</vt:lpstr>
      <vt:lpstr>굴림</vt:lpstr>
      <vt:lpstr>맑은 고딕</vt:lpstr>
      <vt:lpstr>Calibri</vt:lpstr>
      <vt:lpstr>Calibri Light</vt:lpstr>
      <vt:lpstr>추억</vt:lpstr>
      <vt:lpstr>AI챗봇을 활용한 민원응대  시스템 도입 촉구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‘AI 챗봇을 활용한 민원응대 시스템 도입 촉구’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61</cp:revision>
  <dcterms:created xsi:type="dcterms:W3CDTF">2023-11-16T13:56:45Z</dcterms:created>
  <dcterms:modified xsi:type="dcterms:W3CDTF">2025-09-01T00:33:16Z</dcterms:modified>
</cp:coreProperties>
</file>