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1"/>
  </p:sldMasterIdLst>
  <p:notesMasterIdLst>
    <p:notesMasterId r:id="rId12"/>
  </p:notesMasterIdLst>
  <p:sldIdLst>
    <p:sldId id="350" r:id="rId2"/>
    <p:sldId id="360" r:id="rId3"/>
    <p:sldId id="351" r:id="rId4"/>
    <p:sldId id="327" r:id="rId5"/>
    <p:sldId id="367" r:id="rId6"/>
    <p:sldId id="362" r:id="rId7"/>
    <p:sldId id="363" r:id="rId8"/>
    <p:sldId id="364" r:id="rId9"/>
    <p:sldId id="365" r:id="rId10"/>
    <p:sldId id="3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43" autoAdjust="0"/>
    <p:restoredTop sz="95349" autoAdjust="0"/>
  </p:normalViewPr>
  <p:slideViewPr>
    <p:cSldViewPr snapToGrid="0">
      <p:cViewPr varScale="1">
        <p:scale>
          <a:sx n="107" d="100"/>
          <a:sy n="107" d="100"/>
        </p:scale>
        <p:origin x="756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7FC8392B-C58F-438B-84F0-D64BE9E13D5F}" type="datetime1">
              <a:rPr lang="ko-KR" altLang="en-US"/>
              <a:pPr lvl="0">
                <a:defRPr/>
              </a:pPr>
              <a:t>2026-07-23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325E1E62-8245-4383-923D-0EBCCEDDC0F2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565656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89843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28807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574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30454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4858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2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89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5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42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5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72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06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74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1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2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87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157911" y="387974"/>
            <a:ext cx="9489659" cy="2110046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b="1" spc="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원주 관광전담기구 설치〮운영 </a:t>
            </a:r>
            <a:br>
              <a:rPr lang="en-US" altLang="ko-KR" sz="4400" b="1" spc="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4400" b="1" spc="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타당성 연구에 관한 제언 </a:t>
            </a:r>
            <a:endParaRPr lang="ko-KR" altLang="en-US" sz="4400" b="1" spc="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body" idx="4294967295"/>
          </p:nvPr>
        </p:nvSpPr>
        <p:spPr>
          <a:xfrm>
            <a:off x="3345100" y="4835036"/>
            <a:ext cx="3913612" cy="1153386"/>
          </a:xfrm>
        </p:spPr>
        <p:txBody>
          <a:bodyPr>
            <a:noAutofit/>
          </a:bodyPr>
          <a:lstStyle/>
          <a:p>
            <a:pPr algn="ctr"/>
            <a:r>
              <a:rPr lang="ko-KR" altLang="en-US" kern="0" spc="-6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행정복지</a:t>
            </a:r>
            <a:r>
              <a:rPr lang="ko-KR" altLang="en-US" sz="2000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위원회</a:t>
            </a:r>
            <a:endParaRPr lang="en-US" altLang="ko-KR" sz="2000" kern="0" spc="-6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2800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【</a:t>
            </a:r>
            <a:r>
              <a:rPr lang="ko-KR" altLang="en-US" sz="2800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차은숙</a:t>
            </a:r>
            <a:r>
              <a:rPr lang="ko-KR" altLang="en-US" sz="2800" kern="0" spc="-60" baseline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의원</a:t>
            </a:r>
            <a:r>
              <a:rPr lang="en-US" altLang="ko-KR" sz="2800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】</a:t>
            </a:r>
            <a:endParaRPr lang="ko-KR" altLang="en-US" sz="2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algn="ctr"/>
            <a:endParaRPr lang="ko-KR" altLang="en-US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945541" y="6450730"/>
            <a:ext cx="2313171" cy="338554"/>
            <a:chOff x="629897" y="142468"/>
            <a:chExt cx="2313171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97" y="150854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91838" y="142468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pic>
        <p:nvPicPr>
          <p:cNvPr id="9" name="Picture 2" descr="차은숙 의원">
            <a:extLst>
              <a:ext uri="{FF2B5EF4-FFF2-40B4-BE49-F238E27FC236}">
                <a16:creationId xmlns:a16="http://schemas.microsoft.com/office/drawing/2014/main" id="{323D0800-98B9-4A6A-ADB3-0B1E4D839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965" y="2556508"/>
            <a:ext cx="4243946" cy="36069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84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:a16="http://schemas.microsoft.com/office/drawing/2014/main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A05F2A0-4146-48A8-892D-987BB72BBC6A}"/>
              </a:ext>
            </a:extLst>
          </p:cNvPr>
          <p:cNvSpPr txBox="1"/>
          <p:nvPr/>
        </p:nvSpPr>
        <p:spPr>
          <a:xfrm>
            <a:off x="1294030" y="202251"/>
            <a:ext cx="96039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28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강원특별자치도 시군별 관광객 현황</a:t>
            </a:r>
            <a:r>
              <a:rPr lang="en-US" altLang="ko-KR" sz="28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(2025</a:t>
            </a:r>
            <a:r>
              <a:rPr lang="ko-KR" altLang="en-US" sz="28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년</a:t>
            </a:r>
            <a:r>
              <a:rPr lang="en-US" altLang="ko-KR" sz="28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)</a:t>
            </a:r>
            <a:r>
              <a:rPr lang="ko-KR" altLang="en-US" sz="28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4DAE34-26DB-4A1C-82BB-04D18B279E83}"/>
              </a:ext>
            </a:extLst>
          </p:cNvPr>
          <p:cNvSpPr txBox="1"/>
          <p:nvPr/>
        </p:nvSpPr>
        <p:spPr>
          <a:xfrm>
            <a:off x="344423" y="1079752"/>
            <a:ext cx="7085197" cy="50107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65354F-93B7-43B6-AE14-5D36E6C0899A}"/>
              </a:ext>
            </a:extLst>
          </p:cNvPr>
          <p:cNvSpPr txBox="1"/>
          <p:nvPr/>
        </p:nvSpPr>
        <p:spPr>
          <a:xfrm>
            <a:off x="922719" y="1156537"/>
            <a:ext cx="4995699" cy="120032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관광객이</a:t>
            </a:r>
            <a:r>
              <a:rPr lang="ko-KR" altLang="en-US" sz="3600" dirty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3600" dirty="0">
              <a:solidFill>
                <a:schemeClr val="bg1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많이 방문한 시군 </a:t>
            </a:r>
          </a:p>
        </p:txBody>
      </p:sp>
      <p:sp>
        <p:nvSpPr>
          <p:cNvPr id="6" name="화살표: 오각형 5">
            <a:extLst>
              <a:ext uri="{FF2B5EF4-FFF2-40B4-BE49-F238E27FC236}">
                <a16:creationId xmlns:a16="http://schemas.microsoft.com/office/drawing/2014/main" id="{10C50985-AB2E-4885-A94E-1AFF6F1B1FBC}"/>
              </a:ext>
            </a:extLst>
          </p:cNvPr>
          <p:cNvSpPr/>
          <p:nvPr/>
        </p:nvSpPr>
        <p:spPr>
          <a:xfrm rot="16200000">
            <a:off x="-52932" y="3293770"/>
            <a:ext cx="3196459" cy="1792302"/>
          </a:xfrm>
          <a:prstGeom prst="homePlate">
            <a:avLst>
              <a:gd name="adj" fmla="val 74528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22" name="화살표: 오각형 21">
            <a:extLst>
              <a:ext uri="{FF2B5EF4-FFF2-40B4-BE49-F238E27FC236}">
                <a16:creationId xmlns:a16="http://schemas.microsoft.com/office/drawing/2014/main" id="{6FA1D916-5BCB-42F8-ABBF-099969BB71D9}"/>
              </a:ext>
            </a:extLst>
          </p:cNvPr>
          <p:cNvSpPr/>
          <p:nvPr/>
        </p:nvSpPr>
        <p:spPr>
          <a:xfrm rot="16200000">
            <a:off x="2506193" y="3497538"/>
            <a:ext cx="2788920" cy="1792303"/>
          </a:xfrm>
          <a:prstGeom prst="homePlate">
            <a:avLst>
              <a:gd name="adj" fmla="val 745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25" name="화살표: 오각형 24">
            <a:extLst>
              <a:ext uri="{FF2B5EF4-FFF2-40B4-BE49-F238E27FC236}">
                <a16:creationId xmlns:a16="http://schemas.microsoft.com/office/drawing/2014/main" id="{0C155254-B2B6-43BD-BF83-0E8985DFCB04}"/>
              </a:ext>
            </a:extLst>
          </p:cNvPr>
          <p:cNvSpPr/>
          <p:nvPr/>
        </p:nvSpPr>
        <p:spPr>
          <a:xfrm rot="16200000">
            <a:off x="5085181" y="3785972"/>
            <a:ext cx="2266952" cy="1717599"/>
          </a:xfrm>
          <a:prstGeom prst="homePlate">
            <a:avLst>
              <a:gd name="adj" fmla="val 7452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26C46E-F491-4EB6-9457-AFF519905E74}"/>
              </a:ext>
            </a:extLst>
          </p:cNvPr>
          <p:cNvSpPr txBox="1"/>
          <p:nvPr/>
        </p:nvSpPr>
        <p:spPr>
          <a:xfrm>
            <a:off x="771102" y="4393689"/>
            <a:ext cx="1548390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원주시</a:t>
            </a:r>
            <a:endParaRPr lang="en-US" altLang="ko-KR" sz="24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(3,487</a:t>
            </a:r>
            <a:r>
              <a:rPr lang="ko-KR" altLang="en-US" sz="20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r>
              <a:rPr lang="en-US" altLang="ko-KR" sz="20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0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FE8F781-710E-4F37-8C36-315692375CBE}"/>
              </a:ext>
            </a:extLst>
          </p:cNvPr>
          <p:cNvSpPr txBox="1"/>
          <p:nvPr/>
        </p:nvSpPr>
        <p:spPr>
          <a:xfrm>
            <a:off x="3095175" y="4393689"/>
            <a:ext cx="1548390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강릉시</a:t>
            </a:r>
            <a:endParaRPr lang="en-US" altLang="ko-KR" sz="24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(3,437</a:t>
            </a:r>
            <a:r>
              <a:rPr lang="ko-KR" altLang="en-US" sz="20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r>
              <a:rPr lang="en-US" altLang="ko-KR" sz="20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0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F864D4-86D3-41E8-9EAF-C15B66DC5810}"/>
              </a:ext>
            </a:extLst>
          </p:cNvPr>
          <p:cNvSpPr txBox="1"/>
          <p:nvPr/>
        </p:nvSpPr>
        <p:spPr>
          <a:xfrm>
            <a:off x="5444462" y="4393688"/>
            <a:ext cx="1548390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춘천시</a:t>
            </a:r>
            <a:endParaRPr lang="en-US" altLang="ko-KR" sz="24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(3,031</a:t>
            </a:r>
            <a:r>
              <a:rPr lang="ko-KR" altLang="en-US" sz="20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r>
              <a:rPr lang="en-US" altLang="ko-KR" sz="20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0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17C08C-3A44-4F21-8818-E370AA3014BA}"/>
              </a:ext>
            </a:extLst>
          </p:cNvPr>
          <p:cNvSpPr txBox="1"/>
          <p:nvPr/>
        </p:nvSpPr>
        <p:spPr>
          <a:xfrm>
            <a:off x="7640509" y="5603483"/>
            <a:ext cx="4301555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[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출처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한국관광공사 한국관광데이터랩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]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BD12E046-7FD7-4EBE-BA4B-78D6FA7E79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9740" y="4936733"/>
            <a:ext cx="2362200" cy="666750"/>
          </a:xfrm>
          <a:prstGeom prst="rect">
            <a:avLst/>
          </a:prstGeom>
        </p:spPr>
      </p:pic>
      <p:sp>
        <p:nvSpPr>
          <p:cNvPr id="2" name="말풍선: 타원형 1">
            <a:extLst>
              <a:ext uri="{FF2B5EF4-FFF2-40B4-BE49-F238E27FC236}">
                <a16:creationId xmlns:a16="http://schemas.microsoft.com/office/drawing/2014/main" id="{0B1B2380-4460-42ED-A4B7-51376EB09370}"/>
              </a:ext>
            </a:extLst>
          </p:cNvPr>
          <p:cNvSpPr/>
          <p:nvPr/>
        </p:nvSpPr>
        <p:spPr>
          <a:xfrm>
            <a:off x="7975399" y="1430784"/>
            <a:ext cx="3872178" cy="3136617"/>
          </a:xfrm>
          <a:prstGeom prst="wedgeEllipseCallout">
            <a:avLst>
              <a:gd name="adj1" fmla="val -57912"/>
              <a:gd name="adj2" fmla="val 48190"/>
            </a:avLst>
          </a:prstGeom>
          <a:solidFill>
            <a:srgbClr val="E3F3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0F81C8-006C-4ABF-A131-7135BC4E9295}"/>
              </a:ext>
            </a:extLst>
          </p:cNvPr>
          <p:cNvSpPr txBox="1"/>
          <p:nvPr/>
        </p:nvSpPr>
        <p:spPr>
          <a:xfrm>
            <a:off x="8371820" y="1633706"/>
            <a:ext cx="3079335" cy="221599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           </a:t>
            </a:r>
            <a:r>
              <a:rPr lang="ko-KR" altLang="en-US" sz="3200" b="1" dirty="0">
                <a:solidFill>
                  <a:srgbClr val="00B0F0"/>
                </a:solidFill>
              </a:rPr>
              <a:t>원주시</a:t>
            </a:r>
            <a:endParaRPr lang="en-US" altLang="ko-KR" sz="3200" b="1" dirty="0">
              <a:solidFill>
                <a:srgbClr val="00B0F0"/>
              </a:solidFill>
            </a:endParaRPr>
          </a:p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ko-KR" altLang="en-US" sz="2800" b="1" dirty="0">
                <a:solidFill>
                  <a:srgbClr val="002060"/>
                </a:solidFill>
              </a:rPr>
              <a:t>강원권 방문객 수</a:t>
            </a:r>
            <a:r>
              <a:rPr lang="en-US" altLang="ko-KR" sz="3600" b="1" dirty="0">
                <a:solidFill>
                  <a:srgbClr val="002060"/>
                </a:solidFill>
              </a:rPr>
              <a:t>               </a:t>
            </a:r>
          </a:p>
          <a:p>
            <a:r>
              <a:rPr lang="en-US" altLang="ko-KR" sz="3600" b="1" dirty="0">
                <a:solidFill>
                  <a:srgbClr val="002060"/>
                </a:solidFill>
              </a:rPr>
              <a:t>     1</a:t>
            </a:r>
            <a:r>
              <a:rPr lang="ko-KR" altLang="en-US" sz="3600" b="1" dirty="0">
                <a:solidFill>
                  <a:srgbClr val="002060"/>
                </a:solidFill>
              </a:rPr>
              <a:t>위 </a:t>
            </a:r>
            <a:r>
              <a:rPr lang="en-US" altLang="ko-KR" sz="2400" b="1" dirty="0">
                <a:solidFill>
                  <a:srgbClr val="002060"/>
                </a:solidFill>
              </a:rPr>
              <a:t>(2025</a:t>
            </a:r>
            <a:r>
              <a:rPr lang="ko-KR" altLang="en-US" sz="2400" b="1" dirty="0">
                <a:solidFill>
                  <a:srgbClr val="002060"/>
                </a:solidFill>
              </a:rPr>
              <a:t>년</a:t>
            </a:r>
            <a:r>
              <a:rPr lang="en-US" altLang="ko-KR" sz="2400" b="1" dirty="0">
                <a:solidFill>
                  <a:srgbClr val="002060"/>
                </a:solidFill>
              </a:rPr>
              <a:t>)</a:t>
            </a:r>
            <a:endParaRPr lang="ko-KR" alt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074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:a16="http://schemas.microsoft.com/office/drawing/2014/main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id="{898791D0-DC18-4A02-AB93-E88C81E016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832" y="839703"/>
            <a:ext cx="3337692" cy="1941739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2C98A5E2-ECCD-4CEE-B4F9-A000808AD5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4262" y="1626630"/>
            <a:ext cx="6547925" cy="735862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85A6816B-9747-4678-A006-2A26AFEE0D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703" y="2781442"/>
            <a:ext cx="10566274" cy="301893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E8CB7AA6-EFEC-4EE3-A43F-8DED784B3612}"/>
              </a:ext>
            </a:extLst>
          </p:cNvPr>
          <p:cNvSpPr txBox="1"/>
          <p:nvPr/>
        </p:nvSpPr>
        <p:spPr>
          <a:xfrm>
            <a:off x="4454262" y="2013980"/>
            <a:ext cx="4150242" cy="399708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B437D58-67A1-426B-96A9-F903B4414D2D}"/>
              </a:ext>
            </a:extLst>
          </p:cNvPr>
          <p:cNvSpPr txBox="1"/>
          <p:nvPr/>
        </p:nvSpPr>
        <p:spPr>
          <a:xfrm>
            <a:off x="9596057" y="5880773"/>
            <a:ext cx="2126551" cy="33855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[</a:t>
            </a: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출처</a:t>
            </a:r>
            <a:r>
              <a: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</a:t>
            </a: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강원관광재단</a:t>
            </a:r>
            <a:r>
              <a: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]</a:t>
            </a:r>
            <a:endParaRPr lang="ko-KR" altLang="en-US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224AE7FB-B082-419F-AB29-61E983B95E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9745" y="1156796"/>
            <a:ext cx="2044256" cy="460887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132BEB19-677F-42B6-A2B5-684B0F73709E}"/>
              </a:ext>
            </a:extLst>
          </p:cNvPr>
          <p:cNvSpPr txBox="1"/>
          <p:nvPr/>
        </p:nvSpPr>
        <p:spPr>
          <a:xfrm>
            <a:off x="1947672" y="5449824"/>
            <a:ext cx="530352" cy="350553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4990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:a16="http://schemas.microsoft.com/office/drawing/2014/main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50019E1-D8B1-449E-AB01-8CB8CD300F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948" y="846041"/>
            <a:ext cx="5063050" cy="258295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C67D0BE-E932-45CC-9184-67BBF1928D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3744" y="846040"/>
            <a:ext cx="4825308" cy="258295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0ADF8B4E-033B-446E-B9DD-F98A98E314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2948" y="3588572"/>
            <a:ext cx="5063049" cy="258295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32CF36F-2E71-42D7-9749-688917F9CC94}"/>
              </a:ext>
            </a:extLst>
          </p:cNvPr>
          <p:cNvSpPr txBox="1"/>
          <p:nvPr/>
        </p:nvSpPr>
        <p:spPr>
          <a:xfrm>
            <a:off x="1294030" y="202251"/>
            <a:ext cx="96039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28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원주시의 다양한 관광자원</a:t>
            </a: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42B0C59A-39E7-4793-85F9-022E5B3578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3744" y="3588572"/>
            <a:ext cx="4825308" cy="258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733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:a16="http://schemas.microsoft.com/office/drawing/2014/main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50019E1-D8B1-449E-AB01-8CB8CD300F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948" y="846041"/>
            <a:ext cx="5063050" cy="258295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C67D0BE-E932-45CC-9184-67BBF1928D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3744" y="846040"/>
            <a:ext cx="4825308" cy="258295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0ADF8B4E-033B-446E-B9DD-F98A98E314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2948" y="3588572"/>
            <a:ext cx="5063049" cy="258295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32CF36F-2E71-42D7-9749-688917F9CC94}"/>
              </a:ext>
            </a:extLst>
          </p:cNvPr>
          <p:cNvSpPr txBox="1"/>
          <p:nvPr/>
        </p:nvSpPr>
        <p:spPr>
          <a:xfrm>
            <a:off x="1294030" y="202251"/>
            <a:ext cx="96039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28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원주시의 다양한 관광자원</a:t>
            </a: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42B0C59A-39E7-4793-85F9-022E5B3578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3744" y="3588572"/>
            <a:ext cx="4825308" cy="2582959"/>
          </a:xfrm>
          <a:prstGeom prst="rect">
            <a:avLst/>
          </a:prstGeom>
        </p:spPr>
      </p:pic>
      <p:sp>
        <p:nvSpPr>
          <p:cNvPr id="7" name="말풍선: 모서리가 둥근 사각형 6">
            <a:extLst>
              <a:ext uri="{FF2B5EF4-FFF2-40B4-BE49-F238E27FC236}">
                <a16:creationId xmlns:a16="http://schemas.microsoft.com/office/drawing/2014/main" id="{EA8E51C4-7317-4170-8604-5DE772E0133B}"/>
              </a:ext>
            </a:extLst>
          </p:cNvPr>
          <p:cNvSpPr/>
          <p:nvPr/>
        </p:nvSpPr>
        <p:spPr>
          <a:xfrm>
            <a:off x="3582760" y="1832747"/>
            <a:ext cx="5314352" cy="3433641"/>
          </a:xfrm>
          <a:prstGeom prst="wedgeRoundRectCallout">
            <a:avLst>
              <a:gd name="adj1" fmla="val -17538"/>
              <a:gd name="adj2" fmla="val 62500"/>
              <a:gd name="adj3" fmla="val 16667"/>
            </a:avLst>
          </a:prstGeom>
          <a:solidFill>
            <a:srgbClr val="E3F3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0C088D-6085-4192-AD64-F0B9E7DE3E0D}"/>
              </a:ext>
            </a:extLst>
          </p:cNvPr>
          <p:cNvSpPr txBox="1"/>
          <p:nvPr/>
        </p:nvSpPr>
        <p:spPr>
          <a:xfrm>
            <a:off x="3937922" y="2688077"/>
            <a:ext cx="4791642" cy="14986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200" b="1" dirty="0">
                <a:solidFill>
                  <a:schemeClr val="tx2">
                    <a:lumMod val="7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“</a:t>
            </a:r>
            <a:r>
              <a:rPr lang="ko-KR" altLang="en-US" sz="3200" b="1" dirty="0">
                <a:solidFill>
                  <a:schemeClr val="tx2">
                    <a:lumMod val="7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원주는 볼 것이 많은데</a:t>
            </a:r>
            <a:r>
              <a:rPr lang="en-US" altLang="ko-KR" sz="3200" b="1" dirty="0">
                <a:solidFill>
                  <a:schemeClr val="tx2">
                    <a:lumMod val="7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    </a:t>
            </a:r>
          </a:p>
          <a:p>
            <a:pPr>
              <a:lnSpc>
                <a:spcPct val="150000"/>
              </a:lnSpc>
            </a:pPr>
            <a:r>
              <a:rPr lang="en-US" altLang="ko-KR" sz="3200" b="1" dirty="0">
                <a:solidFill>
                  <a:schemeClr val="tx2">
                    <a:lumMod val="7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  </a:t>
            </a:r>
            <a:r>
              <a:rPr lang="ko-KR" altLang="en-US" sz="3200" b="1" dirty="0">
                <a:solidFill>
                  <a:schemeClr val="tx2">
                    <a:lumMod val="7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왜 오래 머물지 않을까</a:t>
            </a:r>
            <a:r>
              <a:rPr lang="en-US" altLang="ko-KR" sz="3200" b="1" dirty="0">
                <a:solidFill>
                  <a:schemeClr val="tx2">
                    <a:lumMod val="7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?”</a:t>
            </a:r>
            <a:endParaRPr lang="ko-KR" altLang="en-US" sz="3200" b="1" dirty="0">
              <a:solidFill>
                <a:schemeClr val="tx2">
                  <a:lumMod val="75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36704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:a16="http://schemas.microsoft.com/office/drawing/2014/main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>
            <a:extLst>
              <a:ext uri="{FF2B5EF4-FFF2-40B4-BE49-F238E27FC236}">
                <a16:creationId xmlns:a16="http://schemas.microsoft.com/office/drawing/2014/main" id="{69CB12F0-7B16-4264-9CF4-E606FC1F60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080" y="2007096"/>
            <a:ext cx="3663975" cy="379987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91B3963-0B0B-4DEF-A219-D623CBF086AC}"/>
              </a:ext>
            </a:extLst>
          </p:cNvPr>
          <p:cNvSpPr txBox="1"/>
          <p:nvPr/>
        </p:nvSpPr>
        <p:spPr>
          <a:xfrm>
            <a:off x="1052467" y="5890427"/>
            <a:ext cx="1800461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+mn-ea"/>
              </a:rPr>
              <a:t>인천관광공사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B0A3E36-C53A-4683-A642-2D5014E33544}"/>
              </a:ext>
            </a:extLst>
          </p:cNvPr>
          <p:cNvSpPr txBox="1"/>
          <p:nvPr/>
        </p:nvSpPr>
        <p:spPr>
          <a:xfrm>
            <a:off x="3920063" y="976244"/>
            <a:ext cx="4090081" cy="93666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진주관광문화재단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해외 관광객 겨냥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체류형 여행상품 운영 </a:t>
            </a: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C244F9B0-924F-412A-B489-D2AA15EC2D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5999" y="2006448"/>
            <a:ext cx="3791989" cy="3799878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99C0C480-7FCF-4D57-BE6A-5C3515E1BB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6932" y="1998062"/>
            <a:ext cx="3728431" cy="3799878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8569B036-DE97-4A41-BD8C-9B6EE6AE59B5}"/>
              </a:ext>
            </a:extLst>
          </p:cNvPr>
          <p:cNvSpPr txBox="1"/>
          <p:nvPr/>
        </p:nvSpPr>
        <p:spPr>
          <a:xfrm>
            <a:off x="4871611" y="5899494"/>
            <a:ext cx="2224133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+mn-ea"/>
              </a:rPr>
              <a:t>진주관광문화재단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5416283-61BB-4B23-BD19-52980C07D290}"/>
              </a:ext>
            </a:extLst>
          </p:cNvPr>
          <p:cNvSpPr txBox="1"/>
          <p:nvPr/>
        </p:nvSpPr>
        <p:spPr>
          <a:xfrm>
            <a:off x="8939080" y="5899494"/>
            <a:ext cx="2224133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+mn-ea"/>
              </a:rPr>
              <a:t>양주문화관광재단     </a:t>
            </a:r>
            <a:endParaRPr lang="en-US" altLang="ko-KR" sz="2000" b="1" dirty="0">
              <a:latin typeface="+mn-ea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D9E5D7-D48D-4060-A3E4-5A1CBF99CAA0}"/>
              </a:ext>
            </a:extLst>
          </p:cNvPr>
          <p:cNvSpPr txBox="1"/>
          <p:nvPr/>
        </p:nvSpPr>
        <p:spPr>
          <a:xfrm>
            <a:off x="8186932" y="983224"/>
            <a:ext cx="3865675" cy="10218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양주관광문화재단 설립 본격화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    </a:t>
            </a:r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월 본격 출범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4062042-17B3-4B45-A1DE-C9ED3BB2ACF1}"/>
              </a:ext>
            </a:extLst>
          </p:cNvPr>
          <p:cNvSpPr txBox="1"/>
          <p:nvPr/>
        </p:nvSpPr>
        <p:spPr>
          <a:xfrm>
            <a:off x="24307" y="891093"/>
            <a:ext cx="3865675" cy="98283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인천관광공사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의료기관 협력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의료관광 중심도시</a:t>
            </a:r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‘</a:t>
            </a:r>
            <a:r>
              <a:rPr lang="ko-KR" altLang="en-US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우뚝</a:t>
            </a:r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endParaRPr lang="ko-KR" altLang="en-US" sz="2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260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411941" y="1577974"/>
            <a:ext cx="9493624" cy="2061696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첫째</a:t>
            </a:r>
            <a: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원주 관광전담기구 설치</a:t>
            </a:r>
            <a:r>
              <a:rPr lang="ko-KR" altLang="en-US" sz="4000" b="1" spc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운영 </a:t>
            </a:r>
            <a:b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타당성 연구 추진 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4945541" y="6450730"/>
            <a:ext cx="2313171" cy="338554"/>
            <a:chOff x="629897" y="142468"/>
            <a:chExt cx="2313171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97" y="150854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91838" y="142468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0364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020155" y="1343655"/>
            <a:ext cx="9432692" cy="3811051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둘째</a:t>
            </a:r>
            <a: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관광정책의 성과지표를 </a:t>
            </a:r>
            <a:b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방문객 수</a:t>
            </a:r>
            <a: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”</a:t>
            </a: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에서 </a:t>
            </a:r>
            <a: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“</a:t>
            </a: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체류형 관광</a:t>
            </a:r>
            <a: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” </a:t>
            </a:r>
            <a:b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중심으로 전환</a:t>
            </a:r>
            <a:b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4000" b="1" spc="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945541" y="6450730"/>
            <a:ext cx="2313171" cy="338554"/>
            <a:chOff x="629897" y="142468"/>
            <a:chExt cx="2313171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97" y="150854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91838" y="142468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801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201271" y="1788643"/>
            <a:ext cx="9045388" cy="1913779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셋째</a:t>
            </a:r>
            <a:r>
              <a:rPr lang="en-US" altLang="ko-KR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4000" b="1" spc="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관광정책을 시민복지와 연결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4945541" y="6450730"/>
            <a:ext cx="2313171" cy="338554"/>
            <a:chOff x="629897" y="142468"/>
            <a:chExt cx="2313171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97" y="150854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91838" y="142468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5147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082030" y="1330858"/>
            <a:ext cx="6176682" cy="2451299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spc="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b="1" spc="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b="1" spc="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body" idx="4294967295"/>
          </p:nvPr>
        </p:nvSpPr>
        <p:spPr>
          <a:xfrm>
            <a:off x="2182388" y="4835036"/>
            <a:ext cx="3913612" cy="1153386"/>
          </a:xfrm>
        </p:spPr>
        <p:txBody>
          <a:bodyPr>
            <a:noAutofit/>
          </a:bodyPr>
          <a:lstStyle/>
          <a:p>
            <a:pPr algn="ctr"/>
            <a:r>
              <a:rPr lang="ko-KR" altLang="en-US" sz="2000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산업경제위원회</a:t>
            </a:r>
            <a:endParaRPr lang="en-US" altLang="ko-KR" sz="2000" kern="0" spc="-6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2800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【</a:t>
            </a:r>
            <a:r>
              <a:rPr lang="ko-KR" altLang="en-US" sz="2800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차은숙</a:t>
            </a:r>
            <a:r>
              <a:rPr lang="ko-KR" altLang="en-US" sz="2800" kern="0" spc="-60" baseline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의원</a:t>
            </a:r>
            <a:r>
              <a:rPr lang="en-US" altLang="ko-KR" sz="2800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】</a:t>
            </a:r>
            <a:endParaRPr lang="ko-KR" altLang="en-US" sz="2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algn="ctr"/>
            <a:endParaRPr lang="ko-KR" altLang="en-US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945541" y="6450730"/>
            <a:ext cx="2313171" cy="338554"/>
            <a:chOff x="629897" y="142468"/>
            <a:chExt cx="2313171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97" y="150854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91838" y="142468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pic>
        <p:nvPicPr>
          <p:cNvPr id="9" name="Picture 2" descr="차은숙 의원">
            <a:extLst>
              <a:ext uri="{FF2B5EF4-FFF2-40B4-BE49-F238E27FC236}">
                <a16:creationId xmlns:a16="http://schemas.microsoft.com/office/drawing/2014/main" id="{323D0800-98B9-4A6A-ADB3-0B1E4D839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965" y="2556508"/>
            <a:ext cx="4243946" cy="36069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8084234"/>
      </p:ext>
    </p:extLst>
  </p:cSld>
  <p:clrMapOvr>
    <a:masterClrMapping/>
  </p:clrMapOvr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>
    <a:spDef>
      <a:spPr>
        <a:solidFill>
          <a:srgbClr val="E3F3F9"/>
        </a:solidFill>
        <a:ln>
          <a:noFill/>
        </a:ln>
      </a:spPr>
      <a:bodyPr rtlCol="0" anchor="ctr"/>
      <a:lstStyle>
        <a:defPPr algn="just">
          <a:defRPr sz="2400" kern="0" dirty="0" smtClean="0">
            <a:solidFill>
              <a:srgbClr val="000000"/>
            </a:solidFill>
            <a:effectLst/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1979</TotalTime>
  <Words>176</Words>
  <Application>Microsoft Office PowerPoint</Application>
  <PresentationFormat>와이드스크린</PresentationFormat>
  <Paragraphs>52</Paragraphs>
  <Slides>10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08서울남산체 M</vt:lpstr>
      <vt:lpstr>HY견고딕</vt:lpstr>
      <vt:lpstr>HY헤드라인M</vt:lpstr>
      <vt:lpstr>굴림</vt:lpstr>
      <vt:lpstr>나눔스퀘어라운드 Bold</vt:lpstr>
      <vt:lpstr>맑은 고딕</vt:lpstr>
      <vt:lpstr>함초롬바탕</vt:lpstr>
      <vt:lpstr>Calibri</vt:lpstr>
      <vt:lpstr>Calibri Light</vt:lpstr>
      <vt:lpstr>추억</vt:lpstr>
      <vt:lpstr>원주 관광전담기구 설치〮운영  타당성 연구에 관한 제언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첫째, 원주 관광전담기구 설치〮운영  타당성 연구 추진 </vt:lpstr>
      <vt:lpstr>둘째, 관광정책의 성과지표를  “방문객 수” 에서  “체류형 관광”  중심으로 전환  </vt:lpstr>
      <vt:lpstr>셋째, 관광정책을 시민복지와 연결</vt:lpstr>
      <vt:lpstr>감사합니다.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328</cp:revision>
  <dcterms:created xsi:type="dcterms:W3CDTF">2023-11-16T13:56:45Z</dcterms:created>
  <dcterms:modified xsi:type="dcterms:W3CDTF">2026-07-23T08:58:52Z</dcterms:modified>
  <cp:version/>
</cp:coreProperties>
</file>