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4" r:id="rId2"/>
    <p:sldId id="401" r:id="rId3"/>
    <p:sldId id="402" r:id="rId4"/>
    <p:sldId id="403" r:id="rId5"/>
    <p:sldId id="404" r:id="rId6"/>
    <p:sldId id="405" r:id="rId7"/>
    <p:sldId id="417" r:id="rId8"/>
    <p:sldId id="420" r:id="rId9"/>
    <p:sldId id="419" r:id="rId10"/>
    <p:sldId id="416" r:id="rId11"/>
    <p:sldId id="408" r:id="rId12"/>
    <p:sldId id="400" r:id="rId13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D282"/>
    <a:srgbClr val="FD887F"/>
    <a:srgbClr val="FD8F87"/>
    <a:srgbClr val="0E0036"/>
    <a:srgbClr val="FD7267"/>
    <a:srgbClr val="CB6582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36170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7479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5648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8484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5778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1884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433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8814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637662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5972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469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2025-06-19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843002"/>
              </p:ext>
            </p:extLst>
          </p:nvPr>
        </p:nvGraphicFramePr>
        <p:xfrm>
          <a:off x="5567788" y="4442695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      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나윤선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4564672" y="1045236"/>
            <a:ext cx="850830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청소년 산모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지원 및 대응체계 강화 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촉구</a:t>
            </a:r>
            <a:endParaRPr lang="en-US" altLang="ko-KR" sz="4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나윤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309" y="335819"/>
            <a:ext cx="3759971" cy="501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2747" y="1575782"/>
            <a:ext cx="6093510" cy="45322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977824" y="5679347"/>
            <a:ext cx="4386569" cy="33855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chemeClr val="bg1"/>
                </a:solidFill>
              </a:rPr>
              <a:t>EBS</a:t>
            </a:r>
            <a:r>
              <a:rPr lang="ko-KR" altLang="en-US" sz="1600" dirty="0">
                <a:solidFill>
                  <a:schemeClr val="bg1"/>
                </a:solidFill>
              </a:rPr>
              <a:t>뉴스 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청소년부모 심층기획</a:t>
            </a:r>
            <a:r>
              <a:rPr lang="en-US" altLang="ko-KR" sz="16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600" dirty="0">
                <a:solidFill>
                  <a:schemeClr val="bg1"/>
                </a:solidFill>
              </a:rPr>
              <a:t> </a:t>
            </a:r>
            <a:r>
              <a:rPr lang="en-US" altLang="ko-KR" sz="1600" dirty="0">
                <a:solidFill>
                  <a:schemeClr val="bg1"/>
                </a:solidFill>
              </a:rPr>
              <a:t>2023.02.13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10" y="1575782"/>
            <a:ext cx="5560260" cy="45322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647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6910" y="2032952"/>
            <a:ext cx="5637401" cy="377766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7527" y="1375727"/>
            <a:ext cx="4619625" cy="65722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7592" y="5871910"/>
            <a:ext cx="2001476" cy="86730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625" y="1297240"/>
            <a:ext cx="6066712" cy="457054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94909" y="5989356"/>
            <a:ext cx="3438410" cy="54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9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095" y="1101890"/>
            <a:ext cx="5968242" cy="5604325"/>
          </a:xfrm>
          <a:prstGeom prst="rect">
            <a:avLst/>
          </a:prstGeom>
        </p:spPr>
      </p:pic>
      <p:sp>
        <p:nvSpPr>
          <p:cNvPr id="13" name="모서리가 둥근 사각형 설명선 12"/>
          <p:cNvSpPr/>
          <p:nvPr/>
        </p:nvSpPr>
        <p:spPr>
          <a:xfrm>
            <a:off x="6425610" y="2011484"/>
            <a:ext cx="5453127" cy="4694731"/>
          </a:xfrm>
          <a:prstGeom prst="wedgeRoundRectCallout">
            <a:avLst>
              <a:gd name="adj1" fmla="val -60042"/>
              <a:gd name="adj2" fmla="val -802"/>
              <a:gd name="adj3" fmla="val 16667"/>
            </a:avLst>
          </a:prstGeom>
          <a:solidFill>
            <a:schemeClr val="bg1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단순 의료비 지원을 넘어</a:t>
            </a:r>
            <a:r>
              <a:rPr lang="en-US" altLang="ko-KR" sz="2800" b="1" dirty="0">
                <a:solidFill>
                  <a:srgbClr val="002060"/>
                </a:solidFill>
              </a:rPr>
              <a:t>, </a:t>
            </a:r>
          </a:p>
          <a:p>
            <a:pPr algn="ctr"/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청소년 산모와 출생자녀의</a:t>
            </a:r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FF0000"/>
                </a:solidFill>
              </a:rPr>
              <a:t>건강 전반에 대한 부분을</a:t>
            </a:r>
            <a:endParaRPr lang="en-US" altLang="ko-KR" sz="2800" b="1" dirty="0">
              <a:solidFill>
                <a:srgbClr val="FF000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FF0000"/>
                </a:solidFill>
              </a:rPr>
              <a:t>지원할 수 있도록</a:t>
            </a:r>
            <a:endParaRPr lang="en-US" altLang="ko-KR" sz="2800" b="1" dirty="0">
              <a:solidFill>
                <a:srgbClr val="FF0000"/>
              </a:solidFill>
            </a:endParaRPr>
          </a:p>
          <a:p>
            <a:pPr algn="ctr"/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en-US" altLang="ko-KR" sz="3000" b="1" u="sng" dirty="0">
                <a:solidFill>
                  <a:srgbClr val="C00000"/>
                </a:solidFill>
              </a:rPr>
              <a:t>‘</a:t>
            </a:r>
            <a:r>
              <a:rPr lang="ko-KR" altLang="en-US" sz="3000" b="1" u="sng" dirty="0">
                <a:solidFill>
                  <a:srgbClr val="C00000"/>
                </a:solidFill>
              </a:rPr>
              <a:t>청소년 산모 건강 지원사업</a:t>
            </a:r>
            <a:r>
              <a:rPr lang="en-US" altLang="ko-KR" sz="3000" b="1" u="sng" dirty="0">
                <a:solidFill>
                  <a:srgbClr val="C00000"/>
                </a:solidFill>
              </a:rPr>
              <a:t>’</a:t>
            </a: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으로 전환 필요</a:t>
            </a:r>
            <a:r>
              <a:rPr lang="en-US" altLang="ko-KR" sz="2800" b="1" dirty="0">
                <a:solidFill>
                  <a:srgbClr val="002060"/>
                </a:solidFill>
              </a:rPr>
              <a:t>!</a:t>
            </a:r>
            <a:endParaRPr lang="ko-KR" altLang="en-US" sz="2800" b="1" dirty="0">
              <a:solidFill>
                <a:srgbClr val="002060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884" y="6267219"/>
            <a:ext cx="2681845" cy="376861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08091" y="1175672"/>
            <a:ext cx="5688166" cy="532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3294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2050" name="Picture 2" descr="https://postfiles.pstatic.net/MjAyMTExMTdfMTIx/MDAxNjM3MTM0MjExNzg2.BSsWtGhUwmGSWF9yBGy5Y349SgerDko9UIf8U-sBD54g.WTOZ8GMt8ELHtzfnTR5YJeZgmyTSxZFIJG3zs240QmQg.JPEG.wonju_city/KakaoTalk_20211117_160109173_01.jpg?type=w96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21" y="1417739"/>
            <a:ext cx="5517240" cy="52188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6067104" y="1595301"/>
            <a:ext cx="5370205" cy="584775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32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청소년 산모의 심리적 안정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67103" y="2425838"/>
            <a:ext cx="5370205" cy="584775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32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청소년 산모의 학습권 보장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67103" y="3256375"/>
            <a:ext cx="5370205" cy="1077218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</a:t>
            </a:r>
            <a:r>
              <a:rPr lang="ko-KR" altLang="en-US" sz="32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취업활동 지원 등</a:t>
            </a:r>
            <a:r>
              <a:rPr lang="ko-KR" altLang="en-US" sz="24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32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en-US" altLang="ko-KR" sz="32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ko-KR" altLang="en-US" sz="3200" b="1" dirty="0">
                <a:latin typeface="HY울릉도M" panose="02030600000101010101" pitchFamily="18" charset="-127"/>
                <a:ea typeface="HY울릉도M" panose="02030600000101010101" pitchFamily="18" charset="-127"/>
              </a:rPr>
              <a:t>   청소년 산모의 자립 지원 </a:t>
            </a: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6071774" y="4829310"/>
            <a:ext cx="5365534" cy="1579879"/>
          </a:xfrm>
          <a:prstGeom prst="wedgeRoundRectCallout">
            <a:avLst>
              <a:gd name="adj1" fmla="val 9028"/>
              <a:gd name="adj2" fmla="val -69448"/>
              <a:gd name="adj3" fmla="val 16667"/>
            </a:avLst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청소년 산모가 안정적으로 성장해 </a:t>
            </a:r>
            <a:endParaRPr lang="en-US" altLang="ko-KR" sz="2400" b="1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400" b="1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사회 구성원으로 성장할 수 있도록 </a:t>
            </a:r>
            <a:endParaRPr lang="en-US" altLang="ko-KR" sz="2400" b="1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28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종합적 대응 필요</a:t>
            </a:r>
            <a:r>
              <a:rPr lang="en-US" altLang="ko-KR" sz="28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endParaRPr lang="ko-KR" altLang="en-US" sz="28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04032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5642" y="2750464"/>
            <a:ext cx="3645330" cy="3795036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939C983-C940-4D67-BF68-3824BDEFE84D}"/>
              </a:ext>
            </a:extLst>
          </p:cNvPr>
          <p:cNvSpPr/>
          <p:nvPr/>
        </p:nvSpPr>
        <p:spPr>
          <a:xfrm>
            <a:off x="630814" y="1084910"/>
            <a:ext cx="6420557" cy="833217"/>
          </a:xfrm>
          <a:prstGeom prst="rect">
            <a:avLst/>
          </a:prstGeom>
          <a:noFill/>
          <a:ln w="25400">
            <a:solidFill>
              <a:srgbClr val="D45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청소년 산모 맞춤형 지원체계 마련 제안  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1575086-1B1C-4911-9094-D4CEBBBA7A47}"/>
              </a:ext>
            </a:extLst>
          </p:cNvPr>
          <p:cNvSpPr/>
          <p:nvPr/>
        </p:nvSpPr>
        <p:spPr>
          <a:xfrm>
            <a:off x="315737" y="2208759"/>
            <a:ext cx="6626601" cy="4336741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100000">
                  <a:schemeClr val="bg1">
                    <a:lumMod val="6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4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원주시 교육청소년과 등 </a:t>
            </a:r>
            <a:endParaRPr lang="en-US" altLang="ko-KR" sz="4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청소년 관련 부서의 참여 </a:t>
            </a:r>
            <a:r>
              <a:rPr lang="ko-KR" altLang="en-US" sz="40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및</a:t>
            </a:r>
            <a:r>
              <a:rPr lang="ko-KR" altLang="en-US" sz="4000" b="1" dirty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협력체계 구축</a:t>
            </a:r>
            <a:r>
              <a:rPr lang="ko-KR" altLang="en-US" sz="40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ko-KR" altLang="en-US" sz="5500" b="1" dirty="0">
              <a:solidFill>
                <a:srgbClr val="00206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330FA0E-53A2-4ED9-8CF1-3526038A91EE}"/>
              </a:ext>
            </a:extLst>
          </p:cNvPr>
          <p:cNvSpPr/>
          <p:nvPr/>
        </p:nvSpPr>
        <p:spPr>
          <a:xfrm>
            <a:off x="81545" y="2545311"/>
            <a:ext cx="1640722" cy="5796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prstClr val="white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첫 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1371" y="2208759"/>
            <a:ext cx="4995220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관련 부서 간 협력으로 의료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〮심리〮교육</a:t>
            </a:r>
            <a:r>
              <a:rPr lang="ko-KR" altLang="en-US" sz="2400" b="1" dirty="0">
                <a:solidFill>
                  <a:schemeClr val="bg1"/>
                </a:solidFill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2400" b="1" dirty="0">
                <a:solidFill>
                  <a:schemeClr val="bg1"/>
                </a:solidFill>
              </a:rPr>
              <a:t>사회적 보호 등 통합 지원  </a:t>
            </a:r>
          </a:p>
        </p:txBody>
      </p:sp>
    </p:spTree>
    <p:extLst>
      <p:ext uri="{BB962C8B-B14F-4D97-AF65-F5344CB8AC3E}">
        <p14:creationId xmlns:p14="http://schemas.microsoft.com/office/powerpoint/2010/main" val="31323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87" y="950741"/>
            <a:ext cx="6973028" cy="58567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02838" y="3350200"/>
            <a:ext cx="951424" cy="24622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/>
              <a:t>교육청소년과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7468067" y="1894309"/>
            <a:ext cx="4295440" cy="189184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원주시 교육청소년과</a:t>
            </a:r>
            <a:endParaRPr lang="en-US" altLang="ko-KR" sz="2800" b="1" dirty="0">
              <a:solidFill>
                <a:schemeClr val="tx1"/>
              </a:solidFill>
            </a:endParaRPr>
          </a:p>
          <a:p>
            <a:endParaRPr lang="en-US" altLang="ko-KR" sz="20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• </a:t>
            </a:r>
            <a:r>
              <a:rPr lang="ko-KR" altLang="en-US" sz="2000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청소년의 건강한 성장과 행복한 </a:t>
            </a:r>
            <a:endParaRPr lang="en-US" altLang="ko-KR" sz="2000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</a:t>
            </a:r>
            <a:r>
              <a:rPr lang="ko-KR" altLang="en-US" sz="2000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미래를 지원하기 위해 다양한 </a:t>
            </a:r>
            <a:endParaRPr lang="en-US" altLang="ko-KR" sz="2000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000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  </a:t>
            </a:r>
            <a:r>
              <a:rPr lang="ko-KR" altLang="en-US" sz="2000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청소년 정책 및 지원사업 추진</a:t>
            </a:r>
          </a:p>
        </p:txBody>
      </p:sp>
      <p:sp>
        <p:nvSpPr>
          <p:cNvPr id="12" name="아래쪽 화살표 11"/>
          <p:cNvSpPr/>
          <p:nvPr/>
        </p:nvSpPr>
        <p:spPr>
          <a:xfrm flipV="1">
            <a:off x="9455364" y="3939090"/>
            <a:ext cx="330703" cy="49383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7135562" y="4599565"/>
            <a:ext cx="4923052" cy="18791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FF0000"/>
                </a:solidFill>
              </a:rPr>
              <a:t>청소년 산모 </a:t>
            </a:r>
            <a:r>
              <a:rPr lang="ko-KR" altLang="en-US" sz="2800" b="1" dirty="0">
                <a:solidFill>
                  <a:srgbClr val="002060"/>
                </a:solidFill>
              </a:rPr>
              <a:t>역시 </a:t>
            </a:r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원주시가 보호하고 </a:t>
            </a:r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지원해야 할 </a:t>
            </a:r>
            <a:r>
              <a:rPr lang="ko-KR" altLang="en-US" sz="2800" b="1" dirty="0">
                <a:solidFill>
                  <a:srgbClr val="FF0000"/>
                </a:solidFill>
              </a:rPr>
              <a:t>중요한 대상</a:t>
            </a:r>
            <a:r>
              <a:rPr lang="en-US" altLang="ko-KR" sz="2800" b="1" dirty="0">
                <a:solidFill>
                  <a:srgbClr val="FF0000"/>
                </a:solidFill>
              </a:rPr>
              <a:t>!</a:t>
            </a:r>
            <a:endParaRPr lang="ko-KR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650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987" y="950741"/>
            <a:ext cx="6973028" cy="58567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02838" y="3350200"/>
            <a:ext cx="951424" cy="246221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b="1" dirty="0"/>
              <a:t>교육청소년과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7468067" y="1894309"/>
            <a:ext cx="4295440" cy="1891848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• </a:t>
            </a:r>
            <a:r>
              <a:rPr lang="ko-KR" altLang="en-US" sz="2000" b="1" dirty="0">
                <a:solidFill>
                  <a:srgbClr val="002060"/>
                </a:solidFill>
              </a:rPr>
              <a:t>청소년 상담복지센터 운영</a:t>
            </a:r>
            <a:endParaRPr lang="en-US" altLang="ko-KR" sz="2000" b="1" dirty="0">
              <a:solidFill>
                <a:srgbClr val="002060"/>
              </a:solidFill>
            </a:endParaRPr>
          </a:p>
          <a:p>
            <a:r>
              <a:rPr lang="en-US" altLang="ko-KR" sz="2000" b="1" dirty="0">
                <a:solidFill>
                  <a:srgbClr val="002060"/>
                </a:solidFill>
                <a:latin typeface="맑은 고딕" panose="020B0503020000020004" pitchFamily="50" charset="-127"/>
              </a:rPr>
              <a:t> • </a:t>
            </a:r>
            <a:r>
              <a:rPr lang="ko-KR" altLang="en-US" sz="2000" b="1" dirty="0">
                <a:solidFill>
                  <a:srgbClr val="002060"/>
                </a:solidFill>
              </a:rPr>
              <a:t>청소년 쉼터 운영  </a:t>
            </a:r>
            <a:endParaRPr lang="en-US" altLang="ko-KR" sz="2000" b="1" dirty="0">
              <a:solidFill>
                <a:srgbClr val="002060"/>
              </a:solidFill>
            </a:endParaRPr>
          </a:p>
          <a:p>
            <a:r>
              <a:rPr lang="en-US" altLang="ko-KR" sz="2000" b="1" dirty="0">
                <a:solidFill>
                  <a:srgbClr val="002060"/>
                </a:solidFill>
                <a:latin typeface="맑은 고딕" panose="020B0503020000020004" pitchFamily="50" charset="-127"/>
              </a:rPr>
              <a:t> • </a:t>
            </a:r>
            <a:r>
              <a:rPr lang="ko-KR" altLang="en-US" sz="2000" b="1" dirty="0">
                <a:solidFill>
                  <a:srgbClr val="002060"/>
                </a:solidFill>
              </a:rPr>
              <a:t>청소년보호관련 업무 등 </a:t>
            </a:r>
            <a:endParaRPr lang="en-US" altLang="ko-KR" sz="2000" b="1" dirty="0">
              <a:solidFill>
                <a:srgbClr val="002060"/>
              </a:solidFill>
            </a:endParaRPr>
          </a:p>
          <a:p>
            <a:r>
              <a:rPr lang="ko-KR" altLang="en-US" sz="2200" b="1" dirty="0">
                <a:solidFill>
                  <a:srgbClr val="C00000"/>
                </a:solidFill>
              </a:rPr>
              <a:t>교육청소년과 기존 인프라 활용</a:t>
            </a:r>
          </a:p>
        </p:txBody>
      </p:sp>
      <p:sp>
        <p:nvSpPr>
          <p:cNvPr id="12" name="아래쪽 화살표 11"/>
          <p:cNvSpPr/>
          <p:nvPr/>
        </p:nvSpPr>
        <p:spPr>
          <a:xfrm>
            <a:off x="9373712" y="3907289"/>
            <a:ext cx="320343" cy="525635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7135562" y="4599565"/>
            <a:ext cx="4923052" cy="18791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청소년 산모 발굴 및</a:t>
            </a:r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초기 상담</a:t>
            </a:r>
            <a:r>
              <a:rPr lang="en-US" altLang="ko-KR" sz="2800" b="1" dirty="0">
                <a:solidFill>
                  <a:srgbClr val="002060"/>
                </a:solidFill>
              </a:rPr>
              <a:t>, </a:t>
            </a:r>
            <a:r>
              <a:rPr lang="ko-KR" altLang="en-US" sz="2800" b="1" dirty="0">
                <a:solidFill>
                  <a:srgbClr val="002060"/>
                </a:solidFill>
              </a:rPr>
              <a:t>긴급 보호</a:t>
            </a:r>
            <a:endParaRPr lang="en-US" altLang="ko-KR" sz="2800" b="1" dirty="0">
              <a:solidFill>
                <a:srgbClr val="002060"/>
              </a:solidFill>
            </a:endParaRPr>
          </a:p>
          <a:p>
            <a:pPr algn="ctr"/>
            <a:r>
              <a:rPr lang="ko-KR" altLang="en-US" sz="2800" b="1" dirty="0">
                <a:solidFill>
                  <a:srgbClr val="002060"/>
                </a:solidFill>
              </a:rPr>
              <a:t>의료지원 연계 가능</a:t>
            </a:r>
          </a:p>
        </p:txBody>
      </p:sp>
    </p:spTree>
    <p:extLst>
      <p:ext uri="{BB962C8B-B14F-4D97-AF65-F5344CB8AC3E}">
        <p14:creationId xmlns:p14="http://schemas.microsoft.com/office/powerpoint/2010/main" val="2153091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00599" y="1210020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sp>
        <p:nvSpPr>
          <p:cNvPr id="16" name="양쪽 모서리가 둥근 사각형 15"/>
          <p:cNvSpPr/>
          <p:nvPr/>
        </p:nvSpPr>
        <p:spPr>
          <a:xfrm>
            <a:off x="3134407" y="1297240"/>
            <a:ext cx="2824297" cy="665468"/>
          </a:xfrm>
          <a:prstGeom prst="round2Same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보건소 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의료지원과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134407" y="1962708"/>
            <a:ext cx="2824298" cy="10270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</a:rPr>
              <a:t>산전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〮산후 건강관리</a:t>
            </a:r>
            <a:endParaRPr lang="en-US" altLang="ko-KR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</a:rPr>
              <a:t>출산 의료비 지원</a:t>
            </a:r>
            <a:endParaRPr lang="en-US" altLang="ko-KR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</a:rPr>
              <a:t>산후조리비 지원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양쪽 모서리가 둥근 사각형 17"/>
          <p:cNvSpPr/>
          <p:nvPr/>
        </p:nvSpPr>
        <p:spPr>
          <a:xfrm>
            <a:off x="6200337" y="1297240"/>
            <a:ext cx="2824297" cy="665468"/>
          </a:xfrm>
          <a:prstGeom prst="round2Same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/>
              <a:t>문화교육국 </a:t>
            </a:r>
            <a:endParaRPr lang="en-US" altLang="ko-KR" sz="2000" b="1" dirty="0"/>
          </a:p>
          <a:p>
            <a:pPr algn="ctr"/>
            <a:r>
              <a:rPr lang="ko-KR" altLang="en-US" sz="2000" b="1" dirty="0"/>
              <a:t>교육청소년과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200337" y="1962708"/>
            <a:ext cx="2824298" cy="10270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청소년 산모 학업 지속</a:t>
            </a:r>
            <a:endParaRPr lang="en-US" altLang="ko-KR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</a:rPr>
              <a:t>심리상담 지원</a:t>
            </a:r>
            <a:endParaRPr lang="en-US" altLang="ko-KR" dirty="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r>
              <a:rPr lang="en-US" altLang="ko-KR" dirty="0">
                <a:solidFill>
                  <a:schemeClr val="tx1"/>
                </a:solidFill>
                <a:latin typeface="맑은 고딕" panose="020B0503020000020004" pitchFamily="50" charset="-127"/>
              </a:rPr>
              <a:t>• </a:t>
            </a:r>
            <a:r>
              <a:rPr lang="ko-KR" altLang="en-US" dirty="0">
                <a:solidFill>
                  <a:schemeClr val="tx1"/>
                </a:solidFill>
                <a:latin typeface="맑은 고딕" panose="020B0503020000020004" pitchFamily="50" charset="-127"/>
              </a:rPr>
              <a:t>청소년 산모 긴급 보호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3707" y="3074999"/>
            <a:ext cx="4029075" cy="966094"/>
          </a:xfrm>
          <a:prstGeom prst="rect">
            <a:avLst/>
          </a:prstGeom>
        </p:spPr>
      </p:pic>
      <p:sp>
        <p:nvSpPr>
          <p:cNvPr id="23" name="모서리가 둥근 직사각형 22"/>
          <p:cNvSpPr/>
          <p:nvPr/>
        </p:nvSpPr>
        <p:spPr>
          <a:xfrm>
            <a:off x="1444600" y="4271871"/>
            <a:ext cx="9511474" cy="22621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b="1" dirty="0">
                <a:solidFill>
                  <a:schemeClr val="tx1"/>
                </a:solidFill>
              </a:rPr>
              <a:t>청소년 산모의 생활 안정과 사회적 복귀를 </a:t>
            </a:r>
            <a:endParaRPr lang="en-US" altLang="ko-KR" sz="3200" b="1" dirty="0">
              <a:solidFill>
                <a:schemeClr val="tx1"/>
              </a:solidFill>
            </a:endParaRPr>
          </a:p>
          <a:p>
            <a:pPr algn="ctr"/>
            <a:r>
              <a:rPr lang="ko-KR" altLang="en-US" sz="3200" b="1" dirty="0">
                <a:solidFill>
                  <a:schemeClr val="tx1"/>
                </a:solidFill>
              </a:rPr>
              <a:t>지원할 수 있는 </a:t>
            </a:r>
            <a:r>
              <a:rPr lang="ko-KR" altLang="en-US" sz="3600" b="1" dirty="0">
                <a:solidFill>
                  <a:srgbClr val="C00000"/>
                </a:solidFill>
              </a:rPr>
              <a:t>행정적 협력체계 구축 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3437884" y="4063859"/>
            <a:ext cx="5663312" cy="566764"/>
          </a:xfrm>
          <a:prstGeom prst="roundRect">
            <a:avLst/>
          </a:prstGeom>
          <a:solidFill>
            <a:srgbClr val="FD887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b="1" dirty="0"/>
              <a:t>안전한 임신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〮출산</a:t>
            </a:r>
            <a:r>
              <a:rPr lang="en-US" altLang="ko-KR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학습권 보장 </a:t>
            </a:r>
            <a:r>
              <a:rPr lang="en-US" altLang="ko-KR" sz="2400" b="1" dirty="0">
                <a:latin typeface="맑은 고딕" panose="020B0503020000020004" pitchFamily="50" charset="-127"/>
              </a:rPr>
              <a:t>•</a:t>
            </a:r>
            <a:endParaRPr lang="ko-KR" altLang="en-US" sz="2400" b="1" dirty="0"/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0711" y="3862119"/>
            <a:ext cx="381000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96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815" y="1175672"/>
            <a:ext cx="3880225" cy="40011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 KBS</a:t>
            </a:r>
            <a:r>
              <a:rPr lang="ko-KR" altLang="en-US" sz="2000" b="1" dirty="0">
                <a:solidFill>
                  <a:schemeClr val="bg1"/>
                </a:solidFill>
              </a:rPr>
              <a:t>뉴스</a:t>
            </a:r>
            <a:r>
              <a:rPr lang="en-US" altLang="ko-KR" sz="2000" b="1" dirty="0">
                <a:solidFill>
                  <a:schemeClr val="bg1"/>
                </a:solidFill>
              </a:rPr>
              <a:t>7(</a:t>
            </a:r>
            <a:r>
              <a:rPr lang="ko-KR" altLang="en-US" sz="2000" b="1" dirty="0">
                <a:solidFill>
                  <a:schemeClr val="bg1"/>
                </a:solidFill>
              </a:rPr>
              <a:t>강원</a:t>
            </a:r>
            <a:r>
              <a:rPr lang="en-US" altLang="ko-KR" sz="2000" b="1" dirty="0">
                <a:solidFill>
                  <a:schemeClr val="bg1"/>
                </a:solidFill>
              </a:rPr>
              <a:t>) 2025.3.19(</a:t>
            </a:r>
            <a:r>
              <a:rPr lang="ko-KR" altLang="en-US" sz="2000" b="1" dirty="0">
                <a:solidFill>
                  <a:schemeClr val="bg1"/>
                </a:solidFill>
              </a:rPr>
              <a:t>수</a:t>
            </a:r>
            <a:r>
              <a:rPr lang="en-US" altLang="ko-KR" sz="2000" b="1" dirty="0">
                <a:solidFill>
                  <a:schemeClr val="bg1"/>
                </a:solidFill>
              </a:rPr>
              <a:t>)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939C983-C940-4D67-BF68-3824BDEFE84D}"/>
              </a:ext>
            </a:extLst>
          </p:cNvPr>
          <p:cNvSpPr/>
          <p:nvPr/>
        </p:nvSpPr>
        <p:spPr>
          <a:xfrm>
            <a:off x="630814" y="1084910"/>
            <a:ext cx="6420557" cy="833217"/>
          </a:xfrm>
          <a:prstGeom prst="rect">
            <a:avLst/>
          </a:prstGeom>
          <a:noFill/>
          <a:ln w="25400">
            <a:solidFill>
              <a:srgbClr val="D45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청소년 산모 맞춤형 지원체계 마련 제안  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1575086-1B1C-4911-9094-D4CEBBBA7A47}"/>
              </a:ext>
            </a:extLst>
          </p:cNvPr>
          <p:cNvSpPr/>
          <p:nvPr/>
        </p:nvSpPr>
        <p:spPr>
          <a:xfrm>
            <a:off x="315737" y="2208759"/>
            <a:ext cx="6626601" cy="4336741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100000">
                  <a:schemeClr val="bg1">
                    <a:lumMod val="6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4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청소년 산모 실태조사 통해 </a:t>
            </a:r>
            <a:endParaRPr lang="en-US" altLang="ko-KR" sz="4000" b="1" dirty="0">
              <a:solidFill>
                <a:schemeClr val="tx1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chemeClr val="tx1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4000" b="1" dirty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원주시 자체 청소년 산모 </a:t>
            </a:r>
            <a:endParaRPr lang="en-US" altLang="ko-KR" sz="4000" b="1" dirty="0">
              <a:solidFill>
                <a:srgbClr val="C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000" b="1" dirty="0">
                <a:solidFill>
                  <a:srgbClr val="C00000"/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지원사업 발굴</a:t>
            </a:r>
            <a:r>
              <a:rPr lang="ko-KR" altLang="en-US" sz="40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〮추진</a:t>
            </a:r>
            <a:endParaRPr lang="ko-KR" altLang="en-US" sz="5500" b="1" dirty="0">
              <a:solidFill>
                <a:srgbClr val="C00000"/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330FA0E-53A2-4ED9-8CF1-3526038A91EE}"/>
              </a:ext>
            </a:extLst>
          </p:cNvPr>
          <p:cNvSpPr/>
          <p:nvPr/>
        </p:nvSpPr>
        <p:spPr>
          <a:xfrm>
            <a:off x="81545" y="2545311"/>
            <a:ext cx="1640722" cy="5796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dirty="0">
                <a:solidFill>
                  <a:prstClr val="white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둘 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51371" y="2208759"/>
            <a:ext cx="4965025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청소년 산모 맞춤형 지원책으로 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r>
              <a:rPr lang="ko-KR" altLang="en-US" sz="2400" b="1" dirty="0">
                <a:solidFill>
                  <a:schemeClr val="bg1"/>
                </a:solidFill>
              </a:rPr>
              <a:t>     건강하고 안정적인 삶 지원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1371" y="3183663"/>
            <a:ext cx="4992468" cy="300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65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437884" y="3497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732987" y="834582"/>
            <a:ext cx="10934700" cy="2286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376871" y="290692"/>
            <a:ext cx="81570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원주시 청소년 산모 지원 및 대응체계 강화 촉구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011" y="89288"/>
            <a:ext cx="858898" cy="64658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0279" y="2109036"/>
            <a:ext cx="5313161" cy="405372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94909" y="6245660"/>
            <a:ext cx="3480037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</a:rPr>
              <a:t>  출산준비물</a:t>
            </a:r>
            <a:r>
              <a:rPr lang="en-US" altLang="ko-KR" sz="2000" b="1" dirty="0">
                <a:solidFill>
                  <a:srgbClr val="002060"/>
                </a:solidFill>
              </a:rPr>
              <a:t>, </a:t>
            </a:r>
            <a:r>
              <a:rPr lang="ko-KR" altLang="en-US" sz="2000" b="1" dirty="0">
                <a:solidFill>
                  <a:srgbClr val="002060"/>
                </a:solidFill>
              </a:rPr>
              <a:t>육아용품 지원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64034" y="6245660"/>
            <a:ext cx="5578677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002060"/>
                </a:solidFill>
              </a:rPr>
              <a:t> 아이돌보미 연계 서비스</a:t>
            </a:r>
            <a:r>
              <a:rPr lang="en-US" altLang="ko-KR" sz="2000" b="1" dirty="0">
                <a:solidFill>
                  <a:srgbClr val="002060"/>
                </a:solidFill>
              </a:rPr>
              <a:t>, </a:t>
            </a:r>
            <a:r>
              <a:rPr lang="ko-KR" altLang="en-US" sz="2000" b="1" dirty="0" err="1">
                <a:solidFill>
                  <a:srgbClr val="002060"/>
                </a:solidFill>
              </a:rPr>
              <a:t>학업</a:t>
            </a:r>
            <a:r>
              <a:rPr lang="ko-KR" altLang="en-US" sz="2000" b="1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〮취업활동</a:t>
            </a:r>
            <a:r>
              <a:rPr lang="ko-KR" altLang="en-US" sz="20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지원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174" y="2109036"/>
            <a:ext cx="5236631" cy="4086143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1405485" y="1054493"/>
            <a:ext cx="8862641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dirty="0">
                <a:solidFill>
                  <a:srgbClr val="002060"/>
                </a:solidFill>
              </a:rPr>
              <a:t>청소년 산모가 체감할 수 있는 통합형 지원체계 마련  </a:t>
            </a:r>
          </a:p>
        </p:txBody>
      </p:sp>
    </p:spTree>
    <p:extLst>
      <p:ext uri="{BB962C8B-B14F-4D97-AF65-F5344CB8AC3E}">
        <p14:creationId xmlns:p14="http://schemas.microsoft.com/office/powerpoint/2010/main" val="319935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525679"/>
              </p:ext>
            </p:extLst>
          </p:nvPr>
        </p:nvGraphicFramePr>
        <p:xfrm>
          <a:off x="5898540" y="4330983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 【</a:t>
                      </a:r>
                      <a:r>
                        <a:rPr lang="ko-KR" altLang="en-US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나윤선</a:t>
                      </a:r>
                      <a:r>
                        <a:rPr lang="ko-KR" altLang="en-US" sz="4400" b="1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b="1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338169" y="1273837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</a:p>
          <a:p>
            <a:pPr algn="ctr"/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4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6" name="직선 연결선 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 descr="나윤선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755" y="246299"/>
            <a:ext cx="3777520" cy="503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764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6382</TotalTime>
  <Words>477</Words>
  <Application>Microsoft Office PowerPoint</Application>
  <PresentationFormat>와이드스크린</PresentationFormat>
  <Paragraphs>101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0" baseType="lpstr">
      <vt:lpstr>HY견고딕</vt:lpstr>
      <vt:lpstr>HY울릉도M</vt:lpstr>
      <vt:lpstr>HY헤드라인M</vt:lpstr>
      <vt:lpstr>맑은 고딕</vt:lpstr>
      <vt:lpstr>함초롬바탕</vt:lpstr>
      <vt:lpstr>휴먼엑스포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466</cp:revision>
  <cp:lastPrinted>2023-12-06T08:45:35Z</cp:lastPrinted>
  <dcterms:created xsi:type="dcterms:W3CDTF">2022-12-16T03:44:56Z</dcterms:created>
  <dcterms:modified xsi:type="dcterms:W3CDTF">2025-06-19T08:03:06Z</dcterms:modified>
</cp:coreProperties>
</file>