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19" r:id="rId2"/>
    <p:sldId id="436" r:id="rId3"/>
    <p:sldId id="441" r:id="rId4"/>
    <p:sldId id="440" r:id="rId5"/>
    <p:sldId id="435" r:id="rId6"/>
    <p:sldId id="442" r:id="rId7"/>
    <p:sldId id="433" r:id="rId8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E1EE"/>
    <a:srgbClr val="FD8F87"/>
    <a:srgbClr val="F6EFDE"/>
    <a:srgbClr val="FAF6EC"/>
    <a:srgbClr val="F1E6C7"/>
    <a:srgbClr val="F58683"/>
    <a:srgbClr val="0000FF"/>
    <a:srgbClr val="9933FF"/>
    <a:srgbClr val="23FD76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91" d="100"/>
          <a:sy n="91" d="100"/>
        </p:scale>
        <p:origin x="78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4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27350" y="850900"/>
            <a:ext cx="4086225" cy="2298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5" y="3276368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66155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5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769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7948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6369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1942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8285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596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5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2026-09-10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4489120"/>
              </p:ext>
            </p:extLst>
          </p:nvPr>
        </p:nvGraphicFramePr>
        <p:xfrm>
          <a:off x="4927083" y="4739316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김기민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537522" y="2030386"/>
            <a:ext cx="8340625" cy="1889918"/>
          </a:xfrm>
          <a:prstGeom prst="rect">
            <a:avLst/>
          </a:prstGeom>
          <a:solidFill>
            <a:schemeClr val="bg1">
              <a:lumMod val="85000"/>
              <a:alpha val="21000"/>
            </a:schemeClr>
          </a:solidFill>
          <a:ln w="19050"/>
          <a:effectLst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18000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4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요양보호사 처우개선을 위한 예산 반영을 촉구하며</a:t>
            </a:r>
            <a:endParaRPr lang="en-US" altLang="ko-KR" sz="4000" spc="-300" dirty="0">
              <a:latin typeface="+mn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6D225D38-3540-4E6F-B034-1D7BBDA99F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2685" y="1548582"/>
            <a:ext cx="2800718" cy="37298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44618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09A03E-353D-4360-81BC-2F5E9CC17A87}"/>
              </a:ext>
            </a:extLst>
          </p:cNvPr>
          <p:cNvSpPr txBox="1"/>
          <p:nvPr/>
        </p:nvSpPr>
        <p:spPr>
          <a:xfrm>
            <a:off x="286507" y="28984"/>
            <a:ext cx="46426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한겨레 </a:t>
            </a:r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21 </a:t>
            </a: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기사 </a:t>
            </a:r>
            <a:r>
              <a:rPr lang="en-US" altLang="ko-KR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(2026.7.8.)</a:t>
            </a:r>
            <a:endParaRPr lang="ko-KR" altLang="en-US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275302D-E974-4FF3-897D-16C9B21650CD}"/>
              </a:ext>
            </a:extLst>
          </p:cNvPr>
          <p:cNvSpPr txBox="1"/>
          <p:nvPr/>
        </p:nvSpPr>
        <p:spPr>
          <a:xfrm>
            <a:off x="5033727" y="982877"/>
            <a:ext cx="6681457" cy="194803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800" b="1" dirty="0"/>
              <a:t>65</a:t>
            </a:r>
            <a:r>
              <a:rPr lang="ko-KR" altLang="en-US" sz="2800" b="1" dirty="0"/>
              <a:t>세 이상 노인인구 전체의 </a:t>
            </a:r>
            <a:r>
              <a:rPr lang="en-US" altLang="ko-KR" sz="2800" b="1" dirty="0"/>
              <a:t>20.3%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b="1" dirty="0"/>
              <a:t>자격증 소지자 중 실제 종사자 </a:t>
            </a:r>
            <a:r>
              <a:rPr lang="en-US" altLang="ko-KR" sz="2800" b="1" dirty="0"/>
              <a:t>21.5%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b="1" dirty="0"/>
              <a:t>요양보호사 평균연령 </a:t>
            </a:r>
            <a:r>
              <a:rPr lang="en-US" altLang="ko-KR" sz="2800" b="1" dirty="0"/>
              <a:t>63.1</a:t>
            </a:r>
            <a:r>
              <a:rPr lang="ko-KR" altLang="en-US" sz="2800" b="1" dirty="0"/>
              <a:t>세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26D33B3-43C7-4A44-A868-91A2D3A3C9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07" y="960552"/>
            <a:ext cx="4460652" cy="5777724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81DCE68E-049C-49AA-AFA8-17064B4B48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520" y="3429000"/>
            <a:ext cx="6953250" cy="3325244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sp>
        <p:nvSpPr>
          <p:cNvPr id="6" name="화살표: 아래쪽 5">
            <a:extLst>
              <a:ext uri="{FF2B5EF4-FFF2-40B4-BE49-F238E27FC236}">
                <a16:creationId xmlns:a16="http://schemas.microsoft.com/office/drawing/2014/main" id="{2A489244-A7D9-4F84-83B4-7FB4ADBFBF8C}"/>
              </a:ext>
            </a:extLst>
          </p:cNvPr>
          <p:cNvSpPr/>
          <p:nvPr/>
        </p:nvSpPr>
        <p:spPr>
          <a:xfrm rot="10800000">
            <a:off x="8202440" y="2978595"/>
            <a:ext cx="325924" cy="359875"/>
          </a:xfrm>
          <a:prstGeom prst="downArrow">
            <a:avLst/>
          </a:prstGeom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02FC133C-E3C9-47B4-8876-B100A5000BAC}"/>
              </a:ext>
            </a:extLst>
          </p:cNvPr>
          <p:cNvCxnSpPr/>
          <p:nvPr/>
        </p:nvCxnSpPr>
        <p:spPr>
          <a:xfrm>
            <a:off x="5622202" y="4182701"/>
            <a:ext cx="5604095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B69A2548-0B27-4F75-9A6F-634678B4AB88}"/>
              </a:ext>
            </a:extLst>
          </p:cNvPr>
          <p:cNvCxnSpPr>
            <a:cxnSpLocks/>
          </p:cNvCxnSpPr>
          <p:nvPr/>
        </p:nvCxnSpPr>
        <p:spPr>
          <a:xfrm>
            <a:off x="8709434" y="5412464"/>
            <a:ext cx="300575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EC7C5DEC-AC07-473D-847C-F8DDB63A0DF6}"/>
              </a:ext>
            </a:extLst>
          </p:cNvPr>
          <p:cNvCxnSpPr>
            <a:cxnSpLocks/>
          </p:cNvCxnSpPr>
          <p:nvPr/>
        </p:nvCxnSpPr>
        <p:spPr>
          <a:xfrm>
            <a:off x="5104646" y="5682559"/>
            <a:ext cx="3749643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>
            <a:extLst>
              <a:ext uri="{FF2B5EF4-FFF2-40B4-BE49-F238E27FC236}">
                <a16:creationId xmlns:a16="http://schemas.microsoft.com/office/drawing/2014/main" id="{C798539E-7953-4867-B34A-C05024610AC9}"/>
              </a:ext>
            </a:extLst>
          </p:cNvPr>
          <p:cNvCxnSpPr>
            <a:cxnSpLocks/>
          </p:cNvCxnSpPr>
          <p:nvPr/>
        </p:nvCxnSpPr>
        <p:spPr>
          <a:xfrm>
            <a:off x="7737695" y="6296686"/>
            <a:ext cx="390506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>
            <a:extLst>
              <a:ext uri="{FF2B5EF4-FFF2-40B4-BE49-F238E27FC236}">
                <a16:creationId xmlns:a16="http://schemas.microsoft.com/office/drawing/2014/main" id="{0D701B1D-D578-461A-906E-B374A37AF5D6}"/>
              </a:ext>
            </a:extLst>
          </p:cNvPr>
          <p:cNvCxnSpPr>
            <a:cxnSpLocks/>
          </p:cNvCxnSpPr>
          <p:nvPr/>
        </p:nvCxnSpPr>
        <p:spPr>
          <a:xfrm>
            <a:off x="5033727" y="6584888"/>
            <a:ext cx="210040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7286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09A03E-353D-4360-81BC-2F5E9CC17A87}"/>
              </a:ext>
            </a:extLst>
          </p:cNvPr>
          <p:cNvSpPr txBox="1"/>
          <p:nvPr/>
        </p:nvSpPr>
        <p:spPr>
          <a:xfrm>
            <a:off x="286507" y="28984"/>
            <a:ext cx="75344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제안</a:t>
            </a:r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1. 60</a:t>
            </a: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세 이후 종사자 복지수당 지급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275302D-E974-4FF3-897D-16C9B21650CD}"/>
              </a:ext>
            </a:extLst>
          </p:cNvPr>
          <p:cNvSpPr txBox="1"/>
          <p:nvPr/>
        </p:nvSpPr>
        <p:spPr>
          <a:xfrm>
            <a:off x="4941134" y="2476918"/>
            <a:ext cx="6830299" cy="194803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b="1" spc="-150" dirty="0"/>
              <a:t>도 지급 종사자 복지수당 </a:t>
            </a:r>
            <a:r>
              <a:rPr lang="en-US" altLang="ko-KR" sz="2800" b="1" spc="-150" dirty="0"/>
              <a:t>60</a:t>
            </a:r>
            <a:r>
              <a:rPr lang="ko-KR" altLang="en-US" sz="2800" b="1" spc="-150" dirty="0"/>
              <a:t>세 이후 중단</a:t>
            </a:r>
            <a:endParaRPr lang="en-US" altLang="ko-KR" sz="2800" b="1" spc="-150" dirty="0"/>
          </a:p>
          <a:p>
            <a:pPr>
              <a:lnSpc>
                <a:spcPct val="150000"/>
              </a:lnSpc>
            </a:pPr>
            <a:r>
              <a:rPr lang="ko-KR" altLang="en-US" sz="2800" b="1" spc="-150" dirty="0"/>
              <a:t>→ 인구 고령화에 따른 종사자 연령대 상승</a:t>
            </a:r>
            <a:br>
              <a:rPr lang="en-US" altLang="ko-KR" sz="2800" b="1" spc="-150" dirty="0"/>
            </a:br>
            <a:r>
              <a:rPr lang="en-US" altLang="ko-KR" sz="2800" b="1" spc="-150" dirty="0"/>
              <a:t>    </a:t>
            </a:r>
            <a:r>
              <a:rPr lang="ko-KR" altLang="en-US" sz="2800" b="1" spc="-150" dirty="0"/>
              <a:t>불합리한 차별구조 개선 시급</a:t>
            </a:r>
            <a:endParaRPr lang="en-US" altLang="ko-KR" sz="2800" b="1" spc="-15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26D33B3-43C7-4A44-A868-91A2D3A3C9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314" y="1128766"/>
            <a:ext cx="4604845" cy="5290672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id="{F479D2BB-C402-4020-964F-7767EC04BA60}"/>
              </a:ext>
            </a:extLst>
          </p:cNvPr>
          <p:cNvCxnSpPr>
            <a:cxnSpLocks/>
          </p:cNvCxnSpPr>
          <p:nvPr/>
        </p:nvCxnSpPr>
        <p:spPr>
          <a:xfrm>
            <a:off x="142314" y="2013932"/>
            <a:ext cx="4183501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6005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09A03E-353D-4360-81BC-2F5E9CC17A87}"/>
              </a:ext>
            </a:extLst>
          </p:cNvPr>
          <p:cNvSpPr txBox="1"/>
          <p:nvPr/>
        </p:nvSpPr>
        <p:spPr>
          <a:xfrm>
            <a:off x="286507" y="28984"/>
            <a:ext cx="62007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속초시 자체 예산 수당 편성 사례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275302D-E974-4FF3-897D-16C9B21650CD}"/>
              </a:ext>
            </a:extLst>
          </p:cNvPr>
          <p:cNvSpPr txBox="1"/>
          <p:nvPr/>
        </p:nvSpPr>
        <p:spPr>
          <a:xfrm>
            <a:off x="5105257" y="3526896"/>
            <a:ext cx="6830299" cy="130170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800" b="1" spc="-150" dirty="0"/>
              <a:t>노인복지시설 </a:t>
            </a:r>
            <a:r>
              <a:rPr lang="en-US" altLang="ko-KR" sz="2800" b="1" spc="-150" dirty="0"/>
              <a:t>60</a:t>
            </a:r>
            <a:r>
              <a:rPr lang="ko-KR" altLang="en-US" sz="2800" b="1" spc="-150" dirty="0"/>
              <a:t>세 이상 종사자 복지수당 </a:t>
            </a:r>
            <a:r>
              <a:rPr lang="en-US" altLang="ko-KR" sz="2800" b="1" dirty="0"/>
              <a:t>160,000</a:t>
            </a:r>
            <a:r>
              <a:rPr lang="ko-KR" altLang="en-US" sz="2800" b="1" dirty="0"/>
              <a:t>천원 편성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26D33B3-43C7-4A44-A868-91A2D3A3C9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314" y="994601"/>
            <a:ext cx="4604845" cy="5559002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2F4DA14F-E976-454C-9C6B-E210CA7B1A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2002" y="1616835"/>
            <a:ext cx="7013554" cy="106891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DE54FCB-144B-44CD-824A-52807A601925}"/>
              </a:ext>
            </a:extLst>
          </p:cNvPr>
          <p:cNvSpPr txBox="1"/>
          <p:nvPr/>
        </p:nvSpPr>
        <p:spPr>
          <a:xfrm>
            <a:off x="4935040" y="994601"/>
            <a:ext cx="4608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/>
              <a:t>○ </a:t>
            </a:r>
            <a:r>
              <a:rPr lang="en-US" altLang="ko-KR" sz="2400" b="1" dirty="0"/>
              <a:t>2026</a:t>
            </a:r>
            <a:r>
              <a:rPr lang="ko-KR" altLang="en-US" sz="2400" b="1" dirty="0"/>
              <a:t>년 경로장애인과 본예산</a:t>
            </a:r>
          </a:p>
        </p:txBody>
      </p:sp>
      <p:sp>
        <p:nvSpPr>
          <p:cNvPr id="22" name="화살표: 아래쪽 21">
            <a:extLst>
              <a:ext uri="{FF2B5EF4-FFF2-40B4-BE49-F238E27FC236}">
                <a16:creationId xmlns:a16="http://schemas.microsoft.com/office/drawing/2014/main" id="{A074722E-AEC7-4FD8-920A-7CF2D2E2CC77}"/>
              </a:ext>
            </a:extLst>
          </p:cNvPr>
          <p:cNvSpPr/>
          <p:nvPr/>
        </p:nvSpPr>
        <p:spPr>
          <a:xfrm>
            <a:off x="8202440" y="2978595"/>
            <a:ext cx="325924" cy="359875"/>
          </a:xfrm>
          <a:prstGeom prst="downArrow">
            <a:avLst/>
          </a:prstGeom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4135130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A59C6F-FB4E-4D21-B325-B58855749770}"/>
              </a:ext>
            </a:extLst>
          </p:cNvPr>
          <p:cNvSpPr txBox="1"/>
          <p:nvPr/>
        </p:nvSpPr>
        <p:spPr>
          <a:xfrm>
            <a:off x="286507" y="28984"/>
            <a:ext cx="67489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제안</a:t>
            </a:r>
            <a:r>
              <a:rPr lang="en-US" altLang="ko-KR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장기요양요원 지원센터 설립</a:t>
            </a:r>
          </a:p>
        </p:txBody>
      </p:sp>
      <p:sp>
        <p:nvSpPr>
          <p:cNvPr id="12" name="사각형: 둥근 대각선 방향 모서리 11">
            <a:extLst>
              <a:ext uri="{FF2B5EF4-FFF2-40B4-BE49-F238E27FC236}">
                <a16:creationId xmlns:a16="http://schemas.microsoft.com/office/drawing/2014/main" id="{7240D245-83B4-41C1-9D71-8B1768EAC94B}"/>
              </a:ext>
            </a:extLst>
          </p:cNvPr>
          <p:cNvSpPr/>
          <p:nvPr/>
        </p:nvSpPr>
        <p:spPr>
          <a:xfrm>
            <a:off x="873199" y="1670538"/>
            <a:ext cx="10427677" cy="2982943"/>
          </a:xfrm>
          <a:prstGeom prst="round2DiagRect">
            <a:avLst/>
          </a:prstGeom>
          <a:solidFill>
            <a:srgbClr val="F6EFDE"/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「노인장기요양보험법」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</a:rPr>
              <a:t>[</a:t>
            </a:r>
            <a:r>
              <a:rPr lang="ko-KR" altLang="en-US" dirty="0">
                <a:solidFill>
                  <a:schemeClr val="tx1"/>
                </a:solidFill>
              </a:rPr>
              <a:t>시행 </a:t>
            </a:r>
            <a:r>
              <a:rPr lang="en-US" altLang="ko-KR" dirty="0">
                <a:solidFill>
                  <a:schemeClr val="tx1"/>
                </a:solidFill>
              </a:rPr>
              <a:t>2026. 5. 26.] [</a:t>
            </a:r>
            <a:r>
              <a:rPr lang="ko-KR" altLang="en-US" dirty="0">
                <a:solidFill>
                  <a:schemeClr val="tx1"/>
                </a:solidFill>
              </a:rPr>
              <a:t>법률 제</a:t>
            </a:r>
            <a:r>
              <a:rPr lang="en-US" altLang="ko-KR" dirty="0">
                <a:solidFill>
                  <a:schemeClr val="tx1"/>
                </a:solidFill>
              </a:rPr>
              <a:t>21690</a:t>
            </a:r>
            <a:r>
              <a:rPr lang="ko-KR" altLang="en-US" dirty="0">
                <a:solidFill>
                  <a:schemeClr val="tx1"/>
                </a:solidFill>
              </a:rPr>
              <a:t>호</a:t>
            </a:r>
            <a:r>
              <a:rPr lang="en-US" altLang="ko-KR" dirty="0">
                <a:solidFill>
                  <a:schemeClr val="tx1"/>
                </a:solidFill>
              </a:rPr>
              <a:t>, 2026. 5. 26., </a:t>
            </a:r>
            <a:r>
              <a:rPr lang="ko-KR" altLang="en-US" dirty="0">
                <a:solidFill>
                  <a:schemeClr val="tx1"/>
                </a:solidFill>
              </a:rPr>
              <a:t>일부개정</a:t>
            </a:r>
            <a:r>
              <a:rPr lang="en-US" altLang="ko-KR" dirty="0">
                <a:solidFill>
                  <a:schemeClr val="tx1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2000" dirty="0">
                <a:solidFill>
                  <a:schemeClr val="tx1"/>
                </a:solidFill>
              </a:rPr>
              <a:t>제</a:t>
            </a:r>
            <a:r>
              <a:rPr lang="en-US" altLang="ko-KR" sz="2000" dirty="0">
                <a:solidFill>
                  <a:schemeClr val="tx1"/>
                </a:solidFill>
              </a:rPr>
              <a:t>47</a:t>
            </a:r>
            <a:r>
              <a:rPr lang="ko-KR" altLang="en-US" sz="2000" dirty="0">
                <a:solidFill>
                  <a:schemeClr val="tx1"/>
                </a:solidFill>
              </a:rPr>
              <a:t>조의</a:t>
            </a:r>
            <a:r>
              <a:rPr lang="en-US" altLang="ko-KR" sz="2000" dirty="0">
                <a:solidFill>
                  <a:schemeClr val="tx1"/>
                </a:solidFill>
              </a:rPr>
              <a:t>2(</a:t>
            </a:r>
            <a:r>
              <a:rPr lang="ko-KR" altLang="en-US" sz="2000" dirty="0" err="1">
                <a:solidFill>
                  <a:schemeClr val="tx1"/>
                </a:solidFill>
              </a:rPr>
              <a:t>장기요양요원지원센터의</a:t>
            </a:r>
            <a:r>
              <a:rPr lang="ko-KR" altLang="en-US" sz="2000" dirty="0">
                <a:solidFill>
                  <a:schemeClr val="tx1"/>
                </a:solidFill>
              </a:rPr>
              <a:t> 설치 등</a:t>
            </a:r>
            <a:r>
              <a:rPr lang="en-US" altLang="ko-KR" sz="2000" dirty="0">
                <a:solidFill>
                  <a:schemeClr val="tx1"/>
                </a:solidFill>
              </a:rPr>
              <a:t>) ① </a:t>
            </a:r>
            <a:r>
              <a:rPr lang="ko-KR" altLang="en-US" sz="2000" dirty="0">
                <a:solidFill>
                  <a:schemeClr val="tx1"/>
                </a:solidFill>
              </a:rPr>
              <a:t>국가와 지방자치단체는 장기요양요원의 권리를 보호하기 위하여 </a:t>
            </a:r>
            <a:r>
              <a:rPr lang="ko-KR" altLang="en-US" sz="2000" b="1" u="sng" dirty="0" err="1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장기요양요원지원센터를</a:t>
            </a:r>
            <a:r>
              <a:rPr lang="ko-KR" altLang="en-US" sz="20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ko-KR" altLang="en-US" sz="2000" b="1" u="sng" dirty="0" err="1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설치ㆍ운영할</a:t>
            </a:r>
            <a:r>
              <a:rPr lang="ko-KR" altLang="en-US" sz="20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 수 있다</a:t>
            </a:r>
            <a:r>
              <a:rPr lang="en-US" altLang="ko-KR" sz="2000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2000" dirty="0">
                <a:solidFill>
                  <a:schemeClr val="tx1"/>
                </a:solidFill>
              </a:rPr>
              <a:t>&lt;</a:t>
            </a:r>
            <a:r>
              <a:rPr lang="ko-KR" altLang="en-US" sz="2000" dirty="0">
                <a:solidFill>
                  <a:schemeClr val="tx1"/>
                </a:solidFill>
              </a:rPr>
              <a:t>개정 </a:t>
            </a:r>
            <a:r>
              <a:rPr lang="en-US" altLang="ko-KR" sz="2000" dirty="0">
                <a:solidFill>
                  <a:schemeClr val="tx1"/>
                </a:solidFill>
              </a:rPr>
              <a:t>2018. 12. 11.&gt;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FCD97D-62FB-4562-A329-A7D71B2DE7FB}"/>
              </a:ext>
            </a:extLst>
          </p:cNvPr>
          <p:cNvSpPr txBox="1"/>
          <p:nvPr/>
        </p:nvSpPr>
        <p:spPr>
          <a:xfrm>
            <a:off x="1348966" y="4970357"/>
            <a:ext cx="81355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/>
              <a:t>→ 요양보호사 권리와</a:t>
            </a:r>
            <a:r>
              <a:rPr lang="en-US" altLang="ko-KR" sz="2400" b="1" dirty="0"/>
              <a:t> </a:t>
            </a:r>
            <a:r>
              <a:rPr lang="ko-KR" altLang="en-US" sz="2400" b="1" dirty="0"/>
              <a:t>복지 증진을 위한 필수 중장기 과제</a:t>
            </a:r>
          </a:p>
        </p:txBody>
      </p:sp>
    </p:spTree>
    <p:extLst>
      <p:ext uri="{BB962C8B-B14F-4D97-AF65-F5344CB8AC3E}">
        <p14:creationId xmlns:p14="http://schemas.microsoft.com/office/powerpoint/2010/main" val="4157520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A59C6F-FB4E-4D21-B325-B58855749770}"/>
              </a:ext>
            </a:extLst>
          </p:cNvPr>
          <p:cNvSpPr txBox="1"/>
          <p:nvPr/>
        </p:nvSpPr>
        <p:spPr>
          <a:xfrm>
            <a:off x="286507" y="28984"/>
            <a:ext cx="62007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사업 추진을 위한 예산 수립 촉구</a:t>
            </a:r>
          </a:p>
        </p:txBody>
      </p:sp>
      <p:sp>
        <p:nvSpPr>
          <p:cNvPr id="12" name="사각형: 둥근 대각선 방향 모서리 11">
            <a:extLst>
              <a:ext uri="{FF2B5EF4-FFF2-40B4-BE49-F238E27FC236}">
                <a16:creationId xmlns:a16="http://schemas.microsoft.com/office/drawing/2014/main" id="{7240D245-83B4-41C1-9D71-8B1768EAC94B}"/>
              </a:ext>
            </a:extLst>
          </p:cNvPr>
          <p:cNvSpPr/>
          <p:nvPr/>
        </p:nvSpPr>
        <p:spPr>
          <a:xfrm>
            <a:off x="286506" y="1131684"/>
            <a:ext cx="11762903" cy="4934138"/>
          </a:xfrm>
          <a:prstGeom prst="round2DiagRect">
            <a:avLst/>
          </a:prstGeom>
          <a:solidFill>
            <a:srgbClr val="F6EFDE"/>
          </a:solidFill>
          <a:ln w="254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「원주시 장기요양요원 처우개선 및 지위향상에 관한 조례」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tx1"/>
                </a:solidFill>
              </a:rPr>
              <a:t>[</a:t>
            </a:r>
            <a:r>
              <a:rPr lang="ko-KR" altLang="en-US" sz="1600" dirty="0">
                <a:solidFill>
                  <a:schemeClr val="tx1"/>
                </a:solidFill>
              </a:rPr>
              <a:t>시행 </a:t>
            </a:r>
            <a:r>
              <a:rPr lang="en-US" altLang="ko-KR" sz="1600" dirty="0">
                <a:solidFill>
                  <a:schemeClr val="tx1"/>
                </a:solidFill>
              </a:rPr>
              <a:t>2023. 10. 4.] [</a:t>
            </a:r>
            <a:r>
              <a:rPr lang="ko-KR" altLang="en-US" sz="1600" dirty="0" err="1">
                <a:solidFill>
                  <a:schemeClr val="tx1"/>
                </a:solidFill>
              </a:rPr>
              <a:t>강원특별자치도원주시조례</a:t>
            </a:r>
            <a:r>
              <a:rPr lang="ko-KR" altLang="en-US" sz="1600" dirty="0">
                <a:solidFill>
                  <a:schemeClr val="tx1"/>
                </a:solidFill>
              </a:rPr>
              <a:t> 제</a:t>
            </a:r>
            <a:r>
              <a:rPr lang="en-US" altLang="ko-KR" sz="1600" dirty="0">
                <a:solidFill>
                  <a:schemeClr val="tx1"/>
                </a:solidFill>
              </a:rPr>
              <a:t>2276</a:t>
            </a:r>
            <a:r>
              <a:rPr lang="ko-KR" altLang="en-US" sz="1600" dirty="0">
                <a:solidFill>
                  <a:schemeClr val="tx1"/>
                </a:solidFill>
              </a:rPr>
              <a:t>호</a:t>
            </a:r>
            <a:r>
              <a:rPr lang="en-US" altLang="ko-KR" sz="1600" dirty="0">
                <a:solidFill>
                  <a:schemeClr val="tx1"/>
                </a:solidFill>
              </a:rPr>
              <a:t>, 2023. 10. 4., </a:t>
            </a:r>
            <a:r>
              <a:rPr lang="ko-KR" altLang="en-US" sz="1600" dirty="0">
                <a:solidFill>
                  <a:schemeClr val="tx1"/>
                </a:solidFill>
              </a:rPr>
              <a:t>일부개정</a:t>
            </a:r>
            <a:r>
              <a:rPr lang="en-US" altLang="ko-KR" sz="1600" dirty="0">
                <a:solidFill>
                  <a:schemeClr val="tx1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b="1" spc="-150" dirty="0">
                <a:solidFill>
                  <a:schemeClr val="tx1"/>
                </a:solidFill>
              </a:rPr>
              <a:t>제</a:t>
            </a:r>
            <a:r>
              <a:rPr lang="en-US" altLang="ko-KR" b="1" spc="-150" dirty="0">
                <a:solidFill>
                  <a:schemeClr val="tx1"/>
                </a:solidFill>
              </a:rPr>
              <a:t>5</a:t>
            </a:r>
            <a:r>
              <a:rPr lang="ko-KR" altLang="en-US" b="1" spc="-150" dirty="0">
                <a:solidFill>
                  <a:schemeClr val="tx1"/>
                </a:solidFill>
              </a:rPr>
              <a:t>조</a:t>
            </a:r>
            <a:r>
              <a:rPr lang="en-US" altLang="ko-KR" b="1" spc="-150" dirty="0">
                <a:solidFill>
                  <a:schemeClr val="tx1"/>
                </a:solidFill>
              </a:rPr>
              <a:t>(</a:t>
            </a:r>
            <a:r>
              <a:rPr lang="ko-KR" altLang="en-US" b="1" spc="-150" dirty="0">
                <a:solidFill>
                  <a:schemeClr val="tx1"/>
                </a:solidFill>
              </a:rPr>
              <a:t>처우개선 사업 등</a:t>
            </a:r>
            <a:r>
              <a:rPr lang="en-US" altLang="ko-KR" b="1" spc="-150" dirty="0">
                <a:solidFill>
                  <a:schemeClr val="tx1"/>
                </a:solidFill>
              </a:rPr>
              <a:t>)</a:t>
            </a:r>
            <a:r>
              <a:rPr lang="en-US" altLang="ko-KR" spc="-150" dirty="0">
                <a:solidFill>
                  <a:schemeClr val="tx1"/>
                </a:solidFill>
              </a:rPr>
              <a:t> ① </a:t>
            </a:r>
            <a:r>
              <a:rPr lang="ko-KR" altLang="en-US" spc="-150" dirty="0">
                <a:solidFill>
                  <a:schemeClr val="tx1"/>
                </a:solidFill>
              </a:rPr>
              <a:t>시장은 장기요양요원의 처우개선 및 지위향상을 위하여 다음 각 호의 사업을 추진할 수 있다</a:t>
            </a:r>
            <a:r>
              <a:rPr lang="en-US" altLang="ko-KR" spc="-150" dirty="0">
                <a:solidFill>
                  <a:schemeClr val="tx1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</a:rPr>
              <a:t>1. </a:t>
            </a:r>
            <a:r>
              <a:rPr lang="ko-KR" altLang="en-US" dirty="0">
                <a:solidFill>
                  <a:schemeClr val="tx1"/>
                </a:solidFill>
              </a:rPr>
              <a:t>근무환경 개선을 위한 사업 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</a:rPr>
              <a:t>2. </a:t>
            </a:r>
            <a:r>
              <a:rPr lang="ko-KR" altLang="en-US" dirty="0">
                <a:solidFill>
                  <a:schemeClr val="tx1"/>
                </a:solidFill>
              </a:rPr>
              <a:t>처우개선 및 지위 향상을 위한 상담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조사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연구 사업 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</a:rPr>
              <a:t>3. </a:t>
            </a:r>
            <a:r>
              <a:rPr lang="ko-KR" altLang="en-US" dirty="0">
                <a:solidFill>
                  <a:schemeClr val="tx1"/>
                </a:solidFill>
              </a:rPr>
              <a:t>역량 강화를 위한 교육 및 훈련 사업 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</a:rPr>
              <a:t>4. </a:t>
            </a:r>
            <a:r>
              <a:rPr lang="ko-KR" altLang="en-US" dirty="0">
                <a:solidFill>
                  <a:schemeClr val="tx1"/>
                </a:solidFill>
              </a:rPr>
              <a:t>처우개선비 지원 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tx1"/>
                </a:solidFill>
              </a:rPr>
              <a:t>5. </a:t>
            </a:r>
            <a:r>
              <a:rPr lang="ko-KR" altLang="en-US" dirty="0">
                <a:solidFill>
                  <a:schemeClr val="tx1"/>
                </a:solidFill>
              </a:rPr>
              <a:t>건강검진 등 건강관리 사업 </a:t>
            </a:r>
          </a:p>
          <a:p>
            <a:pPr>
              <a:lnSpc>
                <a:spcPct val="150000"/>
              </a:lnSpc>
            </a:pPr>
            <a:r>
              <a:rPr lang="en-US" altLang="ko-KR" spc="-150" dirty="0">
                <a:solidFill>
                  <a:schemeClr val="tx1"/>
                </a:solidFill>
              </a:rPr>
              <a:t>6. </a:t>
            </a:r>
            <a:r>
              <a:rPr lang="ko-KR" altLang="en-US" spc="-150" dirty="0">
                <a:solidFill>
                  <a:schemeClr val="tx1"/>
                </a:solidFill>
              </a:rPr>
              <a:t>그 밖에 처우개선을 위하여 시장이 필요하다고 인정하는 사업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tx1"/>
                </a:solidFill>
              </a:rPr>
              <a:t>② 시장은 제</a:t>
            </a:r>
            <a:r>
              <a:rPr lang="en-US" altLang="ko-KR" dirty="0">
                <a:solidFill>
                  <a:schemeClr val="tx1"/>
                </a:solidFill>
              </a:rPr>
              <a:t>1</a:t>
            </a:r>
            <a:r>
              <a:rPr lang="ko-KR" altLang="en-US" dirty="0">
                <a:solidFill>
                  <a:schemeClr val="tx1"/>
                </a:solidFill>
              </a:rPr>
              <a:t>항 각 호에 해당하는 사업을 추진하기 위하여 필요한 </a:t>
            </a:r>
            <a:r>
              <a:rPr lang="ko-KR" altLang="en-US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예산을 편성하고 예산의 범위에서 지원할 수 있다</a:t>
            </a:r>
            <a:r>
              <a:rPr lang="en-US" altLang="ko-KR" b="1" u="sng" dirty="0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</a:rPr>
              <a:t>. </a:t>
            </a:r>
            <a:endParaRPr lang="ko-KR" altLang="en-US" sz="1200" b="1" u="sng" dirty="0">
              <a:solidFill>
                <a:schemeClr val="tx1"/>
              </a:solidFill>
              <a:uFill>
                <a:solidFill>
                  <a:srgbClr val="FF0000"/>
                </a:solidFill>
              </a:uFill>
            </a:endParaRPr>
          </a:p>
        </p:txBody>
      </p:sp>
    </p:spTree>
    <p:extLst>
      <p:ext uri="{BB962C8B-B14F-4D97-AF65-F5344CB8AC3E}">
        <p14:creationId xmlns:p14="http://schemas.microsoft.com/office/powerpoint/2010/main" val="23367237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2966406"/>
              </p:ext>
            </p:extLst>
          </p:nvPr>
        </p:nvGraphicFramePr>
        <p:xfrm>
          <a:off x="4927083" y="4739316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김기민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6883" y="103053"/>
            <a:ext cx="1782527" cy="442501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E1545B4A-6432-4E7C-89F0-91F9CE56A4B4}"/>
              </a:ext>
            </a:extLst>
          </p:cNvPr>
          <p:cNvSpPr/>
          <p:nvPr/>
        </p:nvSpPr>
        <p:spPr>
          <a:xfrm>
            <a:off x="-16219" y="694996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46FDBCC-44B7-4B21-87F1-1776230B5224}"/>
              </a:ext>
            </a:extLst>
          </p:cNvPr>
          <p:cNvSpPr/>
          <p:nvPr/>
        </p:nvSpPr>
        <p:spPr>
          <a:xfrm>
            <a:off x="-7257" y="6429594"/>
            <a:ext cx="12206514" cy="11611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chemeClr val="accent1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01BB769-0C7D-4312-B1C2-5E0B5C4D7EE2}"/>
              </a:ext>
            </a:extLst>
          </p:cNvPr>
          <p:cNvSpPr/>
          <p:nvPr/>
        </p:nvSpPr>
        <p:spPr>
          <a:xfrm>
            <a:off x="3346600" y="2470038"/>
            <a:ext cx="85083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5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EEDA4656-C631-443A-8D2F-59412733A3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2144" y="1102743"/>
            <a:ext cx="3493524" cy="4652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68313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8660</TotalTime>
  <Words>305</Words>
  <Application>Microsoft Office PowerPoint</Application>
  <PresentationFormat>와이드스크린</PresentationFormat>
  <Paragraphs>47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3" baseType="lpstr">
      <vt:lpstr>HY견고딕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435</cp:revision>
  <cp:lastPrinted>2026-04-13T06:36:41Z</cp:lastPrinted>
  <dcterms:created xsi:type="dcterms:W3CDTF">2022-12-16T03:44:56Z</dcterms:created>
  <dcterms:modified xsi:type="dcterms:W3CDTF">2026-09-10T07:36:07Z</dcterms:modified>
</cp:coreProperties>
</file>