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81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70" r:id="rId4"/>
    <p:sldId id="269" r:id="rId5"/>
    <p:sldId id="268" r:id="rId6"/>
    <p:sldId id="267" r:id="rId7"/>
    <p:sldId id="265" r:id="rId8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DE67981-C926-4AC7-AA08-ACFD1CD1FBA1}" styleName="Normal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40000" cmpd="sng">
              <a:solidFill>
                <a:schemeClr val="accent1"/>
              </a:solidFill>
            </a:ln>
          </a:left>
          <a:right>
            <a:ln w="40000" cmpd="sng">
              <a:solidFill>
                <a:schemeClr val="accent1"/>
              </a:solidFill>
            </a:ln>
          </a:right>
          <a:top>
            <a:ln w="40000" cmpd="sng">
              <a:solidFill>
                <a:schemeClr val="accent1"/>
              </a:solidFill>
            </a:ln>
          </a:top>
          <a:bottom>
            <a:ln w="400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5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tint val="5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accent1">
          <a:shade val="80000"/>
        </a:schemeClr>
      </a:tcTxStyle>
      <a:tcStyle>
        <a:tcBdr>
          <a:bottom>
            <a:ln w="35400" cmpd="sng">
              <a:solidFill>
                <a:schemeClr val="accent1">
                  <a:shade val="80000"/>
                </a:schemeClr>
              </a:solidFill>
            </a:ln>
          </a:bottom>
        </a:tcBdr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78" y="78"/>
      </p:cViewPr>
      <p:guideLst>
        <p:guide orient="horz" pos="2158"/>
        <p:guide pos="3839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/>
          <a:lstStyle>
            <a:lvl1pPr algn="r">
              <a:defRPr sz="1200"/>
            </a:lvl1pPr>
          </a:lstStyle>
          <a:p>
            <a:pPr lvl="0">
              <a:defRPr/>
            </a:pPr>
            <a:fld id="{57A46029-7EDE-4346-A47A-38254771FBBF}" type="datetime1">
              <a:rPr lang="ko-KR" altLang="en-US"/>
              <a:pPr lvl="0">
                <a:defRPr/>
              </a:pPr>
              <a:t>2026-01-09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anchor="b"/>
          <a:lstStyle>
            <a:lvl1pPr algn="r">
              <a:defRPr sz="1200"/>
            </a:lvl1pPr>
          </a:lstStyle>
          <a:p>
            <a:pPr lvl="0">
              <a:defRPr/>
            </a:pPr>
            <a:fld id="{4C09731E-B9FF-487B-AEA4-48249CE2D1F0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74707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/>
          <a:lstStyle>
            <a:lvl1pPr algn="r">
              <a:defRPr sz="1200"/>
            </a:lvl1pPr>
          </a:lstStyle>
          <a:p>
            <a:pPr lvl="0">
              <a:defRPr/>
            </a:pPr>
            <a:fld id="{4955416C-1421-4DB7-9B8D-E31A5AA0C61B}" type="datetime1">
              <a:rPr lang="ko-KR" altLang="en-US"/>
              <a:pPr lvl="0">
                <a:defRPr/>
              </a:pPr>
              <a:t>2026-01-09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407988" y="1231900"/>
            <a:ext cx="592137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42" tIns="43770" rIns="87542" bIns="4377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329" y="4748748"/>
            <a:ext cx="5388610" cy="3884086"/>
          </a:xfrm>
          <a:prstGeom prst="rect">
            <a:avLst/>
          </a:prstGeom>
        </p:spPr>
        <p:txBody>
          <a:bodyPr vert="horz" lIns="87542" tIns="43770" rIns="87542" bIns="43770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anchor="b"/>
          <a:lstStyle>
            <a:lvl1pPr algn="r">
              <a:defRPr sz="1200"/>
            </a:lvl1pPr>
          </a:lstStyle>
          <a:p>
            <a:pPr lvl="0">
              <a:defRPr/>
            </a:pPr>
            <a:fld id="{FA3F3419-D783-487E-863B-83C404763527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239239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A3F3419-D783-487E-863B-83C404763527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52364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A3F3419-D783-487E-863B-83C404763527}" type="slidenum">
              <a:rPr lang="en-US" altLang="en-US"/>
              <a:pPr lvl="0">
                <a:defRPr/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837128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A3F3419-D783-487E-863B-83C404763527}" type="slidenum">
              <a:rPr lang="en-US" altLang="en-US"/>
              <a:pPr lvl="0"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7822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A3F3419-D783-487E-863B-83C404763527}" type="slidenum">
              <a:rPr lang="en-US" altLang="en-US"/>
              <a:pPr lvl="0"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1184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A3F3419-D783-487E-863B-83C404763527}" type="slidenum">
              <a:rPr lang="en-US" altLang="en-US"/>
              <a:pPr lvl="0">
                <a:defRPr/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74210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A3F3419-D783-487E-863B-83C404763527}" type="slidenum">
              <a:rPr lang="en-US" altLang="en-US"/>
              <a:pPr lvl="0">
                <a:defRPr/>
              </a:pPr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61288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A3F3419-D783-487E-863B-83C404763527}" type="slidenum">
              <a:rPr lang="en-US" altLang="en-US"/>
              <a:pPr lvl="0">
                <a:defRPr/>
              </a:pPr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411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Office 테마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6F5881D8-01DC-43D1-A376-2BAEDA755F22}" type="datetime1">
              <a:rPr lang="ko-KR" altLang="en-US"/>
              <a:pPr lvl="0">
                <a:defRPr/>
              </a:pPr>
              <a:t>2026-01-09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29C33B23-33F9-4545-B154-48CE9E5FF9A9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ransition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337299"/>
              </p:ext>
            </p:extLst>
          </p:nvPr>
        </p:nvGraphicFramePr>
        <p:xfrm>
          <a:off x="5335379" y="4741342"/>
          <a:ext cx="5394650" cy="785730"/>
        </p:xfrm>
        <a:graphic>
          <a:graphicData uri="http://schemas.openxmlformats.org/drawingml/2006/table">
            <a:tbl>
              <a:tblPr firstRow="1" bandRow="1"/>
              <a:tblGrid>
                <a:gridCol w="5394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36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홍기상 의원</a:t>
                      </a:r>
                      <a:endParaRPr lang="en-US" altLang="ko-KR" sz="3600" kern="0" spc="-60" dirty="0">
                        <a:solidFill>
                          <a:srgbClr val="000000"/>
                        </a:solidFill>
                        <a:effectLst/>
                        <a:latin typeface="HY견명조"/>
                        <a:ea typeface="HY견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80"/>
          <a:stretch>
            <a:fillRect/>
          </a:stretch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/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/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직사각형 12"/>
          <p:cNvSpPr/>
          <p:nvPr/>
        </p:nvSpPr>
        <p:spPr>
          <a:xfrm>
            <a:off x="4484856" y="658294"/>
            <a:ext cx="7095695" cy="35650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  <a:defRPr/>
            </a:pPr>
            <a:r>
              <a:rPr lang="ko-KR" altLang="en-US" sz="4000">
                <a:latin typeface="HY헤드라인M"/>
                <a:ea typeface="HY헤드라인M"/>
              </a:rPr>
              <a:t>행구동과 </a:t>
            </a:r>
            <a:r>
              <a:rPr lang="ko-KR" altLang="en-US" sz="4000" dirty="0">
                <a:latin typeface="HY헤드라인M"/>
                <a:ea typeface="HY헤드라인M"/>
              </a:rPr>
              <a:t>혁신도시</a:t>
            </a:r>
            <a:endParaRPr lang="en-US" altLang="ko-KR" sz="4000" dirty="0">
              <a:latin typeface="HY헤드라인M"/>
              <a:ea typeface="HY헤드라인M"/>
            </a:endParaRPr>
          </a:p>
          <a:p>
            <a:pPr algn="ctr">
              <a:lnSpc>
                <a:spcPct val="200000"/>
              </a:lnSpc>
              <a:defRPr/>
            </a:pPr>
            <a:r>
              <a:rPr lang="ko-KR" altLang="en-US" sz="4000" dirty="0">
                <a:latin typeface="HY헤드라인M"/>
                <a:ea typeface="HY헤드라인M"/>
              </a:rPr>
              <a:t>남자고등학교 부족 문제</a:t>
            </a:r>
            <a:r>
              <a:rPr lang="en-US" altLang="ko-KR" sz="4000" dirty="0">
                <a:latin typeface="HY헤드라인M"/>
                <a:ea typeface="HY헤드라인M"/>
              </a:rPr>
              <a:t>,</a:t>
            </a:r>
          </a:p>
          <a:p>
            <a:pPr algn="ctr">
              <a:lnSpc>
                <a:spcPct val="200000"/>
              </a:lnSpc>
              <a:defRPr/>
            </a:pPr>
            <a:r>
              <a:rPr lang="ko-KR" altLang="en-US" sz="4000" dirty="0">
                <a:latin typeface="HY헤드라인M"/>
                <a:ea typeface="HY헤드라인M"/>
              </a:rPr>
              <a:t>새로운 해법이 필요합니다</a:t>
            </a:r>
            <a:r>
              <a:rPr lang="en-US" altLang="ko-KR" sz="4000" dirty="0">
                <a:latin typeface="HY헤드라인M"/>
                <a:ea typeface="HY헤드라인M"/>
              </a:rPr>
              <a:t>!</a:t>
            </a:r>
            <a:endParaRPr lang="ko-KR" altLang="en-US" sz="4000" dirty="0">
              <a:latin typeface="HY헤드라인M"/>
              <a:ea typeface="HY헤드라인M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09537969-4B87-42CE-B2BC-C7B7B79BA19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48"/>
          <a:stretch/>
        </p:blipFill>
        <p:spPr>
          <a:xfrm>
            <a:off x="1159964" y="794370"/>
            <a:ext cx="3074974" cy="43296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3752268" y="242504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grpSp>
        <p:nvGrpSpPr>
          <p:cNvPr id="2055" name="그룹 6"/>
          <p:cNvGrpSpPr/>
          <p:nvPr/>
        </p:nvGrpSpPr>
        <p:grpSpPr>
          <a:xfrm>
            <a:off x="736020" y="6001207"/>
            <a:ext cx="11042453" cy="547708"/>
            <a:chOff x="753307" y="5833428"/>
            <a:chExt cx="11042453" cy="547708"/>
          </a:xfrm>
        </p:grpSpPr>
        <p:pic>
          <p:nvPicPr>
            <p:cNvPr id="2056" name="그림 1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2057" name="직선 연결선 5"/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noFill/>
            <a:ln w="50800" cap="flat" cmpd="sng" algn="ctr">
              <a:solidFill>
                <a:srgbClr val="5B9BD5">
                  <a:alpha val="100000"/>
                </a:srgbClr>
              </a:solidFill>
              <a:prstDash val="solid"/>
              <a:miter/>
            </a:ln>
          </p:spPr>
        </p:cxnSp>
      </p:grpSp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0" y="1182622"/>
            <a:ext cx="7164248" cy="401197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5027096" y="5305565"/>
            <a:ext cx="243389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2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출처</a:t>
            </a:r>
            <a:r>
              <a:rPr kumimoji="0" lang="en-US" altLang="ko-KR" sz="12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:</a:t>
            </a:r>
            <a:r>
              <a:rPr kumimoji="0" lang="ko-KR" altLang="en-US" sz="12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lang="ko-KR" altLang="en-US" sz="12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원주시청</a:t>
            </a:r>
            <a:r>
              <a:rPr lang="en-US" altLang="ko-KR" sz="12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(2025.12.)</a:t>
            </a:r>
            <a:endParaRPr kumimoji="0" lang="ko-KR" altLang="en-US" sz="12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6DFC8B44-1A34-479E-BB04-305DA400806F}"/>
              </a:ext>
            </a:extLst>
          </p:cNvPr>
          <p:cNvSpPr/>
          <p:nvPr/>
        </p:nvSpPr>
        <p:spPr>
          <a:xfrm>
            <a:off x="154041" y="154686"/>
            <a:ext cx="6090005" cy="612542"/>
          </a:xfrm>
          <a:prstGeom prst="rect">
            <a:avLst/>
          </a:prstGeom>
          <a:solidFill>
            <a:schemeClr val="bg1"/>
          </a:solidFill>
          <a:ln w="57150" cap="flat" cmpd="sng" algn="ctr">
            <a:solidFill>
              <a:schemeClr val="accent1">
                <a:lumMod val="75000"/>
              </a:scheme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600" dirty="0"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혁신도시 동부권</a:t>
            </a:r>
            <a:r>
              <a:rPr lang="en-US" altLang="ko-KR" sz="2600" dirty="0"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(</a:t>
            </a:r>
            <a:r>
              <a:rPr lang="ko-KR" altLang="en-US" sz="2600" dirty="0" err="1"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반곡</a:t>
            </a:r>
            <a:r>
              <a:rPr lang="ko-KR" altLang="en-US" sz="2600" kern="0" spc="0" dirty="0" err="1"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ㆍ관설동</a:t>
            </a:r>
            <a:r>
              <a:rPr lang="en-US" altLang="ko-KR" sz="2600" kern="0" spc="0" dirty="0"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600" kern="0" spc="0" dirty="0" err="1"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행구동</a:t>
            </a:r>
            <a:r>
              <a:rPr lang="en-US" altLang="ko-KR" sz="2600" kern="0" spc="0" dirty="0"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en-US" altLang="ko-KR" sz="2600" dirty="0">
              <a:latin typeface="HY견고딕" panose="02030600000101010101" pitchFamily="18" charset="-127"/>
              <a:ea typeface="HY견고딕" panose="02030600000101010101" pitchFamily="18" charset="-127"/>
              <a:cs typeface="맑은 고딕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70E2EF6-5002-4EB4-B0BB-17F0FCD3E1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41" y="1181326"/>
            <a:ext cx="7085026" cy="3931557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24E62C1D-C1E1-423E-BED6-437F17B17E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2085" y="335001"/>
            <a:ext cx="4495874" cy="18501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266603E6-439D-4F92-906E-DA3920FB9B10}"/>
              </a:ext>
            </a:extLst>
          </p:cNvPr>
          <p:cNvSpPr txBox="1"/>
          <p:nvPr/>
        </p:nvSpPr>
        <p:spPr>
          <a:xfrm>
            <a:off x="10274009" y="2330712"/>
            <a:ext cx="243389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2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출처</a:t>
            </a:r>
            <a:r>
              <a:rPr kumimoji="0" lang="en-US" altLang="ko-KR" sz="12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:</a:t>
            </a:r>
            <a:r>
              <a:rPr kumimoji="0" lang="ko-KR" altLang="en-US" sz="12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lang="ko-KR" altLang="en-US" sz="12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원주신문</a:t>
            </a:r>
            <a:r>
              <a:rPr lang="en-US" altLang="ko-KR" sz="12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(2026.12.)</a:t>
            </a:r>
            <a:endParaRPr kumimoji="0" lang="ko-KR" altLang="en-US" sz="12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21" name="모서리가 둥근 직사각형 7">
            <a:extLst>
              <a:ext uri="{FF2B5EF4-FFF2-40B4-BE49-F238E27FC236}">
                <a16:creationId xmlns:a16="http://schemas.microsoft.com/office/drawing/2014/main" id="{E26CA73E-40E9-403C-9CC0-34DDBD7C0826}"/>
              </a:ext>
            </a:extLst>
          </p:cNvPr>
          <p:cNvSpPr/>
          <p:nvPr/>
        </p:nvSpPr>
        <p:spPr>
          <a:xfrm>
            <a:off x="7595427" y="2753232"/>
            <a:ext cx="4389183" cy="235433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혁신도시 동부권 인구수</a:t>
            </a:r>
            <a:r>
              <a:rPr lang="en-US" altLang="ko-KR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,</a:t>
            </a:r>
          </a:p>
          <a:p>
            <a:pPr algn="ctr"/>
            <a:r>
              <a:rPr lang="ko-KR" altLang="en-US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지속적 증가</a:t>
            </a:r>
            <a:endParaRPr lang="en-US" altLang="ko-KR" sz="2400" b="1" dirty="0">
              <a:solidFill>
                <a:schemeClr val="tx1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algn="ctr"/>
            <a:endParaRPr lang="en-US" altLang="ko-KR" sz="2000" b="1" dirty="0">
              <a:solidFill>
                <a:schemeClr val="tx1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algn="ctr"/>
            <a:endParaRPr lang="en-US" altLang="ko-KR" sz="2000" b="1" dirty="0">
              <a:solidFill>
                <a:schemeClr val="tx1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algn="ctr"/>
            <a:r>
              <a:rPr lang="ko-KR" altLang="en-US" sz="2400" b="1" dirty="0">
                <a:solidFill>
                  <a:srgbClr val="FF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교육</a:t>
            </a:r>
            <a:r>
              <a:rPr lang="ko-KR" altLang="en-US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환경 개선필요</a:t>
            </a:r>
          </a:p>
        </p:txBody>
      </p:sp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E8F72EA0-8B2E-4D40-8E08-577796A71BF6}"/>
              </a:ext>
            </a:extLst>
          </p:cNvPr>
          <p:cNvSpPr/>
          <p:nvPr/>
        </p:nvSpPr>
        <p:spPr>
          <a:xfrm>
            <a:off x="9493926" y="3900176"/>
            <a:ext cx="592183" cy="3860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5" name="그룹 6"/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056" name="그림 1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2057" name="직선 연결선 5"/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noFill/>
            <a:ln w="50800" cap="flat" cmpd="sng" algn="ctr">
              <a:solidFill>
                <a:srgbClr val="5B9BD5">
                  <a:alpha val="100000"/>
                </a:srgbClr>
              </a:solidFill>
              <a:prstDash val="solid"/>
              <a:miter/>
            </a:ln>
          </p:spPr>
        </p:cxnSp>
      </p:grpSp>
      <p:sp>
        <p:nvSpPr>
          <p:cNvPr id="2068" name="TextBox 2067"/>
          <p:cNvSpPr txBox="1"/>
          <p:nvPr/>
        </p:nvSpPr>
        <p:spPr>
          <a:xfrm>
            <a:off x="954349" y="3854388"/>
            <a:ext cx="2589321" cy="358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B085B12-E2AF-4F2F-9310-F39B77479B34}"/>
              </a:ext>
            </a:extLst>
          </p:cNvPr>
          <p:cNvSpPr/>
          <p:nvPr/>
        </p:nvSpPr>
        <p:spPr>
          <a:xfrm>
            <a:off x="154041" y="154686"/>
            <a:ext cx="6517691" cy="612542"/>
          </a:xfrm>
          <a:prstGeom prst="rect">
            <a:avLst/>
          </a:prstGeom>
          <a:solidFill>
            <a:schemeClr val="bg1"/>
          </a:solidFill>
          <a:ln w="57150" cap="flat" cmpd="sng" algn="ctr">
            <a:solidFill>
              <a:schemeClr val="accent1">
                <a:lumMod val="75000"/>
              </a:scheme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600" b="1" dirty="0" err="1"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행구동</a:t>
            </a:r>
            <a:r>
              <a:rPr lang="ko-KR" altLang="en-US" sz="2600" b="1" dirty="0"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 혁신도시 남자고등학교 부족 문제</a:t>
            </a:r>
            <a:endParaRPr lang="en-US" altLang="ko-KR" sz="2600" b="1" dirty="0">
              <a:latin typeface="HY견고딕" panose="02030600000101010101" pitchFamily="18" charset="-127"/>
              <a:ea typeface="HY견고딕" panose="02030600000101010101" pitchFamily="18" charset="-127"/>
              <a:cs typeface="맑은 고딕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ED8BAD5-B8C9-4DE2-8D19-DA5B44AD9B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930" y="1303442"/>
            <a:ext cx="5137077" cy="37309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65CDABE7-ED0B-49AF-80ED-918B9A9B1C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93" y="1314872"/>
            <a:ext cx="5369451" cy="37081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32C618B-2460-4FA0-9C62-0C2BA55FA07B}"/>
              </a:ext>
            </a:extLst>
          </p:cNvPr>
          <p:cNvSpPr txBox="1"/>
          <p:nvPr/>
        </p:nvSpPr>
        <p:spPr>
          <a:xfrm>
            <a:off x="4117031" y="5151217"/>
            <a:ext cx="243389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2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출처</a:t>
            </a:r>
            <a:r>
              <a:rPr kumimoji="0" lang="en-US" altLang="ko-KR" sz="12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:</a:t>
            </a:r>
            <a:r>
              <a:rPr kumimoji="0" lang="ko-KR" altLang="en-US" sz="12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lang="ko-KR" altLang="en-US" sz="1200" dirty="0" err="1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강원타임즈</a:t>
            </a:r>
            <a:r>
              <a:rPr lang="en-US" altLang="ko-KR" sz="12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(2025.8.)</a:t>
            </a:r>
            <a:endParaRPr kumimoji="0" lang="ko-KR" altLang="en-US" sz="12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8BA79CE-0B54-4FD1-8ADA-4C47A330C3DE}"/>
              </a:ext>
            </a:extLst>
          </p:cNvPr>
          <p:cNvSpPr txBox="1"/>
          <p:nvPr/>
        </p:nvSpPr>
        <p:spPr>
          <a:xfrm>
            <a:off x="9758101" y="5150701"/>
            <a:ext cx="243389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2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출처</a:t>
            </a:r>
            <a:r>
              <a:rPr kumimoji="0" lang="en-US" altLang="ko-KR" sz="12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:</a:t>
            </a:r>
            <a:r>
              <a:rPr kumimoji="0" lang="ko-KR" altLang="en-US" sz="12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lang="en-US" altLang="ko-KR" sz="12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G1(2025.9.)</a:t>
            </a:r>
            <a:endParaRPr kumimoji="0" lang="ko-KR" altLang="en-US" sz="12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3556301183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80"/>
          <a:stretch>
            <a:fillRect/>
          </a:stretch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/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/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직사각형 7">
            <a:extLst>
              <a:ext uri="{FF2B5EF4-FFF2-40B4-BE49-F238E27FC236}">
                <a16:creationId xmlns:a16="http://schemas.microsoft.com/office/drawing/2014/main" id="{3B085B12-E2AF-4F2F-9310-F39B77479B34}"/>
              </a:ext>
            </a:extLst>
          </p:cNvPr>
          <p:cNvSpPr/>
          <p:nvPr/>
        </p:nvSpPr>
        <p:spPr>
          <a:xfrm>
            <a:off x="120174" y="248571"/>
            <a:ext cx="5676944" cy="612542"/>
          </a:xfrm>
          <a:prstGeom prst="rect">
            <a:avLst/>
          </a:prstGeom>
          <a:solidFill>
            <a:schemeClr val="bg1"/>
          </a:solidFill>
          <a:ln w="57150" cap="flat" cmpd="sng" algn="ctr">
            <a:solidFill>
              <a:schemeClr val="accent1">
                <a:lumMod val="75000"/>
              </a:scheme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600" b="1" dirty="0"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혁신도시 고등학교 신설 불가</a:t>
            </a:r>
            <a:r>
              <a:rPr lang="en-US" altLang="ko-KR" sz="2600" b="1" dirty="0"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?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B773A42-4A60-48FE-8008-3801A49A39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88" y="1506985"/>
            <a:ext cx="5575330" cy="3778755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F7F30E4F-582E-4208-B6F0-1ED4DC885A7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557784"/>
            <a:ext cx="5874212" cy="372795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B309C9A-95F0-44D0-9E2E-E5DC320D5DD9}"/>
              </a:ext>
            </a:extLst>
          </p:cNvPr>
          <p:cNvSpPr txBox="1"/>
          <p:nvPr/>
        </p:nvSpPr>
        <p:spPr>
          <a:xfrm>
            <a:off x="9951720" y="5374274"/>
            <a:ext cx="243389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2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출처</a:t>
            </a:r>
            <a:r>
              <a:rPr kumimoji="0" lang="en-US" altLang="ko-KR" sz="12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:</a:t>
            </a:r>
            <a:r>
              <a:rPr kumimoji="0" lang="ko-KR" altLang="en-US" sz="12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 원주</a:t>
            </a:r>
            <a:r>
              <a:rPr kumimoji="0" lang="en-US" altLang="ko-KR" sz="1200" b="0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MBC</a:t>
            </a:r>
            <a:r>
              <a:rPr lang="en-US" altLang="ko-KR" sz="12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(2023.11.)</a:t>
            </a:r>
            <a:endParaRPr kumimoji="0" lang="ko-KR" altLang="en-US" sz="1200" b="0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4247353281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80"/>
          <a:stretch>
            <a:fillRect/>
          </a:stretch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/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/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3B085B12-E2AF-4F2F-9310-F39B77479B34}"/>
              </a:ext>
            </a:extLst>
          </p:cNvPr>
          <p:cNvSpPr/>
          <p:nvPr/>
        </p:nvSpPr>
        <p:spPr>
          <a:xfrm>
            <a:off x="120173" y="73269"/>
            <a:ext cx="8189325" cy="612542"/>
          </a:xfrm>
          <a:prstGeom prst="rect">
            <a:avLst/>
          </a:prstGeom>
          <a:solidFill>
            <a:schemeClr val="bg1"/>
          </a:solidFill>
          <a:ln w="57150" cap="flat" cmpd="sng" algn="ctr">
            <a:solidFill>
              <a:schemeClr val="accent1">
                <a:lumMod val="75000"/>
              </a:scheme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600" b="1" dirty="0"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「도시형 캠퍼스 설치 및 지원에 관한 특별법」</a:t>
            </a:r>
            <a:endParaRPr lang="en-US" altLang="ko-KR" sz="1400" b="1" dirty="0">
              <a:latin typeface="HY견고딕" panose="02030600000101010101" pitchFamily="18" charset="-127"/>
              <a:ea typeface="HY견고딕" panose="02030600000101010101" pitchFamily="18" charset="-127"/>
              <a:cs typeface="맑은 고딕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07385C5B-039A-4509-83C4-AA5E337137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307" y="1173353"/>
            <a:ext cx="5687219" cy="41725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모서리가 둥근 직사각형 7">
            <a:extLst>
              <a:ext uri="{FF2B5EF4-FFF2-40B4-BE49-F238E27FC236}">
                <a16:creationId xmlns:a16="http://schemas.microsoft.com/office/drawing/2014/main" id="{95B46470-4232-41A0-8034-EF6998ECFE18}"/>
              </a:ext>
            </a:extLst>
          </p:cNvPr>
          <p:cNvSpPr/>
          <p:nvPr/>
        </p:nvSpPr>
        <p:spPr>
          <a:xfrm>
            <a:off x="6953193" y="1117137"/>
            <a:ext cx="4620740" cy="4427960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rgbClr val="00B05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도시형 캠퍼스</a:t>
            </a:r>
            <a:endParaRPr lang="en-US" altLang="ko-KR" sz="2400" b="1" dirty="0">
              <a:solidFill>
                <a:srgbClr val="00B050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endParaRPr lang="en-US" altLang="ko-KR" sz="2400" b="1" dirty="0">
              <a:solidFill>
                <a:schemeClr val="tx1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r>
              <a:rPr lang="ko-KR" altLang="en-US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①</a:t>
            </a:r>
            <a:r>
              <a:rPr lang="en-US" altLang="ko-KR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학교 신설 </a:t>
            </a:r>
            <a:r>
              <a:rPr lang="en-US" altLang="ko-KR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X</a:t>
            </a:r>
          </a:p>
          <a:p>
            <a:r>
              <a:rPr lang="en-US" altLang="ko-KR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   </a:t>
            </a:r>
            <a:r>
              <a:rPr lang="ko-KR" altLang="en-US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제도적 </a:t>
            </a:r>
            <a:r>
              <a:rPr lang="en-US" altLang="ko-KR" sz="2400" dirty="0"/>
              <a:t>· </a:t>
            </a:r>
            <a:r>
              <a:rPr lang="ko-KR" altLang="en-US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재정적 부담</a:t>
            </a:r>
            <a:endParaRPr lang="en-US" altLang="ko-KR" sz="2400" b="1" dirty="0">
              <a:solidFill>
                <a:schemeClr val="tx1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endParaRPr lang="en-US" altLang="ko-KR" sz="2400" b="1" dirty="0">
              <a:solidFill>
                <a:schemeClr val="tx1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r>
              <a:rPr lang="ko-KR" altLang="en-US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②</a:t>
            </a:r>
            <a:r>
              <a:rPr lang="en-US" altLang="ko-KR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생활권 내 교육공간 확보</a:t>
            </a:r>
            <a:endParaRPr lang="en-US" altLang="ko-KR" sz="2400" b="1" dirty="0">
              <a:solidFill>
                <a:schemeClr val="tx1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endParaRPr lang="en-US" altLang="ko-KR" sz="2400" b="1" dirty="0">
              <a:solidFill>
                <a:schemeClr val="tx1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r>
              <a:rPr lang="ko-KR" altLang="en-US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③</a:t>
            </a:r>
            <a:r>
              <a:rPr lang="en-US" altLang="ko-KR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학령인구 변화에 따라 </a:t>
            </a:r>
            <a:r>
              <a:rPr lang="en-US" altLang="ko-KR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         </a:t>
            </a:r>
          </a:p>
          <a:p>
            <a:r>
              <a:rPr lang="en-US" altLang="ko-KR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   </a:t>
            </a:r>
            <a:r>
              <a:rPr lang="ko-KR" altLang="en-US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유연하게 확대 </a:t>
            </a:r>
            <a:r>
              <a:rPr lang="en-US" altLang="ko-KR" sz="2400" dirty="0"/>
              <a:t>· </a:t>
            </a:r>
            <a:r>
              <a:rPr lang="ko-KR" altLang="en-US" sz="24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축소 가능</a:t>
            </a:r>
            <a:endParaRPr lang="en-US" altLang="ko-KR" sz="2400" b="1" dirty="0">
              <a:solidFill>
                <a:schemeClr val="tx1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algn="ctr"/>
            <a:endParaRPr lang="ko-KR" altLang="en-US" sz="2400" b="1" dirty="0">
              <a:solidFill>
                <a:schemeClr val="tx1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05494732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80"/>
          <a:stretch>
            <a:fillRect/>
          </a:stretch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3B085B12-E2AF-4F2F-9310-F39B77479B34}"/>
              </a:ext>
            </a:extLst>
          </p:cNvPr>
          <p:cNvSpPr/>
          <p:nvPr/>
        </p:nvSpPr>
        <p:spPr>
          <a:xfrm>
            <a:off x="120175" y="179801"/>
            <a:ext cx="5713358" cy="612542"/>
          </a:xfrm>
          <a:prstGeom prst="rect">
            <a:avLst/>
          </a:prstGeom>
          <a:solidFill>
            <a:schemeClr val="bg1"/>
          </a:solidFill>
          <a:ln w="57150" cap="flat" cmpd="sng" algn="ctr">
            <a:solidFill>
              <a:schemeClr val="accent1">
                <a:lumMod val="75000"/>
              </a:scheme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600" i="0" u="none" strike="noStrike" kern="1200" cap="none" spc="0" normalizeH="0" baseline="0" dirty="0">
                <a:ea typeface="HY견고딕" panose="02030600000101010101" pitchFamily="18" charset="-127"/>
                <a:cs typeface="맑은 고딕"/>
              </a:rPr>
              <a:t>새로운 해법 제안 </a:t>
            </a:r>
            <a:r>
              <a:rPr kumimoji="0" lang="en-US" altLang="ko-KR" sz="2600" i="0" u="none" strike="noStrike" kern="1200" cap="none" spc="0" normalizeH="0" baseline="0" dirty="0">
                <a:ea typeface="HY견고딕" panose="02030600000101010101" pitchFamily="18" charset="-127"/>
                <a:cs typeface="맑은 고딕"/>
              </a:rPr>
              <a:t>– </a:t>
            </a:r>
            <a:r>
              <a:rPr kumimoji="0" lang="ko-KR" altLang="en-US" sz="2600" i="0" u="none" strike="noStrike" kern="1200" cap="none" spc="0" normalizeH="0" baseline="0" dirty="0">
                <a:ea typeface="HY견고딕" panose="02030600000101010101" pitchFamily="18" charset="-127"/>
                <a:cs typeface="맑은 고딕"/>
              </a:rPr>
              <a:t>도시형 캠퍼스 </a:t>
            </a:r>
            <a:endParaRPr lang="en-US" altLang="ko-KR" sz="1400" b="1" dirty="0">
              <a:latin typeface="HY견고딕" panose="02030600000101010101" pitchFamily="18" charset="-127"/>
              <a:ea typeface="HY견고딕" panose="02030600000101010101" pitchFamily="18" charset="-127"/>
              <a:cs typeface="맑은 고딕"/>
            </a:endParaRPr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1E39FDBF-1CA3-40C6-A603-DDA38131194B}"/>
              </a:ext>
            </a:extLst>
          </p:cNvPr>
          <p:cNvSpPr/>
          <p:nvPr/>
        </p:nvSpPr>
        <p:spPr>
          <a:xfrm>
            <a:off x="3750733" y="1518694"/>
            <a:ext cx="8298676" cy="4407159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▶ </a:t>
            </a:r>
            <a:r>
              <a:rPr lang="ko-KR" altLang="en-US" sz="3200" dirty="0" err="1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행</a:t>
            </a:r>
            <a:r>
              <a:rPr lang="ko-KR" altLang="en-US" sz="3200" dirty="0" err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구동</a:t>
            </a:r>
            <a:r>
              <a:rPr lang="ko-KR" altLang="en-US" sz="3200" b="1" dirty="0">
                <a:solidFill>
                  <a:schemeClr val="tx1"/>
                </a:solidFill>
                <a:latin typeface="HY견고딕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en-US" altLang="ko-KR" sz="3200" dirty="0">
                <a:solidFill>
                  <a:schemeClr val="tx1"/>
                </a:solidFill>
              </a:rPr>
              <a:t>· </a:t>
            </a:r>
            <a:r>
              <a:rPr lang="ko-KR" altLang="en-US" sz="32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혁신도시 </a:t>
            </a:r>
            <a:r>
              <a:rPr lang="ko-KR" altLang="en-US" sz="3200" dirty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도시형 캠퍼스</a:t>
            </a:r>
            <a:r>
              <a:rPr lang="ko-KR" altLang="en-US" sz="32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제안</a:t>
            </a:r>
            <a:r>
              <a:rPr lang="en-US" altLang="ko-KR" sz="3200" dirty="0"/>
              <a:t>·</a:t>
            </a:r>
            <a:endParaRPr lang="en-US" altLang="ko-KR" sz="32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34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①</a:t>
            </a:r>
            <a:r>
              <a:rPr lang="en-US" altLang="ko-KR" sz="32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2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도시형 캠퍼스 공식 검토 추진</a:t>
            </a:r>
            <a:endParaRPr lang="en-US" altLang="ko-KR" sz="32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34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② 시민 참여</a:t>
            </a:r>
            <a:r>
              <a:rPr lang="en-US" altLang="ko-KR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공개 논의 구조 마련</a:t>
            </a:r>
            <a:endParaRPr lang="en-US" altLang="ko-KR" sz="34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34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③ </a:t>
            </a:r>
            <a:r>
              <a:rPr lang="en-US" altLang="ko-KR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＇</a:t>
            </a:r>
            <a:r>
              <a:rPr lang="ko-KR" altLang="en-US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가능성</a:t>
            </a:r>
            <a:r>
              <a:rPr lang="en-US" altLang="ko-KR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＇</a:t>
            </a:r>
            <a:r>
              <a:rPr lang="ko-KR" altLang="en-US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전제</a:t>
            </a:r>
            <a:r>
              <a:rPr lang="en-US" altLang="ko-KR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4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실질적 행정 대안</a:t>
            </a:r>
            <a:endParaRPr lang="ko-KR" altLang="en-US" sz="3400" dirty="0">
              <a:solidFill>
                <a:srgbClr val="0E0036"/>
              </a:solidFill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16CD373C-6496-4AEA-8174-76478DF690A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48"/>
          <a:stretch/>
        </p:blipFill>
        <p:spPr>
          <a:xfrm>
            <a:off x="284806" y="1070620"/>
            <a:ext cx="3074974" cy="4329645"/>
          </a:xfrm>
          <a:prstGeom prst="rect">
            <a:avLst/>
          </a:prstGeom>
        </p:spPr>
      </p:pic>
      <p:sp>
        <p:nvSpPr>
          <p:cNvPr id="11" name="부제목 2">
            <a:extLst>
              <a:ext uri="{FF2B5EF4-FFF2-40B4-BE49-F238E27FC236}">
                <a16:creationId xmlns:a16="http://schemas.microsoft.com/office/drawing/2014/main" id="{E6F0BA0F-1FC8-4B9F-AB6B-1A776A055CF3}"/>
              </a:ext>
            </a:extLst>
          </p:cNvPr>
          <p:cNvSpPr txBox="1">
            <a:spLocks/>
          </p:cNvSpPr>
          <p:nvPr/>
        </p:nvSpPr>
        <p:spPr>
          <a:xfrm>
            <a:off x="302281" y="5667484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산업경제위원회</a:t>
            </a:r>
            <a:endParaRPr lang="en-US" altLang="ko-KR" sz="2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홍 기 상</a:t>
            </a:r>
          </a:p>
        </p:txBody>
      </p:sp>
    </p:spTree>
    <p:extLst>
      <p:ext uri="{BB962C8B-B14F-4D97-AF65-F5344CB8AC3E}">
        <p14:creationId xmlns:p14="http://schemas.microsoft.com/office/powerpoint/2010/main" val="3709120830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3392304"/>
              </p:ext>
            </p:extLst>
          </p:nvPr>
        </p:nvGraphicFramePr>
        <p:xfrm>
          <a:off x="5318891" y="4027716"/>
          <a:ext cx="5394650" cy="935419"/>
        </p:xfrm>
        <a:graphic>
          <a:graphicData uri="http://schemas.openxmlformats.org/drawingml/2006/table">
            <a:tbl>
              <a:tblPr firstRow="1" bandRow="1"/>
              <a:tblGrid>
                <a:gridCol w="5394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홍기상 의원</a:t>
                      </a:r>
                      <a:endParaRPr lang="en-US" altLang="ko-KR" sz="4400" kern="0" spc="-60" dirty="0">
                        <a:solidFill>
                          <a:srgbClr val="000000"/>
                        </a:solidFill>
                        <a:effectLst/>
                        <a:latin typeface="HY견명조"/>
                        <a:ea typeface="HY견명조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80"/>
          <a:stretch>
            <a:fillRect/>
          </a:stretch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/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/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직사각형 15"/>
          <p:cNvSpPr/>
          <p:nvPr/>
        </p:nvSpPr>
        <p:spPr>
          <a:xfrm>
            <a:off x="4735188" y="2207791"/>
            <a:ext cx="6426940" cy="82480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4800" b="0" i="0" u="none" strike="noStrike" kern="1200" cap="none" spc="0" normalizeH="0" baseline="0">
                <a:solidFill>
                  <a:srgbClr val="0070C0"/>
                </a:solidFill>
                <a:latin typeface="HY헤드라인M"/>
                <a:ea typeface="HY헤드라인M"/>
              </a:rPr>
              <a:t>감사합니다</a:t>
            </a:r>
            <a:r>
              <a:rPr kumimoji="0" lang="en-US" altLang="ko-KR" sz="4800" b="0" i="0" u="none" strike="noStrike" kern="1200" cap="none" spc="0" normalizeH="0" baseline="0">
                <a:solidFill>
                  <a:srgbClr val="0070C0"/>
                </a:solidFill>
                <a:latin typeface="HY헤드라인M"/>
                <a:ea typeface="HY헤드라인M"/>
              </a:rPr>
              <a:t>.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CF884A11-C4EF-47E4-A982-23084D646F6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48"/>
          <a:stretch/>
        </p:blipFill>
        <p:spPr>
          <a:xfrm>
            <a:off x="1029872" y="867770"/>
            <a:ext cx="3074974" cy="43296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153</Words>
  <Application>Microsoft Office PowerPoint</Application>
  <PresentationFormat>와이드스크린</PresentationFormat>
  <Paragraphs>46</Paragraphs>
  <Slides>7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5" baseType="lpstr">
      <vt:lpstr>HY견고딕</vt:lpstr>
      <vt:lpstr>HY견명조</vt:lpstr>
      <vt:lpstr>HY울릉도M</vt:lpstr>
      <vt:lpstr>HY헤드라인M</vt:lpstr>
      <vt:lpstr>굴림체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379</cp:revision>
  <dcterms:created xsi:type="dcterms:W3CDTF">2022-12-16T03:44:56Z</dcterms:created>
  <dcterms:modified xsi:type="dcterms:W3CDTF">2026-01-09T07:18:14Z</dcterms:modified>
  <cp:version/>
</cp:coreProperties>
</file>