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19" r:id="rId2"/>
    <p:sldId id="420" r:id="rId3"/>
    <p:sldId id="423" r:id="rId4"/>
    <p:sldId id="424" r:id="rId5"/>
    <p:sldId id="425" r:id="rId6"/>
    <p:sldId id="426" r:id="rId7"/>
    <p:sldId id="428" r:id="rId8"/>
    <p:sldId id="314" r:id="rId9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683"/>
    <a:srgbClr val="FD8F87"/>
    <a:srgbClr val="FAF6EC"/>
    <a:srgbClr val="F1E6C7"/>
    <a:srgbClr val="0000FF"/>
    <a:srgbClr val="9933FF"/>
    <a:srgbClr val="23FD76"/>
    <a:srgbClr val="CC99FF"/>
    <a:srgbClr val="0E00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95" d="100"/>
          <a:sy n="95" d="100"/>
        </p:scale>
        <p:origin x="78" y="4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&#50629;&#47924;\5&#48516;&#48156;&#50616;\&#49548;&#49345;&#44277;&#51064;%20&#52636;&#49328;%20&#51109;&#47140;%20&#50500;&#51060;&#46028;&#48388;%20&#51648;&#50896;&#49324;&#50629;%20&#52489;&#44396;\&#48176;&#44221;&#51088;&#47308;\ppt%20&#53685;&#44228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C912-4CAA-A7A6-0D106E4321ED}"/>
              </c:ext>
            </c:extLst>
          </c:dPt>
          <c:dPt>
            <c:idx val="1"/>
            <c:bubble3D val="0"/>
            <c:spPr>
              <a:solidFill>
                <a:srgbClr val="FF99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C912-4CAA-A7A6-0D106E4321ED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C912-4CAA-A7A6-0D106E4321ED}"/>
              </c:ext>
            </c:extLst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C912-4CAA-A7A6-0D106E4321ED}"/>
              </c:ext>
            </c:extLst>
          </c:dPt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2">
                          <a:lumMod val="10000"/>
                        </a:schemeClr>
                      </a:solidFill>
                      <a:latin typeface="HY헤드라인M" panose="02030600000101010101" pitchFamily="18" charset="-127"/>
                      <a:ea typeface="HY헤드라인M" panose="0203060000010101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912-4CAA-A7A6-0D106E4321ED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bg2">
                          <a:lumMod val="10000"/>
                        </a:schemeClr>
                      </a:solidFill>
                      <a:latin typeface="HY헤드라인M" panose="02030600000101010101" pitchFamily="18" charset="-127"/>
                      <a:ea typeface="HY헤드라인M" panose="0203060000010101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912-4CAA-A7A6-0D106E4321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Sheet1!$A$3:$A$6</c:f>
              <c:strCache>
                <c:ptCount val="4"/>
                <c:pt idx="0">
                  <c:v>휴무 충분</c:v>
                </c:pt>
                <c:pt idx="1">
                  <c:v>휴무 불충분</c:v>
                </c:pt>
                <c:pt idx="2">
                  <c:v>휴무 없음</c:v>
                </c:pt>
                <c:pt idx="3">
                  <c:v>기타</c:v>
                </c:pt>
              </c:strCache>
            </c:strRef>
          </c:cat>
          <c:val>
            <c:numRef>
              <c:f>Sheet1!$B$3:$B$6</c:f>
              <c:numCache>
                <c:formatCode>0.0%</c:formatCode>
                <c:ptCount val="4"/>
                <c:pt idx="0">
                  <c:v>0.60899999999999999</c:v>
                </c:pt>
                <c:pt idx="1">
                  <c:v>0.17799999999999999</c:v>
                </c:pt>
                <c:pt idx="2">
                  <c:v>0.11</c:v>
                </c:pt>
                <c:pt idx="3">
                  <c:v>0.10300000000000009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912-4CAA-A7A6-0D106E4321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78732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19519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034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7041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3734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867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58667"/>
            <a:ext cx="8074479" cy="1569660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소상공인 출산장려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800" spc="-3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아이보듬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지원사업 촉구 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D0580FD0-79A9-4375-A17F-2ECA72106CF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2718860"/>
              </p:ext>
            </p:extLst>
          </p:nvPr>
        </p:nvGraphicFramePr>
        <p:xfrm>
          <a:off x="2610035" y="1965614"/>
          <a:ext cx="6705599" cy="4190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4D92631-03A0-485D-9A21-1E351CD32AB7}"/>
              </a:ext>
            </a:extLst>
          </p:cNvPr>
          <p:cNvSpPr txBox="1"/>
          <p:nvPr/>
        </p:nvSpPr>
        <p:spPr>
          <a:xfrm>
            <a:off x="372861" y="124178"/>
            <a:ext cx="6333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2024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 소상공인 일과 생활의 균형 실태조사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F454FA-C980-4E45-B928-2D2752BD5A68}"/>
              </a:ext>
            </a:extLst>
          </p:cNvPr>
          <p:cNvSpPr txBox="1"/>
          <p:nvPr/>
        </p:nvSpPr>
        <p:spPr>
          <a:xfrm>
            <a:off x="1411549" y="1638125"/>
            <a:ext cx="3589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영세 소상공인 비중 높음</a:t>
            </a:r>
          </a:p>
        </p:txBody>
      </p:sp>
      <p:sp>
        <p:nvSpPr>
          <p:cNvPr id="4" name="화살표: 아래쪽 3">
            <a:extLst>
              <a:ext uri="{FF2B5EF4-FFF2-40B4-BE49-F238E27FC236}">
                <a16:creationId xmlns:a16="http://schemas.microsoft.com/office/drawing/2014/main" id="{DF4D1BF1-DBA3-413F-8FC2-AFFAD0592D80}"/>
              </a:ext>
            </a:extLst>
          </p:cNvPr>
          <p:cNvSpPr/>
          <p:nvPr/>
        </p:nvSpPr>
        <p:spPr>
          <a:xfrm rot="19356485" flipV="1">
            <a:off x="3062801" y="2159247"/>
            <a:ext cx="457785" cy="794304"/>
          </a:xfrm>
          <a:prstGeom prst="downArrow">
            <a:avLst/>
          </a:prstGeom>
          <a:solidFill>
            <a:srgbClr val="F5868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2951301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D92631-03A0-485D-9A21-1E351CD32AB7}"/>
              </a:ext>
            </a:extLst>
          </p:cNvPr>
          <p:cNvSpPr txBox="1"/>
          <p:nvPr/>
        </p:nvSpPr>
        <p:spPr>
          <a:xfrm>
            <a:off x="372861" y="124178"/>
            <a:ext cx="5468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2024. 5. 10. 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한겨례신문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사회면 기사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4E89B021-4192-4711-A94B-6406C7697B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502" y="1043272"/>
            <a:ext cx="8897459" cy="274263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08DD72FF-36B3-4960-96BF-C61E9D15A4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9762" y="3755760"/>
            <a:ext cx="8486077" cy="2533344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ABC3BFCD-C87A-461D-B78F-9A6F01138DDC}"/>
              </a:ext>
            </a:extLst>
          </p:cNvPr>
          <p:cNvCxnSpPr>
            <a:cxnSpLocks/>
          </p:cNvCxnSpPr>
          <p:nvPr/>
        </p:nvCxnSpPr>
        <p:spPr>
          <a:xfrm flipV="1">
            <a:off x="1110098" y="2099790"/>
            <a:ext cx="6375924" cy="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9066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FE862B2-C1EB-4C02-9DB6-805C6AF7B5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12" y="971719"/>
            <a:ext cx="10519741" cy="5691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28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D92631-03A0-485D-9A21-1E351CD32AB7}"/>
              </a:ext>
            </a:extLst>
          </p:cNvPr>
          <p:cNvSpPr txBox="1"/>
          <p:nvPr/>
        </p:nvSpPr>
        <p:spPr>
          <a:xfrm>
            <a:off x="372861" y="124178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경북 소상공인 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아이보듬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사업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E358D0-A856-4D90-AD59-864E244CF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8526" y="3725326"/>
            <a:ext cx="7115175" cy="30861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E0059E9-6438-4686-880C-4C5D59EC9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3987" y="928138"/>
            <a:ext cx="5884252" cy="2706756"/>
          </a:xfrm>
          <a:prstGeom prst="rect">
            <a:avLst/>
          </a:prstGeom>
        </p:spPr>
      </p:pic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4CC6C0AF-C409-4F8D-8C96-5FD7D4B74FF7}"/>
              </a:ext>
            </a:extLst>
          </p:cNvPr>
          <p:cNvCxnSpPr>
            <a:cxnSpLocks/>
          </p:cNvCxnSpPr>
          <p:nvPr/>
        </p:nvCxnSpPr>
        <p:spPr>
          <a:xfrm>
            <a:off x="2908038" y="5986313"/>
            <a:ext cx="38042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9765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D92631-03A0-485D-9A21-1E351CD32AB7}"/>
              </a:ext>
            </a:extLst>
          </p:cNvPr>
          <p:cNvSpPr txBox="1"/>
          <p:nvPr/>
        </p:nvSpPr>
        <p:spPr>
          <a:xfrm>
            <a:off x="372861" y="124178"/>
            <a:ext cx="6340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서울 소상공인 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민간아이돌봄서비스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지원사업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0D28575-05CE-4AEC-93A2-1BE4BDCB6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099" y="950504"/>
            <a:ext cx="9496425" cy="256222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011C4C4F-A6CF-4D01-BA69-D0FAF6D3E3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8099" y="3652123"/>
            <a:ext cx="7925682" cy="278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881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58667"/>
            <a:ext cx="8074479" cy="1569660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소상공인 출산장려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4800" spc="-3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아이보듬</a:t>
            </a: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지원사업 촉구 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51992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10645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7556</TotalTime>
  <Words>75</Words>
  <Application>Microsoft Office PowerPoint</Application>
  <PresentationFormat>와이드스크린</PresentationFormat>
  <Paragraphs>33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367</cp:revision>
  <cp:lastPrinted>2024-09-12T05:46:39Z</cp:lastPrinted>
  <dcterms:created xsi:type="dcterms:W3CDTF">2022-12-16T03:44:56Z</dcterms:created>
  <dcterms:modified xsi:type="dcterms:W3CDTF">2024-11-15T06:56:57Z</dcterms:modified>
</cp:coreProperties>
</file>