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439" r:id="rId2"/>
    <p:sldId id="434" r:id="rId3"/>
    <p:sldId id="424" r:id="rId4"/>
    <p:sldId id="433" r:id="rId5"/>
    <p:sldId id="436" r:id="rId6"/>
    <p:sldId id="432" r:id="rId7"/>
    <p:sldId id="440" r:id="rId8"/>
    <p:sldId id="437" r:id="rId9"/>
  </p:sldIdLst>
  <p:sldSz cx="12192000" cy="6858000"/>
  <p:notesSz cx="9939338" cy="68072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2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E0036"/>
    <a:srgbClr val="5F2A86"/>
    <a:srgbClr val="B40FCF"/>
    <a:srgbClr val="E582F6"/>
    <a:srgbClr val="F58683"/>
    <a:srgbClr val="29123A"/>
    <a:srgbClr val="F8B0AE"/>
    <a:srgbClr val="DF03C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11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666" y="8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3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30442" y="3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2025-08-31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4" y="6466156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30442" y="6466156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3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30442" y="3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2025-08-31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928938" y="850900"/>
            <a:ext cx="4084637" cy="2297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04" tIns="44151" rIns="88304" bIns="441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5044" y="3276369"/>
            <a:ext cx="7951470" cy="2679801"/>
          </a:xfrm>
          <a:prstGeom prst="rect">
            <a:avLst/>
          </a:prstGeom>
        </p:spPr>
        <p:txBody>
          <a:bodyPr vert="horz" lIns="88304" tIns="44151" rIns="88304" bIns="4415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4" y="6466156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30442" y="6466156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71904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41967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61571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88408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0169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82897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26532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80226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2025-08-31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2025-08-31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2025-08-31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2025-08-31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2025-08-31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2025-08-31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2025-08-31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0"/>
                </a:schemeClr>
              </a:gs>
              <a:gs pos="50000">
                <a:schemeClr val="accent1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0B67440E-634D-4773-AB70-877046426944}"/>
              </a:ext>
            </a:extLst>
          </p:cNvPr>
          <p:cNvSpPr/>
          <p:nvPr/>
        </p:nvSpPr>
        <p:spPr>
          <a:xfrm>
            <a:off x="3618524" y="1409802"/>
            <a:ext cx="8473700" cy="3723967"/>
          </a:xfrm>
          <a:prstGeom prst="roundRect">
            <a:avLst/>
          </a:prstGeom>
          <a:solidFill>
            <a:schemeClr val="bg1">
              <a:lumMod val="85000"/>
              <a:alpha val="27000"/>
            </a:schemeClr>
          </a:solidFill>
          <a:ln w="34925">
            <a:gradFill>
              <a:gsLst>
                <a:gs pos="0">
                  <a:schemeClr val="accent1"/>
                </a:gs>
                <a:gs pos="66000">
                  <a:schemeClr val="accent5">
                    <a:lumMod val="75000"/>
                  </a:schemeClr>
                </a:gs>
                <a:gs pos="3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6480"/>
              </a:lnSpc>
            </a:pPr>
            <a:r>
              <a:rPr lang="ko-KR" altLang="en-US" sz="4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사립유치원 급식 운영 자율성과 원주시 조례의 관계 검토</a:t>
            </a:r>
            <a:endParaRPr lang="ko-KR" altLang="en-US" sz="4400" dirty="0">
              <a:solidFill>
                <a:srgbClr val="0E0036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76" y="1409802"/>
            <a:ext cx="3437746" cy="31311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부제목 2">
            <a:extLst>
              <a:ext uri="{FF2B5EF4-FFF2-40B4-BE49-F238E27FC236}">
                <a16:creationId xmlns:a16="http://schemas.microsoft.com/office/drawing/2014/main" id="{B94ED3A7-13A9-4B5B-B89B-F67372ADF196}"/>
              </a:ext>
            </a:extLst>
          </p:cNvPr>
          <p:cNvSpPr txBox="1">
            <a:spLocks/>
          </p:cNvSpPr>
          <p:nvPr/>
        </p:nvSpPr>
        <p:spPr>
          <a:xfrm>
            <a:off x="303782" y="5192204"/>
            <a:ext cx="3040023" cy="9707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2400" b="1" dirty="0">
                <a:latin typeface="굴림체" panose="020B0609000101010101" pitchFamily="49" charset="-127"/>
                <a:ea typeface="굴림체" panose="020B0609000101010101" pitchFamily="49" charset="-127"/>
              </a:rPr>
              <a:t>문화도시위원회</a:t>
            </a:r>
            <a:endParaRPr lang="en-US" altLang="ko-KR" sz="2400" b="1" dirty="0">
              <a:latin typeface="굴림체" panose="020B0609000101010101" pitchFamily="49" charset="-127"/>
              <a:ea typeface="굴림체" panose="020B0609000101010101" pitchFamily="49" charset="-127"/>
            </a:endParaRPr>
          </a:p>
          <a:p>
            <a:pPr marL="0" indent="0" algn="ctr">
              <a:buNone/>
            </a:pPr>
            <a:r>
              <a:rPr lang="ko-KR" altLang="en-US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김 지 헌 의원</a:t>
            </a:r>
          </a:p>
        </p:txBody>
      </p:sp>
    </p:spTree>
    <p:extLst>
      <p:ext uri="{BB962C8B-B14F-4D97-AF65-F5344CB8AC3E}">
        <p14:creationId xmlns:p14="http://schemas.microsoft.com/office/powerpoint/2010/main" val="2836804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6C30B256-FF7A-4729-BF46-3492F9E3704B}"/>
              </a:ext>
            </a:extLst>
          </p:cNvPr>
          <p:cNvSpPr/>
          <p:nvPr/>
        </p:nvSpPr>
        <p:spPr>
          <a:xfrm>
            <a:off x="501516" y="1032739"/>
            <a:ext cx="5573019" cy="882079"/>
          </a:xfrm>
          <a:prstGeom prst="rect">
            <a:avLst/>
          </a:prstGeom>
          <a:noFill/>
          <a:ln w="38100">
            <a:solidFill>
              <a:srgbClr val="0E00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2C296ED-437F-4059-96C9-D067C31650A8}"/>
              </a:ext>
            </a:extLst>
          </p:cNvPr>
          <p:cNvSpPr txBox="1"/>
          <p:nvPr/>
        </p:nvSpPr>
        <p:spPr>
          <a:xfrm>
            <a:off x="690143" y="1122442"/>
            <a:ext cx="538439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/>
              <a:t>학교급식법</a:t>
            </a:r>
            <a:endParaRPr lang="en-US" altLang="ko-KR" sz="2800" b="1" dirty="0"/>
          </a:p>
          <a:p>
            <a:r>
              <a:rPr lang="en-US" altLang="ko-KR" sz="1400" b="1" i="0" dirty="0"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[</a:t>
            </a:r>
            <a:r>
              <a:rPr lang="ko-KR" altLang="en-US" sz="1400" b="1" i="0" dirty="0"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시행 </a:t>
            </a:r>
            <a:r>
              <a:rPr lang="en-US" altLang="ko-KR" sz="1400" b="1" i="0" dirty="0"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2022. 6. 29.] [</a:t>
            </a:r>
            <a:r>
              <a:rPr lang="ko-KR" altLang="en-US" sz="1400" b="1" i="0" dirty="0"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법률 제</a:t>
            </a:r>
            <a:r>
              <a:rPr lang="en-US" altLang="ko-KR" sz="1400" b="1" i="0" dirty="0"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18639</a:t>
            </a:r>
            <a:r>
              <a:rPr lang="ko-KR" altLang="en-US" sz="1400" b="1" i="0" dirty="0"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호</a:t>
            </a:r>
            <a:r>
              <a:rPr lang="en-US" altLang="ko-KR" sz="1400" b="1" i="0" dirty="0"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, 2021. 12. 28., </a:t>
            </a:r>
            <a:r>
              <a:rPr lang="ko-KR" altLang="en-US" sz="1400" b="1" i="0" dirty="0"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일부개정</a:t>
            </a:r>
            <a:r>
              <a:rPr lang="en-US" altLang="ko-KR" sz="1400" b="1" i="0" dirty="0"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]</a:t>
            </a:r>
            <a:endParaRPr lang="ko-KR" altLang="en-US" sz="1400" b="1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4A59D7AF-0EBD-43CE-877B-06C4E2DDBB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981" y="2136447"/>
            <a:ext cx="8801100" cy="205274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타원 12">
            <a:extLst>
              <a:ext uri="{FF2B5EF4-FFF2-40B4-BE49-F238E27FC236}">
                <a16:creationId xmlns:a16="http://schemas.microsoft.com/office/drawing/2014/main" id="{44C335FE-C600-4FC7-B5D4-69C02E30C02C}"/>
              </a:ext>
            </a:extLst>
          </p:cNvPr>
          <p:cNvSpPr/>
          <p:nvPr/>
        </p:nvSpPr>
        <p:spPr>
          <a:xfrm>
            <a:off x="2675467" y="2425573"/>
            <a:ext cx="612559" cy="40229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FE4AC0D-AF43-40FD-A8D2-D1CEA7629BF8}"/>
              </a:ext>
            </a:extLst>
          </p:cNvPr>
          <p:cNvSpPr txBox="1"/>
          <p:nvPr/>
        </p:nvSpPr>
        <p:spPr>
          <a:xfrm>
            <a:off x="711608" y="4430655"/>
            <a:ext cx="10750859" cy="2111216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dirty="0"/>
              <a:t> </a:t>
            </a:r>
            <a:r>
              <a:rPr lang="en-US" altLang="ko-KR" sz="2800" b="1" dirty="0">
                <a:solidFill>
                  <a:srgbClr val="0000FF"/>
                </a:solidFill>
              </a:rPr>
              <a:t>※ </a:t>
            </a:r>
            <a:r>
              <a:rPr lang="ko-KR" altLang="en-US" sz="2800" b="1" dirty="0">
                <a:solidFill>
                  <a:srgbClr val="0000FF"/>
                </a:solidFill>
              </a:rPr>
              <a:t>사립유치원</a:t>
            </a:r>
            <a:endParaRPr lang="en-US" altLang="ko-KR" sz="2800" b="1" dirty="0">
              <a:solidFill>
                <a:srgbClr val="0000FF"/>
              </a:solidFill>
            </a:endParaRPr>
          </a:p>
          <a:p>
            <a:r>
              <a:rPr lang="en-US" altLang="ko-KR" dirty="0"/>
              <a:t> </a:t>
            </a:r>
          </a:p>
          <a:p>
            <a:r>
              <a:rPr lang="ko-KR" altLang="en-US" dirty="0"/>
              <a:t>「</a:t>
            </a:r>
            <a:r>
              <a:rPr lang="ko-KR" altLang="en-US" dirty="0" err="1"/>
              <a:t>사립학교법」제</a:t>
            </a:r>
            <a:r>
              <a:rPr lang="en-US" altLang="ko-KR" dirty="0"/>
              <a:t>2</a:t>
            </a:r>
            <a:r>
              <a:rPr lang="ko-KR" altLang="en-US" dirty="0"/>
              <a:t>조제</a:t>
            </a:r>
            <a:r>
              <a:rPr lang="en-US" altLang="ko-KR" dirty="0"/>
              <a:t>1</a:t>
            </a:r>
            <a:r>
              <a:rPr lang="ko-KR" altLang="en-US" dirty="0"/>
              <a:t>항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b="0" i="0" dirty="0">
                <a:solidFill>
                  <a:srgbClr val="444444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 “</a:t>
            </a:r>
            <a:r>
              <a:rPr lang="ko-KR" altLang="en-US" b="0" i="0" dirty="0" err="1">
                <a:solidFill>
                  <a:srgbClr val="444444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사립학교”란</a:t>
            </a:r>
            <a:r>
              <a:rPr lang="ko-KR" altLang="en-US" b="0" i="0" dirty="0">
                <a:solidFill>
                  <a:srgbClr val="444444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 학교법인</a:t>
            </a:r>
            <a:r>
              <a:rPr lang="en-US" altLang="ko-KR" b="0" i="0" dirty="0">
                <a:solidFill>
                  <a:srgbClr val="444444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, </a:t>
            </a:r>
            <a:r>
              <a:rPr lang="ko-KR" altLang="en-US" b="0" i="0" dirty="0">
                <a:solidFill>
                  <a:srgbClr val="444444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공공단체 외의 법인 또는 그 밖의 사인</a:t>
            </a:r>
            <a:r>
              <a:rPr lang="en-US" altLang="ko-KR" b="0" i="0" dirty="0">
                <a:solidFill>
                  <a:srgbClr val="444444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(</a:t>
            </a:r>
            <a:r>
              <a:rPr lang="ko-KR" altLang="en-US" b="0" i="0" dirty="0">
                <a:solidFill>
                  <a:srgbClr val="444444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私人</a:t>
            </a:r>
            <a:r>
              <a:rPr lang="en-US" altLang="ko-KR" b="0" i="0" dirty="0">
                <a:solidFill>
                  <a:srgbClr val="444444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)</a:t>
            </a:r>
            <a:r>
              <a:rPr lang="ko-KR" altLang="en-US" b="0" i="0" dirty="0">
                <a:solidFill>
                  <a:srgbClr val="444444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이 설치하는 </a:t>
            </a:r>
            <a:r>
              <a:rPr lang="ko-KR" altLang="en-US" b="0" i="0" u="sng" dirty="0">
                <a:solidFill>
                  <a:srgbClr val="086DFF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「유아교육법」</a:t>
            </a:r>
            <a:endParaRPr lang="en-US" altLang="ko-KR" b="0" i="0" u="sng" dirty="0">
              <a:solidFill>
                <a:srgbClr val="086DFF"/>
              </a:solidFill>
              <a:effectLst/>
              <a:latin typeface="Gulim" panose="020B0600000101010101" pitchFamily="50" charset="-127"/>
              <a:ea typeface="Gulim" panose="020B0600000101010101" pitchFamily="50" charset="-127"/>
            </a:endParaRPr>
          </a:p>
          <a:p>
            <a:r>
              <a:rPr lang="ko-KR" altLang="en-US" b="0" i="0" dirty="0">
                <a:solidFill>
                  <a:srgbClr val="444444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 </a:t>
            </a:r>
            <a:r>
              <a:rPr lang="ko-KR" altLang="en-US" b="0" i="0" u="sng" dirty="0">
                <a:solidFill>
                  <a:srgbClr val="0000CD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제</a:t>
            </a:r>
            <a:r>
              <a:rPr lang="en-US" altLang="ko-KR" b="0" i="0" u="sng" dirty="0">
                <a:solidFill>
                  <a:srgbClr val="0000CD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2</a:t>
            </a:r>
            <a:r>
              <a:rPr lang="ko-KR" altLang="en-US" b="0" i="0" u="sng" dirty="0">
                <a:solidFill>
                  <a:srgbClr val="0000CD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조</a:t>
            </a:r>
            <a:r>
              <a:rPr lang="ko-KR" altLang="en-US" b="0" i="0" u="sng" dirty="0">
                <a:solidFill>
                  <a:srgbClr val="000069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제</a:t>
            </a:r>
            <a:r>
              <a:rPr lang="en-US" altLang="ko-KR" b="0" i="0" u="sng" dirty="0">
                <a:solidFill>
                  <a:srgbClr val="000069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2</a:t>
            </a:r>
            <a:r>
              <a:rPr lang="ko-KR" altLang="en-US" b="0" i="0" u="sng" dirty="0">
                <a:solidFill>
                  <a:srgbClr val="000069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호</a:t>
            </a:r>
            <a:r>
              <a:rPr lang="en-US" altLang="ko-KR" b="0" i="0" dirty="0">
                <a:solidFill>
                  <a:srgbClr val="444444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, </a:t>
            </a:r>
            <a:r>
              <a:rPr lang="ko-KR" altLang="en-US" b="0" i="0" u="sng" dirty="0">
                <a:solidFill>
                  <a:srgbClr val="086DFF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「</a:t>
            </a:r>
            <a:r>
              <a:rPr lang="ko-KR" altLang="en-US" b="0" i="0" u="sng" dirty="0" err="1">
                <a:solidFill>
                  <a:srgbClr val="086DFF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초ㆍ중등교육법</a:t>
            </a:r>
            <a:r>
              <a:rPr lang="ko-KR" altLang="en-US" b="0" i="0" u="sng" dirty="0">
                <a:solidFill>
                  <a:srgbClr val="086DFF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」</a:t>
            </a:r>
            <a:r>
              <a:rPr lang="ko-KR" altLang="en-US" b="0" i="0" dirty="0">
                <a:solidFill>
                  <a:srgbClr val="444444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 </a:t>
            </a:r>
            <a:r>
              <a:rPr lang="ko-KR" altLang="en-US" b="0" i="0" u="sng" dirty="0">
                <a:solidFill>
                  <a:srgbClr val="0000CD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제</a:t>
            </a:r>
            <a:r>
              <a:rPr lang="en-US" altLang="ko-KR" b="0" i="0" u="sng" dirty="0">
                <a:solidFill>
                  <a:srgbClr val="0000CD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2</a:t>
            </a:r>
            <a:r>
              <a:rPr lang="ko-KR" altLang="en-US" b="0" i="0" u="sng" dirty="0">
                <a:solidFill>
                  <a:srgbClr val="0000CD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조</a:t>
            </a:r>
            <a:r>
              <a:rPr lang="ko-KR" altLang="en-US" b="0" i="0" dirty="0">
                <a:solidFill>
                  <a:srgbClr val="444444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 및 </a:t>
            </a:r>
            <a:r>
              <a:rPr lang="ko-KR" altLang="en-US" b="0" i="0" u="sng" dirty="0">
                <a:solidFill>
                  <a:srgbClr val="086DFF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「고등교육법」</a:t>
            </a:r>
            <a:r>
              <a:rPr lang="ko-KR" altLang="en-US" b="0" i="0" dirty="0">
                <a:solidFill>
                  <a:srgbClr val="444444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 </a:t>
            </a:r>
            <a:r>
              <a:rPr lang="ko-KR" altLang="en-US" b="0" i="0" u="sng" dirty="0">
                <a:solidFill>
                  <a:srgbClr val="0000CD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제</a:t>
            </a:r>
            <a:r>
              <a:rPr lang="en-US" altLang="ko-KR" b="0" i="0" u="sng" dirty="0">
                <a:solidFill>
                  <a:srgbClr val="0000CD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2</a:t>
            </a:r>
            <a:r>
              <a:rPr lang="ko-KR" altLang="en-US" b="0" i="0" u="sng" dirty="0">
                <a:solidFill>
                  <a:srgbClr val="0000CD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조</a:t>
            </a:r>
            <a:r>
              <a:rPr lang="ko-KR" altLang="en-US" b="0" i="0" dirty="0">
                <a:solidFill>
                  <a:srgbClr val="444444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에 따른 학교를 말한다</a:t>
            </a:r>
            <a:r>
              <a:rPr lang="en-US" altLang="ko-KR" b="0" i="0" dirty="0">
                <a:solidFill>
                  <a:srgbClr val="444444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.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8988712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9EB1B6D-2D7A-425B-AF77-2EB565CB050D}"/>
              </a:ext>
            </a:extLst>
          </p:cNvPr>
          <p:cNvSpPr/>
          <p:nvPr/>
        </p:nvSpPr>
        <p:spPr>
          <a:xfrm>
            <a:off x="4041245" y="1038711"/>
            <a:ext cx="3968222" cy="664038"/>
          </a:xfrm>
          <a:prstGeom prst="rect">
            <a:avLst/>
          </a:prstGeom>
          <a:noFill/>
          <a:ln w="38100">
            <a:solidFill>
              <a:srgbClr val="0E00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FE820E-C202-4639-AD84-40A823396C72}"/>
              </a:ext>
            </a:extLst>
          </p:cNvPr>
          <p:cNvSpPr txBox="1"/>
          <p:nvPr/>
        </p:nvSpPr>
        <p:spPr>
          <a:xfrm>
            <a:off x="4119032" y="1153462"/>
            <a:ext cx="41105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400" b="1" dirty="0"/>
              <a:t>원주시 학교급식 지원 조례</a:t>
            </a:r>
            <a:endParaRPr lang="ko-KR" altLang="en-US" sz="2400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5D78DF85-D0BC-4DB4-AD35-0D3AD57AFD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279" y="1895924"/>
            <a:ext cx="11143721" cy="664038"/>
          </a:xfrm>
          <a:prstGeom prst="rect">
            <a:avLst/>
          </a:prstGeom>
          <a:ln w="38100" cap="sq">
            <a:solidFill>
              <a:srgbClr val="0000FF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7" name="순서도: 연결자 6">
            <a:extLst>
              <a:ext uri="{FF2B5EF4-FFF2-40B4-BE49-F238E27FC236}">
                <a16:creationId xmlns:a16="http://schemas.microsoft.com/office/drawing/2014/main" id="{57FEC8D2-89AC-4EE5-BCB8-98C4FD17884A}"/>
              </a:ext>
            </a:extLst>
          </p:cNvPr>
          <p:cNvSpPr/>
          <p:nvPr/>
        </p:nvSpPr>
        <p:spPr>
          <a:xfrm>
            <a:off x="5748866" y="1896263"/>
            <a:ext cx="1464733" cy="664038"/>
          </a:xfrm>
          <a:prstGeom prst="flowChartConnector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dirty="0">
              <a:noFill/>
            </a:endParaRPr>
          </a:p>
        </p:txBody>
      </p:sp>
      <p:sp>
        <p:nvSpPr>
          <p:cNvPr id="20" name="순서도: 연결자 19">
            <a:extLst>
              <a:ext uri="{FF2B5EF4-FFF2-40B4-BE49-F238E27FC236}">
                <a16:creationId xmlns:a16="http://schemas.microsoft.com/office/drawing/2014/main" id="{D6B5904E-F80C-4BBE-A627-E1BBFC8F2103}"/>
              </a:ext>
            </a:extLst>
          </p:cNvPr>
          <p:cNvSpPr/>
          <p:nvPr/>
        </p:nvSpPr>
        <p:spPr>
          <a:xfrm>
            <a:off x="10092267" y="1895924"/>
            <a:ext cx="1464733" cy="664038"/>
          </a:xfrm>
          <a:prstGeom prst="flowChartConnector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dirty="0">
              <a:noFill/>
            </a:endParaRPr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35F57C2B-0B0E-42AF-AEDF-F6FB38CAF3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8817" y="2782625"/>
            <a:ext cx="9840099" cy="3972322"/>
          </a:xfrm>
          <a:prstGeom prst="rect">
            <a:avLst/>
          </a:prstGeom>
          <a:ln w="381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27" name="순서도: 연결자 26">
            <a:extLst>
              <a:ext uri="{FF2B5EF4-FFF2-40B4-BE49-F238E27FC236}">
                <a16:creationId xmlns:a16="http://schemas.microsoft.com/office/drawing/2014/main" id="{9C972232-C5C0-44D2-AA04-3748AC483E4E}"/>
              </a:ext>
            </a:extLst>
          </p:cNvPr>
          <p:cNvSpPr/>
          <p:nvPr/>
        </p:nvSpPr>
        <p:spPr>
          <a:xfrm>
            <a:off x="828817" y="5698066"/>
            <a:ext cx="1023551" cy="363337"/>
          </a:xfrm>
          <a:prstGeom prst="flowChartConnector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dirty="0">
              <a:noFill/>
            </a:endParaRPr>
          </a:p>
        </p:txBody>
      </p:sp>
      <p:cxnSp>
        <p:nvCxnSpPr>
          <p:cNvPr id="37" name="연결선: 꺾임 36">
            <a:extLst>
              <a:ext uri="{FF2B5EF4-FFF2-40B4-BE49-F238E27FC236}">
                <a16:creationId xmlns:a16="http://schemas.microsoft.com/office/drawing/2014/main" id="{C8A9687C-32A2-48A3-A7F8-43BFD99E6E8C}"/>
              </a:ext>
            </a:extLst>
          </p:cNvPr>
          <p:cNvCxnSpPr>
            <a:cxnSpLocks/>
          </p:cNvCxnSpPr>
          <p:nvPr/>
        </p:nvCxnSpPr>
        <p:spPr>
          <a:xfrm rot="16200000" flipV="1">
            <a:off x="-1077996" y="4124406"/>
            <a:ext cx="3246603" cy="264053"/>
          </a:xfrm>
          <a:prstGeom prst="bentConnector3">
            <a:avLst>
              <a:gd name="adj1" fmla="val 50001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70101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ADD837FD-BDB0-43BE-9216-5D8763A314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7317" y="960552"/>
            <a:ext cx="5347069" cy="5816600"/>
          </a:xfrm>
          <a:prstGeom prst="rect">
            <a:avLst/>
          </a:prstGeom>
          <a:ln w="381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2E13489D-A1B3-4C07-BE05-9CBB048092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87038" y="1433462"/>
            <a:ext cx="5848350" cy="4870780"/>
          </a:xfrm>
          <a:prstGeom prst="rect">
            <a:avLst/>
          </a:prstGeom>
          <a:ln w="381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85056499-5802-4E7D-9C2C-0B5205E16B2C}"/>
              </a:ext>
            </a:extLst>
          </p:cNvPr>
          <p:cNvCxnSpPr/>
          <p:nvPr/>
        </p:nvCxnSpPr>
        <p:spPr>
          <a:xfrm>
            <a:off x="7315200" y="5520267"/>
            <a:ext cx="4458069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E7E04599-5802-42AD-B43A-F28FA6676F48}"/>
              </a:ext>
            </a:extLst>
          </p:cNvPr>
          <p:cNvCxnSpPr/>
          <p:nvPr/>
        </p:nvCxnSpPr>
        <p:spPr>
          <a:xfrm>
            <a:off x="6358467" y="5858933"/>
            <a:ext cx="531706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C712EFA5-9160-4D1A-9119-C8B565CD1AB2}"/>
              </a:ext>
            </a:extLst>
          </p:cNvPr>
          <p:cNvCxnSpPr/>
          <p:nvPr/>
        </p:nvCxnSpPr>
        <p:spPr>
          <a:xfrm>
            <a:off x="6299200" y="6163004"/>
            <a:ext cx="29633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E12E31AB-51A2-47D6-856B-186545FF3984}"/>
              </a:ext>
            </a:extLst>
          </p:cNvPr>
          <p:cNvSpPr/>
          <p:nvPr/>
        </p:nvSpPr>
        <p:spPr>
          <a:xfrm>
            <a:off x="948267" y="2396067"/>
            <a:ext cx="2582333" cy="26246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</p:spTree>
    <p:extLst>
      <p:ext uri="{BB962C8B-B14F-4D97-AF65-F5344CB8AC3E}">
        <p14:creationId xmlns:p14="http://schemas.microsoft.com/office/powerpoint/2010/main" val="24560032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674B47DE-9C1B-4BA3-8DA4-B71CEF7F4FC1}"/>
              </a:ext>
            </a:extLst>
          </p:cNvPr>
          <p:cNvSpPr/>
          <p:nvPr/>
        </p:nvSpPr>
        <p:spPr>
          <a:xfrm>
            <a:off x="4140200" y="1475723"/>
            <a:ext cx="6824135" cy="1863171"/>
          </a:xfrm>
          <a:prstGeom prst="roundRect">
            <a:avLst/>
          </a:prstGeom>
          <a:solidFill>
            <a:schemeClr val="bg1">
              <a:lumMod val="85000"/>
              <a:alpha val="27000"/>
            </a:schemeClr>
          </a:solidFill>
          <a:ln w="34925">
            <a:gradFill>
              <a:gsLst>
                <a:gs pos="0">
                  <a:schemeClr val="accent1"/>
                </a:gs>
                <a:gs pos="66000">
                  <a:schemeClr val="accent5">
                    <a:lumMod val="75000"/>
                  </a:schemeClr>
                </a:gs>
                <a:gs pos="3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6480"/>
              </a:lnSpc>
            </a:pPr>
            <a:r>
              <a:rPr lang="ko-KR" altLang="en-US" sz="4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자율권 제한</a:t>
            </a:r>
            <a:endParaRPr lang="ko-KR" altLang="en-US" sz="4400" dirty="0">
              <a:solidFill>
                <a:srgbClr val="0E0036"/>
              </a:solidFill>
            </a:endParaRPr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D72EE01D-0C2E-4BB7-A88E-EEDC6BC8862E}"/>
              </a:ext>
            </a:extLst>
          </p:cNvPr>
          <p:cNvSpPr/>
          <p:nvPr/>
        </p:nvSpPr>
        <p:spPr>
          <a:xfrm>
            <a:off x="4140199" y="4003507"/>
            <a:ext cx="6824135" cy="1863171"/>
          </a:xfrm>
          <a:prstGeom prst="roundRect">
            <a:avLst/>
          </a:prstGeom>
          <a:solidFill>
            <a:schemeClr val="bg1">
              <a:lumMod val="85000"/>
              <a:alpha val="27000"/>
            </a:schemeClr>
          </a:solidFill>
          <a:ln w="34925">
            <a:gradFill>
              <a:gsLst>
                <a:gs pos="0">
                  <a:schemeClr val="accent1"/>
                </a:gs>
                <a:gs pos="66000">
                  <a:schemeClr val="accent5">
                    <a:lumMod val="75000"/>
                  </a:schemeClr>
                </a:gs>
                <a:gs pos="3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6480"/>
              </a:lnSpc>
            </a:pPr>
            <a:r>
              <a:rPr lang="ko-KR" altLang="en-US" sz="4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지원 방식 다양화</a:t>
            </a:r>
            <a:endParaRPr lang="ko-KR" altLang="en-US" sz="4400" dirty="0">
              <a:solidFill>
                <a:srgbClr val="0E0036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0D5EFB9-64BF-403A-849A-9C06CC6E396A}"/>
              </a:ext>
            </a:extLst>
          </p:cNvPr>
          <p:cNvSpPr txBox="1"/>
          <p:nvPr/>
        </p:nvSpPr>
        <p:spPr>
          <a:xfrm>
            <a:off x="1600199" y="2048823"/>
            <a:ext cx="18118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첫째</a:t>
            </a:r>
            <a:r>
              <a:rPr lang="en-US" altLang="ko-KR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  <a:endParaRPr lang="ko-KR" altLang="en-US" sz="5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5A530B9-C488-4B93-B642-1FEE0E077F77}"/>
              </a:ext>
            </a:extLst>
          </p:cNvPr>
          <p:cNvSpPr txBox="1"/>
          <p:nvPr/>
        </p:nvSpPr>
        <p:spPr>
          <a:xfrm>
            <a:off x="1600198" y="4353336"/>
            <a:ext cx="18118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둘째</a:t>
            </a:r>
            <a:r>
              <a:rPr lang="en-US" altLang="ko-KR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  <a:endParaRPr lang="ko-KR" altLang="en-US" sz="5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30" name="그림 29">
            <a:extLst>
              <a:ext uri="{FF2B5EF4-FFF2-40B4-BE49-F238E27FC236}">
                <a16:creationId xmlns:a16="http://schemas.microsoft.com/office/drawing/2014/main" id="{D0F673D9-B192-4338-BA74-AFCAF59841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8200" y="1752043"/>
            <a:ext cx="1269999" cy="1269999"/>
          </a:xfrm>
          <a:prstGeom prst="rect">
            <a:avLst/>
          </a:prstGeom>
        </p:spPr>
      </p:pic>
      <p:pic>
        <p:nvPicPr>
          <p:cNvPr id="32" name="그림 31">
            <a:extLst>
              <a:ext uri="{FF2B5EF4-FFF2-40B4-BE49-F238E27FC236}">
                <a16:creationId xmlns:a16="http://schemas.microsoft.com/office/drawing/2014/main" id="{436E88E3-887B-4581-92CC-E2FB1D055F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8200" y="4333958"/>
            <a:ext cx="1202267" cy="1202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1918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DF118A89-E53B-4A47-A0F1-73C62313B9FD}"/>
              </a:ext>
            </a:extLst>
          </p:cNvPr>
          <p:cNvSpPr/>
          <p:nvPr/>
        </p:nvSpPr>
        <p:spPr>
          <a:xfrm>
            <a:off x="4283211" y="1511400"/>
            <a:ext cx="6832602" cy="1863171"/>
          </a:xfrm>
          <a:prstGeom prst="roundRect">
            <a:avLst/>
          </a:prstGeom>
          <a:solidFill>
            <a:schemeClr val="bg1">
              <a:lumMod val="85000"/>
              <a:alpha val="27000"/>
            </a:schemeClr>
          </a:solidFill>
          <a:ln w="34925">
            <a:gradFill>
              <a:gsLst>
                <a:gs pos="0">
                  <a:schemeClr val="accent1"/>
                </a:gs>
                <a:gs pos="66000">
                  <a:schemeClr val="accent5">
                    <a:lumMod val="75000"/>
                  </a:schemeClr>
                </a:gs>
                <a:gs pos="3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6480"/>
              </a:lnSpc>
            </a:pPr>
            <a:r>
              <a:rPr lang="ko-KR" altLang="en-US" sz="4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현장과의 소통 부족</a:t>
            </a:r>
            <a:endParaRPr lang="ko-KR" altLang="en-US" sz="4400" dirty="0">
              <a:solidFill>
                <a:srgbClr val="0E0036"/>
              </a:solidFill>
            </a:endParaRPr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76EC60EC-8C54-4AD6-BD71-23E840E87B35}"/>
              </a:ext>
            </a:extLst>
          </p:cNvPr>
          <p:cNvSpPr/>
          <p:nvPr/>
        </p:nvSpPr>
        <p:spPr>
          <a:xfrm>
            <a:off x="4283211" y="4018374"/>
            <a:ext cx="6832601" cy="1863171"/>
          </a:xfrm>
          <a:prstGeom prst="roundRect">
            <a:avLst/>
          </a:prstGeom>
          <a:solidFill>
            <a:schemeClr val="bg1">
              <a:lumMod val="85000"/>
              <a:alpha val="27000"/>
            </a:schemeClr>
          </a:solidFill>
          <a:ln w="34925">
            <a:gradFill>
              <a:gsLst>
                <a:gs pos="0">
                  <a:schemeClr val="accent1"/>
                </a:gs>
                <a:gs pos="66000">
                  <a:schemeClr val="accent5">
                    <a:lumMod val="75000"/>
                  </a:schemeClr>
                </a:gs>
                <a:gs pos="3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6480"/>
              </a:lnSpc>
            </a:pPr>
            <a:r>
              <a:rPr lang="ko-KR" altLang="en-US" sz="4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농민 실익 한계</a:t>
            </a:r>
            <a:endParaRPr lang="ko-KR" altLang="en-US" sz="4400" dirty="0">
              <a:solidFill>
                <a:srgbClr val="0E0036"/>
              </a:solidFill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DE49B47-73F4-4BA4-87AD-7730D0EA0C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2238" y="1731785"/>
            <a:ext cx="1422400" cy="1422400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753F4CE9-B41A-42B8-990E-929A9A0346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12238" y="4137159"/>
            <a:ext cx="1625600" cy="162560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65D09C2F-E589-417B-9DBF-5366D1D9A809}"/>
              </a:ext>
            </a:extLst>
          </p:cNvPr>
          <p:cNvSpPr txBox="1"/>
          <p:nvPr/>
        </p:nvSpPr>
        <p:spPr>
          <a:xfrm>
            <a:off x="1434845" y="1981321"/>
            <a:ext cx="18118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셋째</a:t>
            </a:r>
            <a:r>
              <a:rPr lang="en-US" altLang="ko-KR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  <a:endParaRPr lang="ko-KR" altLang="en-US" sz="5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E88CAC5-7F83-4260-BDDF-385A15AE8274}"/>
              </a:ext>
            </a:extLst>
          </p:cNvPr>
          <p:cNvSpPr txBox="1"/>
          <p:nvPr/>
        </p:nvSpPr>
        <p:spPr>
          <a:xfrm>
            <a:off x="1434845" y="4319699"/>
            <a:ext cx="18118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넷째</a:t>
            </a:r>
            <a:r>
              <a:rPr lang="en-US" altLang="ko-KR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  <a:endParaRPr lang="ko-KR" altLang="en-US" sz="5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49332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DF118A89-E53B-4A47-A0F1-73C62313B9FD}"/>
              </a:ext>
            </a:extLst>
          </p:cNvPr>
          <p:cNvSpPr/>
          <p:nvPr/>
        </p:nvSpPr>
        <p:spPr>
          <a:xfrm>
            <a:off x="1292215" y="2497412"/>
            <a:ext cx="3412065" cy="2404788"/>
          </a:xfrm>
          <a:prstGeom prst="roundRect">
            <a:avLst/>
          </a:prstGeom>
          <a:solidFill>
            <a:schemeClr val="bg1">
              <a:lumMod val="85000"/>
              <a:alpha val="27000"/>
            </a:schemeClr>
          </a:solidFill>
          <a:ln w="34925">
            <a:gradFill>
              <a:gsLst>
                <a:gs pos="0">
                  <a:schemeClr val="accent1"/>
                </a:gs>
                <a:gs pos="66000">
                  <a:schemeClr val="accent5">
                    <a:lumMod val="75000"/>
                  </a:schemeClr>
                </a:gs>
                <a:gs pos="3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6480"/>
              </a:lnSpc>
            </a:pPr>
            <a:r>
              <a:rPr lang="ko-KR" altLang="en-US" sz="4400" b="1" dirty="0">
                <a:solidFill>
                  <a:srgbClr val="0E0036"/>
                </a:solidFill>
              </a:rPr>
              <a:t>     </a:t>
            </a:r>
            <a:r>
              <a:rPr lang="ko-KR" altLang="en-US" sz="6600" b="1" dirty="0">
                <a:solidFill>
                  <a:srgbClr val="0E0036"/>
                </a:solidFill>
              </a:rPr>
              <a:t>의무</a:t>
            </a:r>
          </a:p>
        </p:txBody>
      </p:sp>
      <p:sp>
        <p:nvSpPr>
          <p:cNvPr id="2" name="화살표: 오른쪽 1">
            <a:extLst>
              <a:ext uri="{FF2B5EF4-FFF2-40B4-BE49-F238E27FC236}">
                <a16:creationId xmlns:a16="http://schemas.microsoft.com/office/drawing/2014/main" id="{2A00B9A9-9B73-4E0F-A77D-5F4260C6C0FD}"/>
              </a:ext>
            </a:extLst>
          </p:cNvPr>
          <p:cNvSpPr/>
          <p:nvPr/>
        </p:nvSpPr>
        <p:spPr>
          <a:xfrm>
            <a:off x="5430045" y="3366515"/>
            <a:ext cx="978408" cy="711235"/>
          </a:xfrm>
          <a:prstGeom prst="rightArrow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244592AA-2367-482E-90DC-AE68C6AAFF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2583" y="3124200"/>
            <a:ext cx="953550" cy="953550"/>
          </a:xfrm>
          <a:prstGeom prst="rect">
            <a:avLst/>
          </a:prstGeom>
        </p:spPr>
      </p:pic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2554A7C1-8233-4726-B6F3-F6A992C8DEAC}"/>
              </a:ext>
            </a:extLst>
          </p:cNvPr>
          <p:cNvSpPr/>
          <p:nvPr/>
        </p:nvSpPr>
        <p:spPr>
          <a:xfrm>
            <a:off x="7134218" y="2519738"/>
            <a:ext cx="3412065" cy="2404788"/>
          </a:xfrm>
          <a:prstGeom prst="roundRect">
            <a:avLst/>
          </a:prstGeom>
          <a:solidFill>
            <a:schemeClr val="bg1">
              <a:lumMod val="85000"/>
              <a:alpha val="27000"/>
            </a:schemeClr>
          </a:solidFill>
          <a:ln w="34925">
            <a:gradFill>
              <a:gsLst>
                <a:gs pos="0">
                  <a:schemeClr val="accent1"/>
                </a:gs>
                <a:gs pos="66000">
                  <a:schemeClr val="accent5">
                    <a:lumMod val="75000"/>
                  </a:schemeClr>
                </a:gs>
                <a:gs pos="3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6480"/>
              </a:lnSpc>
            </a:pPr>
            <a:r>
              <a:rPr lang="ko-KR" altLang="en-US" sz="4400" b="1" dirty="0">
                <a:solidFill>
                  <a:srgbClr val="0E0036"/>
                </a:solidFill>
              </a:rPr>
              <a:t>     </a:t>
            </a:r>
            <a:r>
              <a:rPr lang="ko-KR" altLang="en-US" sz="6600" b="1" dirty="0">
                <a:solidFill>
                  <a:srgbClr val="0E0036"/>
                </a:solidFill>
              </a:rPr>
              <a:t>선택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9C2894DA-E750-4023-B1FE-66A11AB985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40600" y="3061528"/>
            <a:ext cx="1092200" cy="109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1834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0"/>
                </a:schemeClr>
              </a:gs>
              <a:gs pos="50000">
                <a:schemeClr val="accent1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0B67440E-634D-4773-AB70-877046426944}"/>
              </a:ext>
            </a:extLst>
          </p:cNvPr>
          <p:cNvSpPr/>
          <p:nvPr/>
        </p:nvSpPr>
        <p:spPr>
          <a:xfrm>
            <a:off x="3618524" y="1409802"/>
            <a:ext cx="8473700" cy="3723967"/>
          </a:xfrm>
          <a:prstGeom prst="roundRect">
            <a:avLst/>
          </a:prstGeom>
          <a:solidFill>
            <a:schemeClr val="bg1">
              <a:lumMod val="85000"/>
              <a:alpha val="27000"/>
            </a:schemeClr>
          </a:solidFill>
          <a:ln w="34925">
            <a:gradFill>
              <a:gsLst>
                <a:gs pos="0">
                  <a:schemeClr val="accent1"/>
                </a:gs>
                <a:gs pos="66000">
                  <a:schemeClr val="accent5">
                    <a:lumMod val="75000"/>
                  </a:schemeClr>
                </a:gs>
                <a:gs pos="3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6480"/>
              </a:lnSpc>
            </a:pPr>
            <a:r>
              <a:rPr lang="ko-KR" altLang="en-US" sz="4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사립유치원 급식 운영 자율성과 원주시 조례의 관계 검토</a:t>
            </a:r>
            <a:endParaRPr lang="ko-KR" altLang="en-US" sz="4400" dirty="0">
              <a:solidFill>
                <a:srgbClr val="0E0036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76" y="1409802"/>
            <a:ext cx="3437746" cy="31311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부제목 2">
            <a:extLst>
              <a:ext uri="{FF2B5EF4-FFF2-40B4-BE49-F238E27FC236}">
                <a16:creationId xmlns:a16="http://schemas.microsoft.com/office/drawing/2014/main" id="{B94ED3A7-13A9-4B5B-B89B-F67372ADF196}"/>
              </a:ext>
            </a:extLst>
          </p:cNvPr>
          <p:cNvSpPr txBox="1">
            <a:spLocks/>
          </p:cNvSpPr>
          <p:nvPr/>
        </p:nvSpPr>
        <p:spPr>
          <a:xfrm>
            <a:off x="303782" y="5192204"/>
            <a:ext cx="3040023" cy="9707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2400" b="1" dirty="0">
                <a:latin typeface="굴림체" panose="020B0609000101010101" pitchFamily="49" charset="-127"/>
                <a:ea typeface="굴림체" panose="020B0609000101010101" pitchFamily="49" charset="-127"/>
              </a:rPr>
              <a:t>문화도시위원회</a:t>
            </a:r>
            <a:endParaRPr lang="en-US" altLang="ko-KR" sz="2400" b="1" dirty="0">
              <a:latin typeface="굴림체" panose="020B0609000101010101" pitchFamily="49" charset="-127"/>
              <a:ea typeface="굴림체" panose="020B0609000101010101" pitchFamily="49" charset="-127"/>
            </a:endParaRPr>
          </a:p>
          <a:p>
            <a:pPr marL="0" indent="0" algn="ctr">
              <a:buNone/>
            </a:pPr>
            <a:r>
              <a:rPr lang="ko-KR" altLang="en-US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김 지 헌 의원</a:t>
            </a:r>
          </a:p>
        </p:txBody>
      </p:sp>
    </p:spTree>
    <p:extLst>
      <p:ext uri="{BB962C8B-B14F-4D97-AF65-F5344CB8AC3E}">
        <p14:creationId xmlns:p14="http://schemas.microsoft.com/office/powerpoint/2010/main" val="18487772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8934</TotalTime>
  <Words>156</Words>
  <Application>Microsoft Office PowerPoint</Application>
  <PresentationFormat>와이드스크린</PresentationFormat>
  <Paragraphs>43</Paragraphs>
  <Slides>8</Slides>
  <Notes>8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4" baseType="lpstr">
      <vt:lpstr>HY견고딕</vt:lpstr>
      <vt:lpstr>Gulim</vt:lpstr>
      <vt:lpstr>굴림체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445</cp:revision>
  <cp:lastPrinted>2025-03-13T08:36:19Z</cp:lastPrinted>
  <dcterms:created xsi:type="dcterms:W3CDTF">2022-12-16T03:44:56Z</dcterms:created>
  <dcterms:modified xsi:type="dcterms:W3CDTF">2025-08-31T03:35:17Z</dcterms:modified>
</cp:coreProperties>
</file>