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19" r:id="rId2"/>
    <p:sldId id="424" r:id="rId3"/>
    <p:sldId id="432" r:id="rId4"/>
    <p:sldId id="433" r:id="rId5"/>
    <p:sldId id="434" r:id="rId6"/>
    <p:sldId id="435" r:id="rId7"/>
    <p:sldId id="436" r:id="rId8"/>
    <p:sldId id="431" r:id="rId9"/>
    <p:sldId id="314" r:id="rId1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8F87"/>
    <a:srgbClr val="F3E1EE"/>
    <a:srgbClr val="F6EFDE"/>
    <a:srgbClr val="FAF6EC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90" y="11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034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5983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5826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9784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769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382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85078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271497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준 보훈병원 </a:t>
            </a:r>
            <a:br>
              <a:rPr lang="en-US" altLang="ko-KR" sz="480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 유치를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위한 제언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단구동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41360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전국 보훈병원 위치 현황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1D3FB61-C270-4825-A332-44ADFB7F62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5419" y="936198"/>
            <a:ext cx="5024810" cy="5878758"/>
          </a:xfrm>
          <a:prstGeom prst="rect">
            <a:avLst/>
          </a:prstGeom>
          <a:ln w="25400">
            <a:solidFill>
              <a:srgbClr val="F3E1EE"/>
            </a:solidFill>
          </a:ln>
        </p:spPr>
      </p:pic>
    </p:spTree>
    <p:extLst>
      <p:ext uri="{BB962C8B-B14F-4D97-AF65-F5344CB8AC3E}">
        <p14:creationId xmlns:p14="http://schemas.microsoft.com/office/powerpoint/2010/main" val="3336628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4254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국가보훈부 보도설명자료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BFAA929-9256-425D-8467-076212B65A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693" y="951481"/>
            <a:ext cx="5495307" cy="5812344"/>
          </a:xfrm>
          <a:prstGeom prst="rect">
            <a:avLst/>
          </a:prstGeom>
          <a:ln w="28575">
            <a:solidFill>
              <a:srgbClr val="F3E1EE"/>
            </a:solidFill>
          </a:ln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EDF972F3-91C3-49CA-B531-ED614F6070BA}"/>
              </a:ext>
            </a:extLst>
          </p:cNvPr>
          <p:cNvCxnSpPr>
            <a:cxnSpLocks/>
          </p:cNvCxnSpPr>
          <p:nvPr/>
        </p:nvCxnSpPr>
        <p:spPr>
          <a:xfrm>
            <a:off x="1276539" y="6163004"/>
            <a:ext cx="384772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B270C4BC-9C52-47C9-AA98-22A743CC9940}"/>
              </a:ext>
            </a:extLst>
          </p:cNvPr>
          <p:cNvCxnSpPr/>
          <p:nvPr/>
        </p:nvCxnSpPr>
        <p:spPr>
          <a:xfrm>
            <a:off x="3484076" y="6369725"/>
            <a:ext cx="210040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52614FE6-1596-45A3-9C69-B0FE890C892A}"/>
              </a:ext>
            </a:extLst>
          </p:cNvPr>
          <p:cNvCxnSpPr>
            <a:cxnSpLocks/>
          </p:cNvCxnSpPr>
          <p:nvPr/>
        </p:nvCxnSpPr>
        <p:spPr>
          <a:xfrm>
            <a:off x="1192041" y="6594553"/>
            <a:ext cx="73634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764E74D7-A4E3-43C4-86BD-60BB12559FF9}"/>
              </a:ext>
            </a:extLst>
          </p:cNvPr>
          <p:cNvSpPr/>
          <p:nvPr/>
        </p:nvSpPr>
        <p:spPr>
          <a:xfrm>
            <a:off x="6310265" y="3429000"/>
            <a:ext cx="1240325" cy="614811"/>
          </a:xfrm>
          <a:prstGeom prst="rightArrow">
            <a:avLst/>
          </a:prstGeom>
          <a:solidFill>
            <a:srgbClr val="F3E1EE"/>
          </a:solidFill>
          <a:ln w="22225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0CE5AF-F998-450D-83C1-B815B7164296}"/>
              </a:ext>
            </a:extLst>
          </p:cNvPr>
          <p:cNvSpPr txBox="1"/>
          <p:nvPr/>
        </p:nvSpPr>
        <p:spPr>
          <a:xfrm>
            <a:off x="7755802" y="3159654"/>
            <a:ext cx="4104009" cy="1468338"/>
          </a:xfrm>
          <a:prstGeom prst="rect">
            <a:avLst/>
          </a:prstGeom>
          <a:noFill/>
          <a:ln w="19050">
            <a:solidFill>
              <a:srgbClr val="FD8F87"/>
            </a:solidFill>
          </a:ln>
        </p:spPr>
        <p:txBody>
          <a:bodyPr wrap="none" bIns="108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+mj-lt"/>
                <a:ea typeface="HY견고딕" panose="02030600000101010101" pitchFamily="18" charset="-127"/>
              </a:rPr>
              <a:t>보훈병원이 없는 권역</a:t>
            </a:r>
            <a:r>
              <a:rPr lang="en-US" altLang="ko-KR" sz="2000" dirty="0">
                <a:latin typeface="+mj-lt"/>
                <a:ea typeface="HY견고딕" panose="02030600000101010101" pitchFamily="18" charset="-127"/>
              </a:rPr>
              <a:t>(</a:t>
            </a:r>
            <a:r>
              <a:rPr lang="ko-KR" altLang="en-US" sz="2000" u="sng" dirty="0">
                <a:uFill>
                  <a:solidFill>
                    <a:srgbClr val="FF0000"/>
                  </a:solidFill>
                </a:uFill>
                <a:latin typeface="+mj-lt"/>
                <a:ea typeface="HY견고딕" panose="02030600000101010101" pitchFamily="18" charset="-127"/>
              </a:rPr>
              <a:t>제주</a:t>
            </a:r>
            <a:r>
              <a:rPr lang="en-US" altLang="ko-KR" sz="2000" u="sng" dirty="0">
                <a:uFill>
                  <a:solidFill>
                    <a:srgbClr val="FF0000"/>
                  </a:solidFill>
                </a:uFill>
                <a:latin typeface="+mj-lt"/>
                <a:ea typeface="HY견고딕" panose="02030600000101010101" pitchFamily="18" charset="-127"/>
              </a:rPr>
              <a:t>, </a:t>
            </a:r>
            <a:r>
              <a:rPr lang="ko-KR" altLang="en-US" sz="2000" u="sng" dirty="0">
                <a:uFill>
                  <a:solidFill>
                    <a:srgbClr val="FF0000"/>
                  </a:solidFill>
                </a:uFill>
                <a:latin typeface="+mj-lt"/>
                <a:ea typeface="HY견고딕" panose="02030600000101010101" pitchFamily="18" charset="-127"/>
              </a:rPr>
              <a:t>강원</a:t>
            </a:r>
            <a:r>
              <a:rPr lang="en-US" altLang="ko-KR" sz="2000" dirty="0">
                <a:latin typeface="+mj-lt"/>
                <a:ea typeface="HY견고딕" panose="02030600000101010101" pitchFamily="18" charset="-127"/>
              </a:rPr>
              <a:t>)</a:t>
            </a:r>
            <a:br>
              <a:rPr lang="en-US" altLang="ko-KR" sz="2000" dirty="0">
                <a:latin typeface="+mj-lt"/>
                <a:ea typeface="HY견고딕" panose="02030600000101010101" pitchFamily="18" charset="-127"/>
              </a:rPr>
            </a:br>
            <a:r>
              <a:rPr lang="ko-KR" altLang="en-US" sz="2000" dirty="0">
                <a:latin typeface="+mj-lt"/>
                <a:ea typeface="HY견고딕" panose="02030600000101010101" pitchFamily="18" charset="-127"/>
              </a:rPr>
              <a:t>공공의료기관 활용</a:t>
            </a:r>
            <a:endParaRPr lang="en-US" altLang="ko-KR" sz="2000" dirty="0">
              <a:latin typeface="+mj-lt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+mj-lt"/>
                <a:ea typeface="HY견고딕" panose="02030600000101010101" pitchFamily="18" charset="-127"/>
              </a:rPr>
              <a:t>준보훈병원 사업 시범실시 추진</a:t>
            </a:r>
            <a:endParaRPr lang="en-US" altLang="ko-KR" sz="2000" dirty="0">
              <a:latin typeface="+mj-lt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8592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2459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교통망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2CBE6AC-E2A0-4E13-800B-D7736FA0DF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0" y="1150780"/>
            <a:ext cx="11115675" cy="5172075"/>
          </a:xfrm>
          <a:prstGeom prst="rect">
            <a:avLst/>
          </a:prstGeom>
          <a:ln w="25400">
            <a:solidFill>
              <a:srgbClr val="F3E1EE"/>
            </a:solidFill>
          </a:ln>
        </p:spPr>
      </p:pic>
      <p:sp>
        <p:nvSpPr>
          <p:cNvPr id="10" name="타원 9">
            <a:extLst>
              <a:ext uri="{FF2B5EF4-FFF2-40B4-BE49-F238E27FC236}">
                <a16:creationId xmlns:a16="http://schemas.microsoft.com/office/drawing/2014/main" id="{387B95D0-ABA9-446E-B6B4-254302611C17}"/>
              </a:ext>
            </a:extLst>
          </p:cNvPr>
          <p:cNvSpPr/>
          <p:nvPr/>
        </p:nvSpPr>
        <p:spPr>
          <a:xfrm>
            <a:off x="4517680" y="4345664"/>
            <a:ext cx="1795604" cy="914400"/>
          </a:xfrm>
          <a:prstGeom prst="ellipse">
            <a:avLst/>
          </a:prstGeom>
          <a:solidFill>
            <a:srgbClr val="FD8F87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/>
              <a:t>원주시</a:t>
            </a:r>
          </a:p>
        </p:txBody>
      </p:sp>
    </p:spTree>
    <p:extLst>
      <p:ext uri="{BB962C8B-B14F-4D97-AF65-F5344CB8AC3E}">
        <p14:creationId xmlns:p14="http://schemas.microsoft.com/office/powerpoint/2010/main" val="625481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F338312-D757-4509-8F98-93922CA4F6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8812" y="870404"/>
            <a:ext cx="8688071" cy="5893421"/>
          </a:xfrm>
          <a:prstGeom prst="rect">
            <a:avLst/>
          </a:prstGeom>
          <a:ln w="19050">
            <a:solidFill>
              <a:srgbClr val="F3E1EE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530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강원권 및 원주 인접지역 보훈대상자 수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387B95D0-ABA9-446E-B6B4-254302611C17}"/>
              </a:ext>
            </a:extLst>
          </p:cNvPr>
          <p:cNvSpPr/>
          <p:nvPr/>
        </p:nvSpPr>
        <p:spPr>
          <a:xfrm>
            <a:off x="5758004" y="843876"/>
            <a:ext cx="4508879" cy="3293558"/>
          </a:xfrm>
          <a:prstGeom prst="ellipse">
            <a:avLst/>
          </a:prstGeom>
          <a:solidFill>
            <a:srgbClr val="FD8F87">
              <a:alpha val="55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b="1" dirty="0">
                <a:solidFill>
                  <a:schemeClr val="tx1"/>
                </a:solidFill>
              </a:rPr>
              <a:t>강원권 </a:t>
            </a:r>
            <a:endParaRPr lang="en-US" altLang="ko-KR" sz="3600" b="1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1" dirty="0">
                <a:solidFill>
                  <a:schemeClr val="tx1"/>
                </a:solidFill>
              </a:rPr>
              <a:t>42,173</a:t>
            </a:r>
            <a:r>
              <a:rPr lang="ko-KR" altLang="en-US" sz="2800" b="1" dirty="0">
                <a:solidFill>
                  <a:schemeClr val="tx1"/>
                </a:solidFill>
              </a:rPr>
              <a:t>명</a:t>
            </a: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4A394A8C-3D51-4B30-A8C0-262EA60C68C1}"/>
              </a:ext>
            </a:extLst>
          </p:cNvPr>
          <p:cNvSpPr/>
          <p:nvPr/>
        </p:nvSpPr>
        <p:spPr>
          <a:xfrm>
            <a:off x="1925117" y="1810693"/>
            <a:ext cx="2556349" cy="1457603"/>
          </a:xfrm>
          <a:prstGeom prst="ellipse">
            <a:avLst/>
          </a:prstGeom>
          <a:solidFill>
            <a:srgbClr val="FD8F87">
              <a:alpha val="55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spc="-150" dirty="0">
                <a:solidFill>
                  <a:schemeClr val="tx1"/>
                </a:solidFill>
              </a:rPr>
              <a:t>여주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이천</a:t>
            </a:r>
            <a:r>
              <a:rPr lang="en-US" altLang="ko-KR" sz="2400" b="1" spc="-150" dirty="0">
                <a:solidFill>
                  <a:schemeClr val="tx1"/>
                </a:solidFill>
              </a:rPr>
              <a:t>,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양평</a:t>
            </a:r>
            <a:endParaRPr lang="en-US" altLang="ko-KR" sz="2400" b="1" spc="-150" dirty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9,129</a:t>
            </a:r>
            <a:r>
              <a:rPr lang="ko-KR" altLang="en-US" b="1" dirty="0">
                <a:solidFill>
                  <a:schemeClr val="tx1"/>
                </a:solidFill>
              </a:rPr>
              <a:t>명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A7AA4F77-7ADC-453A-A977-E5B8862FCED4}"/>
              </a:ext>
            </a:extLst>
          </p:cNvPr>
          <p:cNvSpPr/>
          <p:nvPr/>
        </p:nvSpPr>
        <p:spPr>
          <a:xfrm>
            <a:off x="5377758" y="4796822"/>
            <a:ext cx="2353901" cy="979289"/>
          </a:xfrm>
          <a:prstGeom prst="ellipse">
            <a:avLst/>
          </a:prstGeom>
          <a:solidFill>
            <a:srgbClr val="FD8F87">
              <a:alpha val="55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충주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제천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6,700</a:t>
            </a:r>
            <a:r>
              <a:rPr lang="ko-KR" altLang="en-US" b="1" dirty="0">
                <a:solidFill>
                  <a:schemeClr val="tx1"/>
                </a:solidFill>
              </a:rPr>
              <a:t>명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710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ED655ED7-F4DC-4021-B38D-EB3F3D067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323" y="10320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355753704">
            <a:extLst>
              <a:ext uri="{FF2B5EF4-FFF2-40B4-BE49-F238E27FC236}">
                <a16:creationId xmlns:a16="http://schemas.microsoft.com/office/drawing/2014/main" id="{C4EE66E9-1454-4CB8-BF9E-305CE7AFA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644" y="1380653"/>
            <a:ext cx="9363368" cy="5192163"/>
          </a:xfrm>
          <a:prstGeom prst="rect">
            <a:avLst/>
          </a:prstGeom>
          <a:noFill/>
          <a:ln w="25400">
            <a:solidFill>
              <a:srgbClr val="FD8F87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CD06910-1B90-45DD-9A62-FF9CA274E8A1}"/>
              </a:ext>
            </a:extLst>
          </p:cNvPr>
          <p:cNvSpPr txBox="1"/>
          <p:nvPr/>
        </p:nvSpPr>
        <p:spPr>
          <a:xfrm>
            <a:off x="305549" y="89638"/>
            <a:ext cx="4015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공공의료 인프라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26A5EB8-8828-41F2-88E4-D04A0E57B3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566" y="171028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AD9191D4-AC07-49A6-8A48-0FEEFAC52AFD}"/>
              </a:ext>
            </a:extLst>
          </p:cNvPr>
          <p:cNvSpPr/>
          <p:nvPr/>
        </p:nvSpPr>
        <p:spPr>
          <a:xfrm>
            <a:off x="392210" y="4537080"/>
            <a:ext cx="3032910" cy="1837854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C848932F-BEF1-4C6B-B939-8FADFE5BC653}"/>
              </a:ext>
            </a:extLst>
          </p:cNvPr>
          <p:cNvSpPr/>
          <p:nvPr/>
        </p:nvSpPr>
        <p:spPr>
          <a:xfrm>
            <a:off x="8510258" y="3512745"/>
            <a:ext cx="3379776" cy="2313160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035E8F81-3197-4D3A-B44F-977D95E17159}"/>
              </a:ext>
            </a:extLst>
          </p:cNvPr>
          <p:cNvSpPr/>
          <p:nvPr/>
        </p:nvSpPr>
        <p:spPr>
          <a:xfrm>
            <a:off x="392211" y="1769294"/>
            <a:ext cx="3032909" cy="2048202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1824637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준 보훈병원 원주 유치 전략</a:t>
            </a:r>
          </a:p>
        </p:txBody>
      </p:sp>
      <p:sp>
        <p:nvSpPr>
          <p:cNvPr id="2" name="사각형: 둥근 대각선 방향 모서리 1">
            <a:extLst>
              <a:ext uri="{FF2B5EF4-FFF2-40B4-BE49-F238E27FC236}">
                <a16:creationId xmlns:a16="http://schemas.microsoft.com/office/drawing/2014/main" id="{FBE95E7E-C91B-40D1-8FAD-D15E2A6A67D1}"/>
              </a:ext>
            </a:extLst>
          </p:cNvPr>
          <p:cNvSpPr/>
          <p:nvPr/>
        </p:nvSpPr>
        <p:spPr>
          <a:xfrm>
            <a:off x="873199" y="1635369"/>
            <a:ext cx="10427677" cy="1793631"/>
          </a:xfrm>
          <a:prstGeom prst="round2DiagRect">
            <a:avLst/>
          </a:prstGeom>
          <a:solidFill>
            <a:srgbClr val="F6EFD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객관적 자료를 토대로 국가보훈부 및 도청 협의 추진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/>
                </a:solidFill>
              </a:rPr>
              <a:t>- </a:t>
            </a:r>
            <a:r>
              <a:rPr lang="ko-KR" altLang="en-US" sz="2400" dirty="0">
                <a:solidFill>
                  <a:schemeClr val="tx1"/>
                </a:solidFill>
              </a:rPr>
              <a:t>정책 동향 파악을 통한 전략적 대응</a:t>
            </a:r>
          </a:p>
        </p:txBody>
      </p:sp>
      <p:sp>
        <p:nvSpPr>
          <p:cNvPr id="7" name="사각형: 둥근 대각선 방향 모서리 6">
            <a:extLst>
              <a:ext uri="{FF2B5EF4-FFF2-40B4-BE49-F238E27FC236}">
                <a16:creationId xmlns:a16="http://schemas.microsoft.com/office/drawing/2014/main" id="{52A382F6-EE8A-4E07-9AAE-49EB4E54CA49}"/>
              </a:ext>
            </a:extLst>
          </p:cNvPr>
          <p:cNvSpPr/>
          <p:nvPr/>
        </p:nvSpPr>
        <p:spPr>
          <a:xfrm>
            <a:off x="873198" y="3915333"/>
            <a:ext cx="10427677" cy="1793631"/>
          </a:xfrm>
          <a:prstGeom prst="round2DiagRect">
            <a:avLst/>
          </a:prstGeom>
          <a:solidFill>
            <a:srgbClr val="F6EFD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지역 거점 병원과 연계 체계적인 유치 전략 수립</a:t>
            </a:r>
            <a:br>
              <a:rPr lang="en-US" altLang="ko-KR" sz="2800" b="1" dirty="0">
                <a:solidFill>
                  <a:schemeClr val="tx1"/>
                </a:solidFill>
              </a:rPr>
            </a:br>
            <a:r>
              <a:rPr lang="en-US" altLang="ko-KR" sz="2400" dirty="0">
                <a:solidFill>
                  <a:schemeClr val="tx1"/>
                </a:solidFill>
              </a:rPr>
              <a:t>- </a:t>
            </a:r>
            <a:r>
              <a:rPr lang="ko-KR" altLang="en-US" sz="2400" dirty="0">
                <a:solidFill>
                  <a:schemeClr val="tx1"/>
                </a:solidFill>
              </a:rPr>
              <a:t>지역 병원과 협의체 구성 및 선정을 위한 사전 준비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02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271497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준 보훈병원 </a:t>
            </a:r>
            <a:br>
              <a:rPr lang="en-US" altLang="ko-KR" sz="480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 유치를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위한 제언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40613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10645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8352</TotalTime>
  <Words>142</Words>
  <Application>Microsoft Office PowerPoint</Application>
  <PresentationFormat>와이드스크린</PresentationFormat>
  <Paragraphs>46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407</cp:revision>
  <cp:lastPrinted>2026-03-13T06:52:19Z</cp:lastPrinted>
  <dcterms:created xsi:type="dcterms:W3CDTF">2022-12-16T03:44:56Z</dcterms:created>
  <dcterms:modified xsi:type="dcterms:W3CDTF">2026-03-18T06:29:39Z</dcterms:modified>
</cp:coreProperties>
</file>