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47" r:id="rId2"/>
    <p:sldId id="405" r:id="rId3"/>
    <p:sldId id="444" r:id="rId4"/>
    <p:sldId id="445" r:id="rId5"/>
    <p:sldId id="448" r:id="rId6"/>
    <p:sldId id="437" r:id="rId7"/>
    <p:sldId id="438" r:id="rId8"/>
    <p:sldId id="442" r:id="rId9"/>
    <p:sldId id="446" r:id="rId10"/>
    <p:sldId id="449" r:id="rId11"/>
    <p:sldId id="441" r:id="rId12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C"/>
    <a:srgbClr val="0000FF"/>
    <a:srgbClr val="9933FF"/>
    <a:srgbClr val="1FA1CF"/>
    <a:srgbClr val="FF3300"/>
    <a:srgbClr val="FF0066"/>
    <a:srgbClr val="0E0036"/>
    <a:srgbClr val="FFFFFF"/>
    <a:srgbClr val="F7F7F7"/>
    <a:srgbClr val="23FD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584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187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5069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7756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14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140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06855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4746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32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0743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523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</a:p>
        </p:txBody>
      </p:sp>
      <p:pic>
        <p:nvPicPr>
          <p:cNvPr id="9" name="Picture 2" descr="이상길 의원">
            <a:extLst>
              <a:ext uri="{FF2B5EF4-FFF2-40B4-BE49-F238E27FC236}">
                <a16:creationId xmlns:a16="http://schemas.microsoft.com/office/drawing/2014/main" id="{4BB61383-CEF0-4F39-97CB-7E485C870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7" y="323911"/>
            <a:ext cx="3829864" cy="510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FF2AF18-AF00-4FEB-BC35-074E96C581CC}"/>
              </a:ext>
            </a:extLst>
          </p:cNvPr>
          <p:cNvSpPr/>
          <p:nvPr/>
        </p:nvSpPr>
        <p:spPr>
          <a:xfrm>
            <a:off x="4649171" y="1598315"/>
            <a:ext cx="7376636" cy="21359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 문막교 존치 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필요성에 관한 제언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7DE9DCCD-5D45-4776-AA83-7A7CE1DF2988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05AE85A0-E5AD-4708-B31A-44A356699C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941AAEC5-8BDA-4C92-A6DF-14AB2EF9EB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66470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8F0F9D5-19DE-4B84-99DB-7C11CDA4AE2F}"/>
              </a:ext>
            </a:extLst>
          </p:cNvPr>
          <p:cNvSpPr/>
          <p:nvPr/>
        </p:nvSpPr>
        <p:spPr>
          <a:xfrm>
            <a:off x="6985001" y="1134580"/>
            <a:ext cx="4690532" cy="53506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EC8FC6-F943-43D3-AF91-839738742AC1}"/>
              </a:ext>
            </a:extLst>
          </p:cNvPr>
          <p:cNvSpPr txBox="1"/>
          <p:nvPr/>
        </p:nvSpPr>
        <p:spPr>
          <a:xfrm>
            <a:off x="7120466" y="1297394"/>
            <a:ext cx="4555067" cy="502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〮 착       공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: 2024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년 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8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월</a:t>
            </a:r>
            <a:endParaRPr lang="en-US" altLang="ko-KR" sz="240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〮 목표준공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: 2026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년 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7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월</a:t>
            </a:r>
            <a:endParaRPr lang="en-US" altLang="ko-KR" sz="240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〮 총사업비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: 332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억 원</a:t>
            </a:r>
            <a:endParaRPr lang="en-US" altLang="ko-KR" sz="240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                  (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국비 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166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억 원 등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) </a:t>
            </a: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〮 교량제원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: 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길이 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541m, 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                   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폭 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14.3m</a:t>
            </a: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〮 공사내용</a:t>
            </a: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: 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현재 문막교 옆에 </a:t>
            </a:r>
            <a:endParaRPr lang="en-US" altLang="ko-KR" sz="240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                   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새로운 교량 건설 후 </a:t>
            </a:r>
            <a:endParaRPr lang="en-US" altLang="ko-KR" sz="240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                   </a:t>
            </a:r>
            <a:r>
              <a:rPr lang="ko-KR" altLang="en-US" sz="240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기존 교량 철거</a:t>
            </a:r>
          </a:p>
        </p:txBody>
      </p:sp>
      <p:pic>
        <p:nvPicPr>
          <p:cNvPr id="2049" name="_x496077752">
            <a:extLst>
              <a:ext uri="{FF2B5EF4-FFF2-40B4-BE49-F238E27FC236}">
                <a16:creationId xmlns:a16="http://schemas.microsoft.com/office/drawing/2014/main" id="{FAB1DD25-F554-4AAD-8330-A303C2E2F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67" y="1134580"/>
            <a:ext cx="6109781" cy="535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CE11E5A-7060-4882-A73F-ACC7BE8B25C5}"/>
              </a:ext>
            </a:extLst>
          </p:cNvPr>
          <p:cNvSpPr txBox="1"/>
          <p:nvPr/>
        </p:nvSpPr>
        <p:spPr>
          <a:xfrm>
            <a:off x="3386666" y="267005"/>
            <a:ext cx="518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문막교 재가설 공사 개요</a:t>
            </a:r>
            <a:endParaRPr lang="ko-KR" altLang="en-US" sz="3200" dirty="0"/>
          </a:p>
        </p:txBody>
      </p:sp>
      <p:sp>
        <p:nvSpPr>
          <p:cNvPr id="2" name="말풍선: 사각형 1">
            <a:extLst>
              <a:ext uri="{FF2B5EF4-FFF2-40B4-BE49-F238E27FC236}">
                <a16:creationId xmlns:a16="http://schemas.microsoft.com/office/drawing/2014/main" id="{61476F46-4863-4C44-B348-13F0210D6301}"/>
              </a:ext>
            </a:extLst>
          </p:cNvPr>
          <p:cNvSpPr/>
          <p:nvPr/>
        </p:nvSpPr>
        <p:spPr>
          <a:xfrm>
            <a:off x="4030133" y="3191933"/>
            <a:ext cx="960966" cy="306288"/>
          </a:xfrm>
          <a:prstGeom prst="wedgeRectCallout">
            <a:avLst>
              <a:gd name="adj1" fmla="val -62591"/>
              <a:gd name="adj2" fmla="val 116071"/>
            </a:avLst>
          </a:prstGeom>
          <a:solidFill>
            <a:schemeClr val="bg1"/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81C880-FD8F-401C-BBA1-5F26F74767D0}"/>
              </a:ext>
            </a:extLst>
          </p:cNvPr>
          <p:cNvSpPr txBox="1"/>
          <p:nvPr/>
        </p:nvSpPr>
        <p:spPr>
          <a:xfrm>
            <a:off x="4102099" y="3205833"/>
            <a:ext cx="96096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solidFill>
                  <a:srgbClr val="FF0000"/>
                </a:solidFill>
              </a:rPr>
              <a:t>신설교량</a:t>
            </a:r>
          </a:p>
        </p:txBody>
      </p:sp>
    </p:spTree>
    <p:extLst>
      <p:ext uri="{BB962C8B-B14F-4D97-AF65-F5344CB8AC3E}">
        <p14:creationId xmlns:p14="http://schemas.microsoft.com/office/powerpoint/2010/main" val="2767035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31095" y="2656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D73550AA-25FB-461B-A957-4A953CB82A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57" y="356192"/>
            <a:ext cx="6306947" cy="62361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AB868BB-ACD8-4046-8DCF-469C6170E5FC}"/>
              </a:ext>
            </a:extLst>
          </p:cNvPr>
          <p:cNvSpPr txBox="1"/>
          <p:nvPr/>
        </p:nvSpPr>
        <p:spPr>
          <a:xfrm>
            <a:off x="6908800" y="265661"/>
            <a:ext cx="4909608" cy="63401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en-US" altLang="ko-KR" b="1" dirty="0"/>
              <a:t> (</a:t>
            </a:r>
            <a:r>
              <a:rPr lang="ko-KR" altLang="en-US" b="1" dirty="0"/>
              <a:t>중략</a:t>
            </a:r>
            <a:r>
              <a:rPr lang="en-US" altLang="ko-KR" b="1" dirty="0"/>
              <a:t>)</a:t>
            </a:r>
          </a:p>
          <a:p>
            <a:endParaRPr lang="en-US" altLang="ko-KR" dirty="0"/>
          </a:p>
          <a:p>
            <a:r>
              <a:rPr lang="ko-KR" altLang="en-US" sz="2000" dirty="0"/>
              <a:t> </a:t>
            </a:r>
            <a:r>
              <a:rPr lang="ko-KR" altLang="en-US" sz="2000" b="1" dirty="0">
                <a:solidFill>
                  <a:schemeClr val="accent5"/>
                </a:solidFill>
              </a:rPr>
              <a:t>지역사회 일각에서는 현 문막교 존치를     </a:t>
            </a:r>
            <a:endParaRPr lang="en-US" altLang="ko-KR" sz="2000" b="1" dirty="0">
              <a:solidFill>
                <a:schemeClr val="accent5"/>
              </a:solidFill>
            </a:endParaRPr>
          </a:p>
          <a:p>
            <a:r>
              <a:rPr lang="en-US" altLang="ko-KR" sz="2000" b="1" dirty="0">
                <a:solidFill>
                  <a:schemeClr val="accent5"/>
                </a:solidFill>
              </a:rPr>
              <a:t> </a:t>
            </a:r>
            <a:r>
              <a:rPr lang="ko-KR" altLang="en-US" sz="2000" b="1" dirty="0">
                <a:solidFill>
                  <a:schemeClr val="accent5"/>
                </a:solidFill>
              </a:rPr>
              <a:t>요구하고 있다</a:t>
            </a:r>
            <a:r>
              <a:rPr lang="en-US" altLang="ko-KR" sz="2000" b="1" dirty="0">
                <a:solidFill>
                  <a:schemeClr val="accent5"/>
                </a:solidFill>
              </a:rPr>
              <a:t>. </a:t>
            </a:r>
          </a:p>
          <a:p>
            <a:endParaRPr lang="en-US" altLang="ko-KR" sz="2000" dirty="0"/>
          </a:p>
          <a:p>
            <a:r>
              <a:rPr lang="en-US" altLang="ko-KR" sz="2000" dirty="0"/>
              <a:t> </a:t>
            </a:r>
            <a:r>
              <a:rPr lang="ko-KR" altLang="en-US" sz="2000" dirty="0"/>
              <a:t>보행자만 다니는 섬강 전경 전망대로 전</a:t>
            </a:r>
            <a:endParaRPr lang="en-US" altLang="ko-KR" sz="2000" dirty="0"/>
          </a:p>
          <a:p>
            <a:r>
              <a:rPr lang="en-US" altLang="ko-KR" sz="2000" dirty="0"/>
              <a:t> </a:t>
            </a:r>
            <a:r>
              <a:rPr lang="ko-KR" altLang="en-US" sz="2000" dirty="0"/>
              <a:t>환하면</a:t>
            </a:r>
            <a:r>
              <a:rPr lang="en-US" altLang="ko-KR" sz="2000" dirty="0"/>
              <a:t>, </a:t>
            </a:r>
            <a:r>
              <a:rPr lang="ko-KR" altLang="en-US" sz="2000" dirty="0"/>
              <a:t>간현 관광지와 파크골프장 등 인</a:t>
            </a:r>
            <a:endParaRPr lang="en-US" altLang="ko-KR" sz="2000" dirty="0"/>
          </a:p>
          <a:p>
            <a:r>
              <a:rPr lang="en-US" altLang="ko-KR" sz="2000" dirty="0"/>
              <a:t> </a:t>
            </a:r>
            <a:r>
              <a:rPr lang="ko-KR" altLang="en-US" sz="2000" dirty="0"/>
              <a:t>근 관광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〮체육 인프라와 연계해 새로운 지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역 활성화 자원으로 활용할 수 있다는 취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지역주민들은 </a:t>
            </a:r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문막교는 </a:t>
            </a:r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이상의 역</a:t>
            </a:r>
            <a:endParaRPr lang="en-US" altLang="ko-KR" sz="2000" b="1" dirty="0">
              <a:solidFill>
                <a:schemeClr val="accent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사를 가진 지역의 소중한 자산으로</a:t>
            </a:r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 </a:t>
            </a:r>
            <a:endParaRPr lang="en-US" altLang="ko-KR" sz="2000" b="1" dirty="0">
              <a:solidFill>
                <a:schemeClr val="accent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상당수가 이를 존치해 인도교나 나아가 </a:t>
            </a:r>
            <a:endParaRPr lang="en-US" altLang="ko-KR" sz="2000" b="1" dirty="0">
              <a:solidFill>
                <a:schemeClr val="accent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관광자원으로 활용해 주길 바라고 있다</a:t>
            </a:r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며 시의 존치 후 활용을 적극 검토해 주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길 바란다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＂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 말했다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강원도민일보 기사 일부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(2025.8.18.)</a:t>
            </a:r>
          </a:p>
          <a:p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3726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31095" y="2656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B868BB-ACD8-4046-8DCF-469C6170E5FC}"/>
              </a:ext>
            </a:extLst>
          </p:cNvPr>
          <p:cNvSpPr txBox="1"/>
          <p:nvPr/>
        </p:nvSpPr>
        <p:spPr>
          <a:xfrm>
            <a:off x="6866467" y="265661"/>
            <a:ext cx="4909608" cy="63401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en-US" altLang="ko-KR" b="1" dirty="0"/>
              <a:t> (</a:t>
            </a:r>
            <a:r>
              <a:rPr lang="ko-KR" altLang="en-US" b="1" dirty="0"/>
              <a:t>중략</a:t>
            </a:r>
            <a:r>
              <a:rPr lang="en-US" altLang="ko-KR" b="1" dirty="0"/>
              <a:t>)</a:t>
            </a:r>
          </a:p>
          <a:p>
            <a:endParaRPr lang="en-US" altLang="ko-KR" dirty="0"/>
          </a:p>
          <a:p>
            <a:r>
              <a:rPr lang="ko-KR" altLang="en-US" sz="2000" dirty="0"/>
              <a:t> </a:t>
            </a:r>
            <a:r>
              <a:rPr lang="ko-KR" altLang="en-US" sz="2000" b="1" dirty="0">
                <a:solidFill>
                  <a:schemeClr val="accent5"/>
                </a:solidFill>
              </a:rPr>
              <a:t>지역사회 일각에서는 현 문막교 존치를     </a:t>
            </a:r>
            <a:endParaRPr lang="en-US" altLang="ko-KR" sz="2000" b="1" dirty="0">
              <a:solidFill>
                <a:schemeClr val="accent5"/>
              </a:solidFill>
            </a:endParaRPr>
          </a:p>
          <a:p>
            <a:r>
              <a:rPr lang="en-US" altLang="ko-KR" sz="2000" b="1" dirty="0">
                <a:solidFill>
                  <a:schemeClr val="accent5"/>
                </a:solidFill>
              </a:rPr>
              <a:t> </a:t>
            </a:r>
            <a:r>
              <a:rPr lang="ko-KR" altLang="en-US" sz="2000" b="1" dirty="0">
                <a:solidFill>
                  <a:schemeClr val="accent5"/>
                </a:solidFill>
              </a:rPr>
              <a:t>요구하고 있다</a:t>
            </a:r>
            <a:r>
              <a:rPr lang="en-US" altLang="ko-KR" sz="2000" b="1" dirty="0">
                <a:solidFill>
                  <a:schemeClr val="accent5"/>
                </a:solidFill>
              </a:rPr>
              <a:t>. </a:t>
            </a:r>
          </a:p>
          <a:p>
            <a:endParaRPr lang="en-US" altLang="ko-KR" sz="2000" dirty="0"/>
          </a:p>
          <a:p>
            <a:r>
              <a:rPr lang="en-US" altLang="ko-KR" sz="2000" dirty="0"/>
              <a:t> </a:t>
            </a:r>
            <a:r>
              <a:rPr lang="ko-KR" altLang="en-US" sz="2000" dirty="0"/>
              <a:t>보행자만 다니는 섬강 전경 전망대로 전</a:t>
            </a:r>
            <a:endParaRPr lang="en-US" altLang="ko-KR" sz="2000" dirty="0"/>
          </a:p>
          <a:p>
            <a:r>
              <a:rPr lang="en-US" altLang="ko-KR" sz="2000" dirty="0"/>
              <a:t> </a:t>
            </a:r>
            <a:r>
              <a:rPr lang="ko-KR" altLang="en-US" sz="2000" dirty="0"/>
              <a:t>환하면</a:t>
            </a:r>
            <a:r>
              <a:rPr lang="en-US" altLang="ko-KR" sz="2000" dirty="0"/>
              <a:t>, </a:t>
            </a:r>
            <a:r>
              <a:rPr lang="ko-KR" altLang="en-US" sz="2000" dirty="0"/>
              <a:t>간현 관광지와 파크골프장 등 인</a:t>
            </a:r>
            <a:endParaRPr lang="en-US" altLang="ko-KR" sz="2000" dirty="0"/>
          </a:p>
          <a:p>
            <a:r>
              <a:rPr lang="en-US" altLang="ko-KR" sz="2000" dirty="0"/>
              <a:t> </a:t>
            </a:r>
            <a:r>
              <a:rPr lang="ko-KR" altLang="en-US" sz="2000" dirty="0"/>
              <a:t>근 관광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〮체육 인프라와 연계해 새로운 지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역 활성화 자원으로 활용할 수 있다는 취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지역주민들은 </a:t>
            </a:r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문막교는 </a:t>
            </a:r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이상의 역</a:t>
            </a:r>
            <a:endParaRPr lang="en-US" altLang="ko-KR" sz="2000" b="1" dirty="0">
              <a:solidFill>
                <a:schemeClr val="accent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사를 가진 지역의 소중한 자산으로</a:t>
            </a:r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 </a:t>
            </a:r>
            <a:endParaRPr lang="en-US" altLang="ko-KR" sz="2000" b="1" dirty="0">
              <a:solidFill>
                <a:schemeClr val="accent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상당수가 이를 존치해 인도교나 나아가 </a:t>
            </a:r>
            <a:endParaRPr lang="en-US" altLang="ko-KR" sz="2000" b="1" dirty="0">
              <a:solidFill>
                <a:schemeClr val="accent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관광자원으로 활용해 주길 바라고 있다</a:t>
            </a:r>
            <a:r>
              <a:rPr lang="en-US" altLang="ko-KR" sz="20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며 시의 존치 후 활용을 적극 검토해 주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길 바란다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＂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 말했다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강원도민일보 기사 일부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(2025.8.18.)</a:t>
            </a:r>
          </a:p>
          <a:p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Picture 2" descr="문막교 가설공사 준공식 썸네일">
            <a:extLst>
              <a:ext uri="{FF2B5EF4-FFF2-40B4-BE49-F238E27FC236}">
                <a16:creationId xmlns:a16="http://schemas.microsoft.com/office/drawing/2014/main" id="{1C121A80-00C7-4818-A054-59B16A785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347391"/>
            <a:ext cx="6085361" cy="62584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6993AD-3A70-43F0-8380-9964816483DD}"/>
              </a:ext>
            </a:extLst>
          </p:cNvPr>
          <p:cNvSpPr txBox="1"/>
          <p:nvPr/>
        </p:nvSpPr>
        <p:spPr>
          <a:xfrm>
            <a:off x="667505" y="5472187"/>
            <a:ext cx="3259666" cy="943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문막교 가설공사 준공식 </a:t>
            </a:r>
            <a:endParaRPr lang="en-US" altLang="ko-KR" sz="20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(1963</a:t>
            </a:r>
            <a:r>
              <a:rPr lang="ko-KR" altLang="en-US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ko-KR" altLang="en-US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 </a:t>
            </a:r>
            <a:r>
              <a:rPr lang="en-US" altLang="ko-KR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18</a:t>
            </a:r>
            <a:r>
              <a:rPr lang="ko-KR" altLang="en-US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</a:t>
            </a:r>
            <a:r>
              <a:rPr lang="en-US" altLang="ko-KR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0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ACE8BB9-007D-41D0-B99C-60DAAA71AE8C}"/>
              </a:ext>
            </a:extLst>
          </p:cNvPr>
          <p:cNvSpPr/>
          <p:nvPr/>
        </p:nvSpPr>
        <p:spPr>
          <a:xfrm>
            <a:off x="592667" y="5472187"/>
            <a:ext cx="2861733" cy="1038422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1623443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81554" y="2090877"/>
            <a:ext cx="1753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endParaRPr lang="ko-KR" altLang="en-US" sz="140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28A4163-1FDB-4785-8E8C-B718F06DDF73}"/>
              </a:ext>
            </a:extLst>
          </p:cNvPr>
          <p:cNvSpPr/>
          <p:nvPr/>
        </p:nvSpPr>
        <p:spPr>
          <a:xfrm>
            <a:off x="1365422" y="464631"/>
            <a:ext cx="9461156" cy="592873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E3070F-95A0-47C7-BE2A-2F9B55BF985B}"/>
              </a:ext>
            </a:extLst>
          </p:cNvPr>
          <p:cNvSpPr txBox="1"/>
          <p:nvPr/>
        </p:nvSpPr>
        <p:spPr>
          <a:xfrm>
            <a:off x="1899526" y="1522721"/>
            <a:ext cx="8392948" cy="3642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철거냐 존치냐</a:t>
            </a:r>
            <a:r>
              <a:rPr lang="en-US" altLang="ko-KR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” </a:t>
            </a:r>
          </a:p>
          <a:p>
            <a:pPr>
              <a:lnSpc>
                <a:spcPct val="150000"/>
              </a:lnSpc>
            </a:pPr>
            <a:r>
              <a:rPr lang="en-US" altLang="ko-KR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이분법적 접근이 아닌</a:t>
            </a:r>
            <a:r>
              <a:rPr lang="en-US" altLang="ko-KR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40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안전성과 활용성을 담보한</a:t>
            </a:r>
            <a:endParaRPr lang="en-US" altLang="ko-KR" sz="4000" dirty="0">
              <a:solidFill>
                <a:srgbClr val="FFC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40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0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창의적 해법 필요</a:t>
            </a:r>
            <a:r>
              <a:rPr lang="en-US" altLang="ko-KR" sz="40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36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7989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867600" y="1056929"/>
            <a:ext cx="6745265" cy="36420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첫째</a:t>
            </a: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인도교 전용화</a:t>
            </a: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교각 일부 보강</a:t>
            </a:r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철거로 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안전성 확보</a:t>
            </a: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Picture 2" descr="이상길 의원">
            <a:extLst>
              <a:ext uri="{FF2B5EF4-FFF2-40B4-BE49-F238E27FC236}">
                <a16:creationId xmlns:a16="http://schemas.microsoft.com/office/drawing/2014/main" id="{66008E8A-B40F-4446-BE29-5867554B0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7" y="323911"/>
            <a:ext cx="3829864" cy="510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430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858891" y="921282"/>
            <a:ext cx="6745265" cy="38266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둘째</a:t>
            </a: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관광</a:t>
            </a:r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체육 인프라와 연계해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새로운 지역 관광자원으로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활용 가능 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Picture 2" descr="이상길 의원">
            <a:extLst>
              <a:ext uri="{FF2B5EF4-FFF2-40B4-BE49-F238E27FC236}">
                <a16:creationId xmlns:a16="http://schemas.microsoft.com/office/drawing/2014/main" id="{C47CB6DD-4642-49EC-97FE-F1A53C5F4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7" y="323911"/>
            <a:ext cx="3829864" cy="510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699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81554" y="2090877"/>
            <a:ext cx="1753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endParaRPr lang="ko-KR" altLang="en-US" sz="140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28A4163-1FDB-4785-8E8C-B718F06DDF73}"/>
              </a:ext>
            </a:extLst>
          </p:cNvPr>
          <p:cNvSpPr/>
          <p:nvPr/>
        </p:nvSpPr>
        <p:spPr>
          <a:xfrm>
            <a:off x="1365422" y="464631"/>
            <a:ext cx="9461156" cy="592873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E3070F-95A0-47C7-BE2A-2F9B55BF985B}"/>
              </a:ext>
            </a:extLst>
          </p:cNvPr>
          <p:cNvSpPr txBox="1"/>
          <p:nvPr/>
        </p:nvSpPr>
        <p:spPr>
          <a:xfrm>
            <a:off x="1899526" y="1522721"/>
            <a:ext cx="8392948" cy="3642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안전을 이유로</a:t>
            </a:r>
            <a:r>
              <a:rPr lang="en-US" altLang="ko-KR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지역의 역사를 </a:t>
            </a:r>
            <a:endParaRPr lang="en-US" altLang="ko-KR" sz="4000" dirty="0">
              <a:solidFill>
                <a:srgbClr val="33CC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지울 것인지</a:t>
            </a:r>
            <a:r>
              <a:rPr lang="en-US" altLang="ko-KR" sz="4000" dirty="0">
                <a:solidFill>
                  <a:srgbClr val="33CC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40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안전보강과 창의적 활용을 통해</a:t>
            </a:r>
            <a:endParaRPr lang="en-US" altLang="ko-KR" sz="4000" dirty="0">
              <a:solidFill>
                <a:srgbClr val="FFC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40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새로운 지역자산으로 되살릴 것인지</a:t>
            </a:r>
            <a:r>
              <a:rPr lang="en-US" altLang="ko-KR" sz="40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36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3349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750495" y="679495"/>
            <a:ext cx="7106225" cy="36420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제안</a:t>
            </a: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문막교 존치 가능성 용역</a:t>
            </a: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주민</a:t>
            </a:r>
            <a:r>
              <a:rPr lang="ko-KR" altLang="en-US" sz="4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4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전문가</a:t>
            </a:r>
            <a:r>
              <a:rPr lang="ko-KR" altLang="en-US" sz="4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4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행정이</a:t>
            </a: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함께하는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협의체 구성 촉구</a:t>
            </a: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Picture 2" descr="이상길 의원">
            <a:extLst>
              <a:ext uri="{FF2B5EF4-FFF2-40B4-BE49-F238E27FC236}">
                <a16:creationId xmlns:a16="http://schemas.microsoft.com/office/drawing/2014/main" id="{C47CB6DD-4642-49EC-97FE-F1A53C5F4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7" y="323911"/>
            <a:ext cx="3829864" cy="510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097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81554" y="2090877"/>
            <a:ext cx="1753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endParaRPr lang="ko-KR" altLang="en-US" sz="14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8A16BE4-6E1B-4AE8-B01A-721D6952E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6387" y="63357"/>
            <a:ext cx="8939226" cy="67312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85B75F-8A64-40C3-A55F-F5B0E6EE096E}"/>
              </a:ext>
            </a:extLst>
          </p:cNvPr>
          <p:cNvSpPr txBox="1"/>
          <p:nvPr/>
        </p:nvSpPr>
        <p:spPr>
          <a:xfrm>
            <a:off x="6357258" y="301869"/>
            <a:ext cx="3971110" cy="92333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HY목각파임B" panose="02030600000101010101" pitchFamily="18" charset="-127"/>
                <a:ea typeface="HY목각파임B" panose="02030600000101010101" pitchFamily="18" charset="-127"/>
              </a:rPr>
              <a:t>가을 하늘 아래 문막교 풍경</a:t>
            </a:r>
            <a:endParaRPr lang="en-US" altLang="ko-KR" sz="2400" dirty="0">
              <a:solidFill>
                <a:schemeClr val="bg1"/>
              </a:solidFill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  <a:p>
            <a:r>
              <a:rPr lang="en-US" altLang="ko-KR" dirty="0">
                <a:solidFill>
                  <a:schemeClr val="bg1"/>
                </a:solidFill>
              </a:rPr>
              <a:t>          -2025. 10. 23 (</a:t>
            </a:r>
            <a:r>
              <a:rPr lang="ko-KR" altLang="en-US" dirty="0">
                <a:solidFill>
                  <a:schemeClr val="bg1"/>
                </a:solidFill>
              </a:rPr>
              <a:t>사진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>
                <a:solidFill>
                  <a:schemeClr val="bg1"/>
                </a:solidFill>
              </a:rPr>
              <a:t>이상길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41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694519"/>
              </p:ext>
            </p:extLst>
          </p:nvPr>
        </p:nvGraphicFramePr>
        <p:xfrm>
          <a:off x="5552129" y="4476932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이상길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640463" y="1398525"/>
            <a:ext cx="7376636" cy="10279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Picture 2" descr="이상길 의원">
            <a:extLst>
              <a:ext uri="{FF2B5EF4-FFF2-40B4-BE49-F238E27FC236}">
                <a16:creationId xmlns:a16="http://schemas.microsoft.com/office/drawing/2014/main" id="{2EFA076F-E7DF-48E3-902B-DD21F8126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7" y="323911"/>
            <a:ext cx="3829864" cy="510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705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9136</TotalTime>
  <Words>404</Words>
  <Application>Microsoft Office PowerPoint</Application>
  <PresentationFormat>와이드스크린</PresentationFormat>
  <Paragraphs>97</Paragraphs>
  <Slides>11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0" baseType="lpstr">
      <vt:lpstr>HY견고딕</vt:lpstr>
      <vt:lpstr>HY목각파임B</vt:lpstr>
      <vt:lpstr>HY엽서M</vt:lpstr>
      <vt:lpstr>HY헤드라인M</vt:lpstr>
      <vt:lpstr>나눔스퀘어라운드 Bold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672</cp:revision>
  <cp:lastPrinted>2025-10-16T00:24:43Z</cp:lastPrinted>
  <dcterms:created xsi:type="dcterms:W3CDTF">2022-12-16T03:44:56Z</dcterms:created>
  <dcterms:modified xsi:type="dcterms:W3CDTF">2025-10-23T07:48:12Z</dcterms:modified>
</cp:coreProperties>
</file>