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314" r:id="rId2"/>
    <p:sldId id="404" r:id="rId3"/>
    <p:sldId id="405" r:id="rId4"/>
    <p:sldId id="408" r:id="rId5"/>
    <p:sldId id="413" r:id="rId6"/>
    <p:sldId id="415" r:id="rId7"/>
    <p:sldId id="414" r:id="rId8"/>
  </p:sldIdLst>
  <p:sldSz cx="12192000" cy="6858000"/>
  <p:notesSz cx="9939338" cy="6807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99FF"/>
    <a:srgbClr val="2E75B6"/>
    <a:srgbClr val="7F7F7F"/>
    <a:srgbClr val="0E0036"/>
    <a:srgbClr val="23FD76"/>
    <a:srgbClr val="0AA61D"/>
    <a:srgbClr val="9933FF"/>
    <a:srgbClr val="FD8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13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582" y="8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3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30442" y="3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2024-10-11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4" y="6466156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30442" y="6466156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3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30442" y="3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2024-10-11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28938" y="850900"/>
            <a:ext cx="4084637" cy="2297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5044" y="3276369"/>
            <a:ext cx="7951470" cy="2679801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6466156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30442" y="6466156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33378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13712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18669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03213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77288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74443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2024-10-11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2024-10-11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2024-10-11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2024-10-11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2024-10-11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2024-10-11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2024-10-11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xmlns="" id="{17AF014B-1205-E5DE-A033-DA16A609C185}"/>
              </a:ext>
            </a:extLst>
          </p:cNvPr>
          <p:cNvCxnSpPr/>
          <p:nvPr/>
        </p:nvCxnSpPr>
        <p:spPr>
          <a:xfrm flipV="1">
            <a:off x="3508099" y="5006286"/>
            <a:ext cx="8524934" cy="23107"/>
          </a:xfrm>
          <a:prstGeom prst="line">
            <a:avLst/>
          </a:prstGeom>
          <a:ln w="508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그림 12">
            <a:extLst>
              <a:ext uri="{FF2B5EF4-FFF2-40B4-BE49-F238E27FC236}">
                <a16:creationId xmlns:a16="http://schemas.microsoft.com/office/drawing/2014/main" xmlns="" id="{08FAFE49-592A-4146-B744-FE5ECBB2563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377" t="4608" r="8315" b="11129"/>
          <a:stretch/>
        </p:blipFill>
        <p:spPr>
          <a:xfrm>
            <a:off x="110067" y="988526"/>
            <a:ext cx="3427455" cy="42484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제목 1">
            <a:extLst>
              <a:ext uri="{FF2B5EF4-FFF2-40B4-BE49-F238E27FC236}">
                <a16:creationId xmlns:a16="http://schemas.microsoft.com/office/drawing/2014/main" xmlns="" id="{C66E7EE5-7562-4984-B0C8-544C30CE2204}"/>
              </a:ext>
            </a:extLst>
          </p:cNvPr>
          <p:cNvSpPr txBox="1">
            <a:spLocks/>
          </p:cNvSpPr>
          <p:nvPr/>
        </p:nvSpPr>
        <p:spPr>
          <a:xfrm>
            <a:off x="3749065" y="2099737"/>
            <a:ext cx="8956331" cy="23344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 latinLnBrk="0">
              <a:lnSpc>
                <a:spcPct val="150000"/>
              </a:lnSpc>
            </a:pPr>
            <a:r>
              <a:rPr lang="ko-KR" altLang="en-US" sz="48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노상공영주차장</a:t>
            </a:r>
            <a:r>
              <a:rPr lang="en-US" altLang="ko-KR" sz="48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</a:p>
          <a:p>
            <a:pPr fontAlgn="base" latinLnBrk="0">
              <a:lnSpc>
                <a:spcPct val="150000"/>
              </a:lnSpc>
            </a:pPr>
            <a:r>
              <a:rPr lang="ko-KR" altLang="en-US" sz="48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스마트주차시스템 도입 촉구</a:t>
            </a:r>
            <a:endParaRPr lang="ko-KR" altLang="en-US" sz="4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6" name="부제목 2">
            <a:extLst>
              <a:ext uri="{FF2B5EF4-FFF2-40B4-BE49-F238E27FC236}">
                <a16:creationId xmlns:a16="http://schemas.microsoft.com/office/drawing/2014/main" xmlns="" id="{66E1458D-4173-4895-A88C-D7657B355AD9}"/>
              </a:ext>
            </a:extLst>
          </p:cNvPr>
          <p:cNvSpPr txBox="1">
            <a:spLocks/>
          </p:cNvSpPr>
          <p:nvPr/>
        </p:nvSpPr>
        <p:spPr>
          <a:xfrm>
            <a:off x="-4294078" y="5005287"/>
            <a:ext cx="7253551" cy="10585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None/>
            </a:pPr>
            <a:endParaRPr lang="en-US" altLang="ko-KR" sz="2000" b="1" dirty="0">
              <a:solidFill>
                <a:srgbClr val="797979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xmlns="" id="{06D39B30-53F8-4622-9F17-7B55D87E146D}"/>
              </a:ext>
            </a:extLst>
          </p:cNvPr>
          <p:cNvGrpSpPr/>
          <p:nvPr/>
        </p:nvGrpSpPr>
        <p:grpSpPr>
          <a:xfrm>
            <a:off x="27159" y="126906"/>
            <a:ext cx="12005874" cy="488403"/>
            <a:chOff x="1011818" y="2246495"/>
            <a:chExt cx="20469992" cy="573578"/>
          </a:xfrm>
        </p:grpSpPr>
        <p:sp>
          <p:nvSpPr>
            <p:cNvPr id="18" name="모서리가 둥근 직사각형 15">
              <a:extLst>
                <a:ext uri="{FF2B5EF4-FFF2-40B4-BE49-F238E27FC236}">
                  <a16:creationId xmlns:a16="http://schemas.microsoft.com/office/drawing/2014/main" xmlns="" id="{CADA887C-0224-4FFA-AB7A-B3C564E8CE09}"/>
                </a:ext>
              </a:extLst>
            </p:cNvPr>
            <p:cNvSpPr/>
            <p:nvPr/>
          </p:nvSpPr>
          <p:spPr>
            <a:xfrm>
              <a:off x="12134530" y="2246495"/>
              <a:ext cx="9347280" cy="573578"/>
            </a:xfrm>
            <a:prstGeom prst="roundRect">
              <a:avLst/>
            </a:prstGeom>
            <a:solidFill>
              <a:srgbClr val="2E75B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1600" b="1" dirty="0">
                <a:latin typeface="굴림" panose="020B0600000101010101" pitchFamily="50" charset="-127"/>
                <a:ea typeface="굴림" panose="020B0600000101010101" pitchFamily="50" charset="-127"/>
              </a:endParaRPr>
            </a:p>
            <a:p>
              <a:pPr algn="ctr"/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제 </a:t>
              </a:r>
              <a:r>
                <a:rPr lang="en-US" altLang="ko-KR" sz="1600" b="1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253</a:t>
              </a:r>
              <a:r>
                <a:rPr lang="ko-KR" altLang="en-US" sz="1600" b="1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회 </a:t>
              </a:r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원주시의회 임시회 </a:t>
              </a:r>
              <a:r>
                <a:rPr lang="ko-KR" altLang="en-US" sz="1600" b="1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제</a:t>
              </a:r>
              <a:r>
                <a:rPr lang="en-US" altLang="ko-KR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</a:t>
              </a:r>
              <a:r>
                <a:rPr lang="ko-KR" altLang="en-US" sz="1600" b="1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차 </a:t>
              </a:r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본회의 </a:t>
              </a:r>
              <a:r>
                <a:rPr lang="en-US" altLang="ko-KR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5</a:t>
              </a:r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분 자유발언</a:t>
              </a:r>
            </a:p>
            <a:p>
              <a:pPr algn="ctr"/>
              <a:endParaRPr lang="ko-KR" altLang="en-US" sz="1600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xmlns="" id="{A0DDF0D8-1676-4554-A735-9714CF16DECD}"/>
                </a:ext>
              </a:extLst>
            </p:cNvPr>
            <p:cNvSpPr txBox="1"/>
            <p:nvPr/>
          </p:nvSpPr>
          <p:spPr>
            <a:xfrm>
              <a:off x="1011818" y="2352559"/>
              <a:ext cx="7923788" cy="361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ko-KR" altLang="en-US" sz="1400" b="1" dirty="0"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E732E73-F610-4088-AB3D-8D2D38C2F335}"/>
              </a:ext>
            </a:extLst>
          </p:cNvPr>
          <p:cNvSpPr txBox="1"/>
          <p:nvPr/>
        </p:nvSpPr>
        <p:spPr>
          <a:xfrm>
            <a:off x="0" y="6381048"/>
            <a:ext cx="12192000" cy="46606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xmlns="" id="{796F2F98-D1F6-4D39-A759-DFD9F35570DF}"/>
              </a:ext>
            </a:extLst>
          </p:cNvPr>
          <p:cNvGrpSpPr/>
          <p:nvPr/>
        </p:nvGrpSpPr>
        <p:grpSpPr>
          <a:xfrm>
            <a:off x="5000473" y="6418914"/>
            <a:ext cx="2389634" cy="338554"/>
            <a:chOff x="319346" y="134082"/>
            <a:chExt cx="2389634" cy="338554"/>
          </a:xfrm>
        </p:grpSpPr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xmlns="" id="{D928B586-6793-4B92-8CBA-D6FF67122A2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xmlns="" id="{C03FAF9A-C9F9-4450-A9A4-5947A09A4ECF}"/>
                </a:ext>
              </a:extLst>
            </p:cNvPr>
            <p:cNvSpPr txBox="1"/>
            <p:nvPr/>
          </p:nvSpPr>
          <p:spPr>
            <a:xfrm>
              <a:off x="757750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23" name="부제목 2"/>
          <p:cNvSpPr txBox="1">
            <a:spLocks/>
          </p:cNvSpPr>
          <p:nvPr/>
        </p:nvSpPr>
        <p:spPr>
          <a:xfrm>
            <a:off x="303782" y="5236965"/>
            <a:ext cx="3040023" cy="3482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2400" b="1" dirty="0">
                <a:latin typeface="굴림" panose="020B0600000101010101" pitchFamily="50" charset="-127"/>
                <a:ea typeface="굴림" panose="020B0600000101010101" pitchFamily="50" charset="-127"/>
              </a:rPr>
              <a:t>행정복지위원회</a:t>
            </a:r>
            <a:endParaRPr lang="en-US" altLang="ko-KR" sz="24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0" indent="0" algn="ctr">
              <a:buNone/>
            </a:pPr>
            <a:r>
              <a:rPr lang="ko-KR" altLang="en-US" sz="2400" b="1" dirty="0">
                <a:latin typeface="굴림" panose="020B0600000101010101" pitchFamily="50" charset="-127"/>
                <a:ea typeface="굴림" panose="020B0600000101010101" pitchFamily="50" charset="-127"/>
              </a:rPr>
              <a:t>권 아름</a:t>
            </a:r>
          </a:p>
        </p:txBody>
      </p:sp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98" y="766119"/>
            <a:ext cx="11612839" cy="583239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11FF1146-1248-482D-8725-8C7A04894015}"/>
              </a:ext>
            </a:extLst>
          </p:cNvPr>
          <p:cNvSpPr txBox="1"/>
          <p:nvPr/>
        </p:nvSpPr>
        <p:spPr>
          <a:xfrm>
            <a:off x="472324" y="67753"/>
            <a:ext cx="116299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무실동</a:t>
            </a:r>
            <a:r>
              <a:rPr lang="ko-KR" altLang="en-US" sz="32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32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노상공영주차장</a:t>
            </a:r>
            <a:endParaRPr lang="en-US" altLang="ko-KR" sz="32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xmlns="" id="{46EBE9D6-E4FA-CED8-779B-E2FDABC85F18}"/>
              </a:ext>
            </a:extLst>
          </p:cNvPr>
          <p:cNvCxnSpPr>
            <a:cxnSpLocks/>
          </p:cNvCxnSpPr>
          <p:nvPr/>
        </p:nvCxnSpPr>
        <p:spPr>
          <a:xfrm>
            <a:off x="-89762" y="652528"/>
            <a:ext cx="12192000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8629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타원 10">
            <a:extLst>
              <a:ext uri="{FF2B5EF4-FFF2-40B4-BE49-F238E27FC236}">
                <a16:creationId xmlns:a16="http://schemas.microsoft.com/office/drawing/2014/main" xmlns="" id="{0B3F7DA1-D9CA-4328-BEDF-FE1C41B41268}"/>
              </a:ext>
            </a:extLst>
          </p:cNvPr>
          <p:cNvSpPr/>
          <p:nvPr/>
        </p:nvSpPr>
        <p:spPr>
          <a:xfrm>
            <a:off x="9170633" y="2307638"/>
            <a:ext cx="1580226" cy="148960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03" y="156678"/>
            <a:ext cx="12192000" cy="6277073"/>
          </a:xfrm>
          <a:prstGeom prst="rect">
            <a:avLst/>
          </a:prstGeom>
        </p:spPr>
      </p:pic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xmlns="" id="{46EBE9D6-E4FA-CED8-779B-E2FDABC85F18}"/>
              </a:ext>
            </a:extLst>
          </p:cNvPr>
          <p:cNvCxnSpPr>
            <a:cxnSpLocks/>
          </p:cNvCxnSpPr>
          <p:nvPr/>
        </p:nvCxnSpPr>
        <p:spPr>
          <a:xfrm>
            <a:off x="0" y="836337"/>
            <a:ext cx="12192000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9891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18" y="881449"/>
            <a:ext cx="4012478" cy="5607016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928" y="3466971"/>
            <a:ext cx="4496091" cy="3021494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7086154" y="4478586"/>
            <a:ext cx="2875005" cy="4942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smtClean="0">
              <a:solidFill>
                <a:srgbClr val="FF0000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1162812" y="5659885"/>
            <a:ext cx="2875005" cy="4571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smtClean="0">
              <a:solidFill>
                <a:srgbClr val="FF0000"/>
              </a:solidFill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54" y="881449"/>
            <a:ext cx="5572903" cy="2333951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11FF1146-1248-482D-8725-8C7A04894015}"/>
              </a:ext>
            </a:extLst>
          </p:cNvPr>
          <p:cNvSpPr txBox="1"/>
          <p:nvPr/>
        </p:nvSpPr>
        <p:spPr>
          <a:xfrm>
            <a:off x="0" y="45103"/>
            <a:ext cx="116299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국민신문고 </a:t>
            </a:r>
            <a:r>
              <a:rPr lang="ko-KR" altLang="en-US" sz="3200" b="1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무실동</a:t>
            </a:r>
            <a:r>
              <a:rPr lang="ko-KR" altLang="en-US" sz="32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노상공영주차장 주차요금 민원</a:t>
            </a:r>
            <a:endParaRPr lang="en-US" altLang="ko-KR" sz="32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cxnSp>
        <p:nvCxnSpPr>
          <p:cNvPr id="38" name="직선 연결선 37">
            <a:extLst>
              <a:ext uri="{FF2B5EF4-FFF2-40B4-BE49-F238E27FC236}">
                <a16:creationId xmlns:a16="http://schemas.microsoft.com/office/drawing/2014/main" xmlns="" id="{46EBE9D6-E4FA-CED8-779B-E2FDABC85F18}"/>
              </a:ext>
            </a:extLst>
          </p:cNvPr>
          <p:cNvCxnSpPr>
            <a:cxnSpLocks/>
          </p:cNvCxnSpPr>
          <p:nvPr/>
        </p:nvCxnSpPr>
        <p:spPr>
          <a:xfrm>
            <a:off x="0" y="704531"/>
            <a:ext cx="12192000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491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11FF1146-1248-482D-8725-8C7A04894015}"/>
              </a:ext>
            </a:extLst>
          </p:cNvPr>
          <p:cNvSpPr txBox="1"/>
          <p:nvPr/>
        </p:nvSpPr>
        <p:spPr>
          <a:xfrm>
            <a:off x="0" y="45103"/>
            <a:ext cx="116299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노상주차장 주차면 일부 폐지</a:t>
            </a:r>
            <a:r>
              <a:rPr lang="en-US" altLang="ko-KR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및</a:t>
            </a:r>
            <a:r>
              <a:rPr lang="en-US" altLang="ko-KR" sz="32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10</a:t>
            </a:r>
            <a:r>
              <a:rPr lang="ko-KR" altLang="en-US" sz="32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분 무료주차 시행</a:t>
            </a:r>
            <a:endParaRPr lang="en-US" altLang="ko-KR" sz="32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xmlns="" id="{46EBE9D6-E4FA-CED8-779B-E2FDABC85F18}"/>
              </a:ext>
            </a:extLst>
          </p:cNvPr>
          <p:cNvCxnSpPr>
            <a:cxnSpLocks/>
          </p:cNvCxnSpPr>
          <p:nvPr/>
        </p:nvCxnSpPr>
        <p:spPr>
          <a:xfrm>
            <a:off x="0" y="721007"/>
            <a:ext cx="12192000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563" y="812137"/>
            <a:ext cx="4265842" cy="5828270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591" y="812137"/>
            <a:ext cx="4649635" cy="5840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38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11FF1146-1248-482D-8725-8C7A04894015}"/>
              </a:ext>
            </a:extLst>
          </p:cNvPr>
          <p:cNvSpPr txBox="1"/>
          <p:nvPr/>
        </p:nvSpPr>
        <p:spPr>
          <a:xfrm>
            <a:off x="0" y="45103"/>
            <a:ext cx="116299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 smtClean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스마트주차시스템</a:t>
            </a:r>
            <a:endParaRPr lang="en-US" altLang="ko-KR" sz="3200" b="1" dirty="0">
              <a:solidFill>
                <a:srgbClr val="0000FF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xmlns="" id="{46EBE9D6-E4FA-CED8-779B-E2FDABC85F18}"/>
              </a:ext>
            </a:extLst>
          </p:cNvPr>
          <p:cNvCxnSpPr>
            <a:cxnSpLocks/>
          </p:cNvCxnSpPr>
          <p:nvPr/>
        </p:nvCxnSpPr>
        <p:spPr>
          <a:xfrm>
            <a:off x="0" y="721007"/>
            <a:ext cx="12192000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76" y="1579215"/>
            <a:ext cx="5654681" cy="4118247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714" y="1579215"/>
            <a:ext cx="5885768" cy="411824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06464" y="5999397"/>
            <a:ext cx="49600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/>
              <a:t>&lt;QR</a:t>
            </a:r>
            <a:r>
              <a:rPr lang="ko-KR" altLang="en-US" sz="2000" b="1" dirty="0" smtClean="0"/>
              <a:t>코드 스캔 후 </a:t>
            </a:r>
            <a:r>
              <a:rPr lang="ko-KR" altLang="en-US" sz="2000" b="1" dirty="0" err="1" smtClean="0"/>
              <a:t>앱으로</a:t>
            </a:r>
            <a:r>
              <a:rPr lang="ko-KR" altLang="en-US" sz="2000" b="1" dirty="0" smtClean="0"/>
              <a:t> 주차요금 정산</a:t>
            </a:r>
            <a:r>
              <a:rPr lang="en-US" altLang="ko-KR" sz="2000" b="1" dirty="0" smtClean="0"/>
              <a:t>&gt;</a:t>
            </a:r>
            <a:endParaRPr lang="ko-KR" alt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7844354" y="5999397"/>
            <a:ext cx="24384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mtClean="0"/>
              <a:t>&lt;</a:t>
            </a:r>
            <a:r>
              <a:rPr lang="ko-KR" altLang="en-US" sz="2000" b="1" dirty="0" smtClean="0"/>
              <a:t>무인정산 시스템</a:t>
            </a:r>
            <a:r>
              <a:rPr lang="en-US" altLang="ko-KR" sz="2000" b="1" dirty="0" smtClean="0"/>
              <a:t>&gt;</a:t>
            </a:r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518291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xmlns="" id="{17AF014B-1205-E5DE-A033-DA16A609C185}"/>
              </a:ext>
            </a:extLst>
          </p:cNvPr>
          <p:cNvCxnSpPr/>
          <p:nvPr/>
        </p:nvCxnSpPr>
        <p:spPr>
          <a:xfrm flipV="1">
            <a:off x="3508099" y="5006286"/>
            <a:ext cx="8524934" cy="23107"/>
          </a:xfrm>
          <a:prstGeom prst="line">
            <a:avLst/>
          </a:prstGeom>
          <a:ln w="508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그림 12">
            <a:extLst>
              <a:ext uri="{FF2B5EF4-FFF2-40B4-BE49-F238E27FC236}">
                <a16:creationId xmlns:a16="http://schemas.microsoft.com/office/drawing/2014/main" xmlns="" id="{08FAFE49-592A-4146-B744-FE5ECBB2563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377" t="4608" r="8315" b="11129"/>
          <a:stretch/>
        </p:blipFill>
        <p:spPr>
          <a:xfrm>
            <a:off x="110067" y="988526"/>
            <a:ext cx="3427455" cy="42484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제목 1">
            <a:extLst>
              <a:ext uri="{FF2B5EF4-FFF2-40B4-BE49-F238E27FC236}">
                <a16:creationId xmlns:a16="http://schemas.microsoft.com/office/drawing/2014/main" xmlns="" id="{C66E7EE5-7562-4984-B0C8-544C30CE2204}"/>
              </a:ext>
            </a:extLst>
          </p:cNvPr>
          <p:cNvSpPr txBox="1">
            <a:spLocks/>
          </p:cNvSpPr>
          <p:nvPr/>
        </p:nvSpPr>
        <p:spPr>
          <a:xfrm>
            <a:off x="3749065" y="2099737"/>
            <a:ext cx="8956331" cy="23344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 latinLnBrk="0">
              <a:lnSpc>
                <a:spcPct val="150000"/>
              </a:lnSpc>
            </a:pPr>
            <a:r>
              <a:rPr lang="ko-KR" altLang="en-US" sz="48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노상공영주차장</a:t>
            </a:r>
            <a:r>
              <a:rPr lang="en-US" altLang="ko-KR" sz="48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</a:p>
          <a:p>
            <a:pPr fontAlgn="base" latinLnBrk="0">
              <a:lnSpc>
                <a:spcPct val="150000"/>
              </a:lnSpc>
            </a:pPr>
            <a:r>
              <a:rPr lang="ko-KR" altLang="en-US" sz="48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스마트주차시스템 도입 촉구</a:t>
            </a:r>
            <a:endParaRPr lang="ko-KR" altLang="en-US" sz="4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6" name="부제목 2">
            <a:extLst>
              <a:ext uri="{FF2B5EF4-FFF2-40B4-BE49-F238E27FC236}">
                <a16:creationId xmlns:a16="http://schemas.microsoft.com/office/drawing/2014/main" xmlns="" id="{66E1458D-4173-4895-A88C-D7657B355AD9}"/>
              </a:ext>
            </a:extLst>
          </p:cNvPr>
          <p:cNvSpPr txBox="1">
            <a:spLocks/>
          </p:cNvSpPr>
          <p:nvPr/>
        </p:nvSpPr>
        <p:spPr>
          <a:xfrm>
            <a:off x="-4294078" y="5005287"/>
            <a:ext cx="7253551" cy="10585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None/>
            </a:pPr>
            <a:endParaRPr lang="en-US" altLang="ko-KR" sz="2000" b="1" dirty="0">
              <a:solidFill>
                <a:srgbClr val="797979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xmlns="" id="{06D39B30-53F8-4622-9F17-7B55D87E146D}"/>
              </a:ext>
            </a:extLst>
          </p:cNvPr>
          <p:cNvGrpSpPr/>
          <p:nvPr/>
        </p:nvGrpSpPr>
        <p:grpSpPr>
          <a:xfrm>
            <a:off x="27159" y="126906"/>
            <a:ext cx="12005874" cy="488403"/>
            <a:chOff x="1011818" y="2246495"/>
            <a:chExt cx="20469992" cy="573578"/>
          </a:xfrm>
        </p:grpSpPr>
        <p:sp>
          <p:nvSpPr>
            <p:cNvPr id="18" name="모서리가 둥근 직사각형 15">
              <a:extLst>
                <a:ext uri="{FF2B5EF4-FFF2-40B4-BE49-F238E27FC236}">
                  <a16:creationId xmlns:a16="http://schemas.microsoft.com/office/drawing/2014/main" xmlns="" id="{CADA887C-0224-4FFA-AB7A-B3C564E8CE09}"/>
                </a:ext>
              </a:extLst>
            </p:cNvPr>
            <p:cNvSpPr/>
            <p:nvPr/>
          </p:nvSpPr>
          <p:spPr>
            <a:xfrm>
              <a:off x="12134530" y="2246495"/>
              <a:ext cx="9347280" cy="573578"/>
            </a:xfrm>
            <a:prstGeom prst="roundRect">
              <a:avLst/>
            </a:prstGeom>
            <a:solidFill>
              <a:srgbClr val="2E75B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1600" b="1" dirty="0">
                <a:latin typeface="굴림" panose="020B0600000101010101" pitchFamily="50" charset="-127"/>
                <a:ea typeface="굴림" panose="020B0600000101010101" pitchFamily="50" charset="-127"/>
              </a:endParaRPr>
            </a:p>
            <a:p>
              <a:pPr algn="ctr"/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제 </a:t>
              </a:r>
              <a:r>
                <a:rPr lang="en-US" altLang="ko-KR" sz="1600" b="1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253</a:t>
              </a:r>
              <a:r>
                <a:rPr lang="ko-KR" altLang="en-US" sz="1600" b="1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회 </a:t>
              </a:r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원주시의회 임시회 </a:t>
              </a:r>
              <a:r>
                <a:rPr lang="ko-KR" altLang="en-US" sz="1600" b="1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제</a:t>
              </a:r>
              <a:r>
                <a:rPr lang="en-US" altLang="ko-KR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</a:t>
              </a:r>
              <a:r>
                <a:rPr lang="ko-KR" altLang="en-US" sz="1600" b="1" dirty="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차 </a:t>
              </a:r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본회의 </a:t>
              </a:r>
              <a:r>
                <a:rPr lang="en-US" altLang="ko-KR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5</a:t>
              </a:r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분 자유발언</a:t>
              </a:r>
            </a:p>
            <a:p>
              <a:pPr algn="ctr"/>
              <a:endParaRPr lang="ko-KR" altLang="en-US" sz="1600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xmlns="" id="{A0DDF0D8-1676-4554-A735-9714CF16DECD}"/>
                </a:ext>
              </a:extLst>
            </p:cNvPr>
            <p:cNvSpPr txBox="1"/>
            <p:nvPr/>
          </p:nvSpPr>
          <p:spPr>
            <a:xfrm>
              <a:off x="1011818" y="2352559"/>
              <a:ext cx="7923788" cy="361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ko-KR" altLang="en-US" sz="1400" b="1" dirty="0"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E732E73-F610-4088-AB3D-8D2D38C2F335}"/>
              </a:ext>
            </a:extLst>
          </p:cNvPr>
          <p:cNvSpPr txBox="1"/>
          <p:nvPr/>
        </p:nvSpPr>
        <p:spPr>
          <a:xfrm>
            <a:off x="0" y="6381048"/>
            <a:ext cx="12192000" cy="46606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xmlns="" id="{796F2F98-D1F6-4D39-A759-DFD9F35570DF}"/>
              </a:ext>
            </a:extLst>
          </p:cNvPr>
          <p:cNvGrpSpPr/>
          <p:nvPr/>
        </p:nvGrpSpPr>
        <p:grpSpPr>
          <a:xfrm>
            <a:off x="5000473" y="6418914"/>
            <a:ext cx="2389634" cy="338554"/>
            <a:chOff x="319346" y="134082"/>
            <a:chExt cx="2389634" cy="338554"/>
          </a:xfrm>
        </p:grpSpPr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xmlns="" id="{D928B586-6793-4B92-8CBA-D6FF67122A2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xmlns="" id="{C03FAF9A-C9F9-4450-A9A4-5947A09A4ECF}"/>
                </a:ext>
              </a:extLst>
            </p:cNvPr>
            <p:cNvSpPr txBox="1"/>
            <p:nvPr/>
          </p:nvSpPr>
          <p:spPr>
            <a:xfrm>
              <a:off x="757750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23" name="부제목 2"/>
          <p:cNvSpPr txBox="1">
            <a:spLocks/>
          </p:cNvSpPr>
          <p:nvPr/>
        </p:nvSpPr>
        <p:spPr>
          <a:xfrm>
            <a:off x="303782" y="5236965"/>
            <a:ext cx="3040023" cy="3482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2400" b="1" dirty="0">
                <a:latin typeface="굴림" panose="020B0600000101010101" pitchFamily="50" charset="-127"/>
                <a:ea typeface="굴림" panose="020B0600000101010101" pitchFamily="50" charset="-127"/>
              </a:rPr>
              <a:t>행정복지위원회</a:t>
            </a:r>
            <a:endParaRPr lang="en-US" altLang="ko-KR" sz="24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0" indent="0" algn="ctr">
              <a:buNone/>
            </a:pPr>
            <a:r>
              <a:rPr lang="ko-KR" altLang="en-US" sz="2400" b="1" dirty="0">
                <a:latin typeface="굴림" panose="020B0600000101010101" pitchFamily="50" charset="-127"/>
                <a:ea typeface="굴림" panose="020B0600000101010101" pitchFamily="50" charset="-127"/>
              </a:rPr>
              <a:t>권 아름</a:t>
            </a:r>
          </a:p>
        </p:txBody>
      </p:sp>
    </p:spTree>
    <p:extLst>
      <p:ext uri="{BB962C8B-B14F-4D97-AF65-F5344CB8AC3E}">
        <p14:creationId xmlns:p14="http://schemas.microsoft.com/office/powerpoint/2010/main" val="2575546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7668</TotalTime>
  <Words>79</Words>
  <Application>Microsoft Office PowerPoint</Application>
  <PresentationFormat>와이드스크린</PresentationFormat>
  <Paragraphs>27</Paragraphs>
  <Slides>7</Slides>
  <Notes>7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2" baseType="lpstr">
      <vt:lpstr>HY헤드라인M</vt:lpstr>
      <vt:lpstr>굴림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364</cp:revision>
  <cp:lastPrinted>2024-10-11T04:23:18Z</cp:lastPrinted>
  <dcterms:created xsi:type="dcterms:W3CDTF">2022-12-16T03:44:56Z</dcterms:created>
  <dcterms:modified xsi:type="dcterms:W3CDTF">2024-10-11T04:27:52Z</dcterms:modified>
</cp:coreProperties>
</file>