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60" r:id="rId3"/>
    <p:sldId id="272" r:id="rId4"/>
    <p:sldId id="279" r:id="rId5"/>
    <p:sldId id="273" r:id="rId6"/>
    <p:sldId id="277" r:id="rId7"/>
    <p:sldId id="278" r:id="rId8"/>
    <p:sldId id="275" r:id="rId9"/>
    <p:sldId id="271" r:id="rId10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AFEBD-29B9-4D19-8050-07B410A59DF9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A9A317-981E-46A7-9015-3577E91BE47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0615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452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2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204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33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27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05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7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005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5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82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02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A4E21-432B-405F-A79A-0414FE110913}" type="datetimeFigureOut">
              <a:rPr lang="ko-KR" altLang="en-US" smtClean="0"/>
              <a:t>2025-02-06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A5BF0-51AD-462E-9F85-41ABFBD7D9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24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박한근 의원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075890" y="1629984"/>
            <a:ext cx="7655667" cy="324987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원주만두 </a:t>
            </a:r>
            <a:r>
              <a:rPr lang="en-US" altLang="ko-KR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전국마라톤대회 </a:t>
            </a:r>
            <a:r>
              <a:rPr lang="en-US" altLang="ko-KR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개최 촉구</a:t>
            </a:r>
            <a:endParaRPr lang="ko-KR" altLang="en-US" sz="6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pSp>
        <p:nvGrpSpPr>
          <p:cNvPr id="11" name="그룹 1003"/>
          <p:cNvGrpSpPr/>
          <p:nvPr/>
        </p:nvGrpSpPr>
        <p:grpSpPr>
          <a:xfrm>
            <a:off x="1087643" y="5447029"/>
            <a:ext cx="45719" cy="726562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43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9" y="900938"/>
            <a:ext cx="6434441" cy="183832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9" y="2539422"/>
            <a:ext cx="6434441" cy="408988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085" y="1177047"/>
            <a:ext cx="5316484" cy="3716260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94"/>
          <a:stretch/>
        </p:blipFill>
        <p:spPr>
          <a:xfrm>
            <a:off x="6897953" y="4584365"/>
            <a:ext cx="5144890" cy="1893844"/>
          </a:xfrm>
          <a:prstGeom prst="rect">
            <a:avLst/>
          </a:prstGeom>
        </p:spPr>
      </p:pic>
      <p:cxnSp>
        <p:nvCxnSpPr>
          <p:cNvPr id="24" name="직선 연결선 23"/>
          <p:cNvCxnSpPr/>
          <p:nvPr/>
        </p:nvCxnSpPr>
        <p:spPr>
          <a:xfrm>
            <a:off x="7431932" y="5145932"/>
            <a:ext cx="44455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010400" y="6203004"/>
            <a:ext cx="301881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7010400" y="5697167"/>
            <a:ext cx="4867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1426625" y="1285078"/>
            <a:ext cx="5057302" cy="58990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타원 2"/>
          <p:cNvSpPr/>
          <p:nvPr/>
        </p:nvSpPr>
        <p:spPr>
          <a:xfrm>
            <a:off x="10769600" y="2986391"/>
            <a:ext cx="812801" cy="471156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8437419" y="3457546"/>
            <a:ext cx="281247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30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95" y="924418"/>
            <a:ext cx="6043571" cy="55530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529" y="771493"/>
            <a:ext cx="5564221" cy="5553075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115211" y="943874"/>
            <a:ext cx="6072756" cy="4860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/>
          <p:cNvCxnSpPr/>
          <p:nvPr/>
        </p:nvCxnSpPr>
        <p:spPr>
          <a:xfrm>
            <a:off x="6712085" y="4717915"/>
            <a:ext cx="517511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6410529" y="5152417"/>
            <a:ext cx="547667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6410529" y="5625830"/>
            <a:ext cx="547667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6410529" y="6083030"/>
            <a:ext cx="459145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374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8" r="1660" b="1688"/>
          <a:stretch/>
        </p:blipFill>
        <p:spPr>
          <a:xfrm>
            <a:off x="3956067" y="774388"/>
            <a:ext cx="4036291" cy="5894265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3957" y="746680"/>
            <a:ext cx="4053417" cy="584386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3"/>
          <a:stretch/>
        </p:blipFill>
        <p:spPr>
          <a:xfrm>
            <a:off x="31058" y="834779"/>
            <a:ext cx="3866686" cy="5897096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41716" y="813872"/>
            <a:ext cx="3887086" cy="423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839854" y="786161"/>
            <a:ext cx="2161309" cy="4330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8093957" y="795397"/>
            <a:ext cx="4074798" cy="423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직선 연결선 26"/>
          <p:cNvCxnSpPr/>
          <p:nvPr/>
        </p:nvCxnSpPr>
        <p:spPr>
          <a:xfrm>
            <a:off x="4082473" y="1880388"/>
            <a:ext cx="26508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타원 30"/>
          <p:cNvSpPr/>
          <p:nvPr/>
        </p:nvSpPr>
        <p:spPr>
          <a:xfrm>
            <a:off x="5246256" y="6086763"/>
            <a:ext cx="2059708" cy="2863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직선 연결선 34"/>
          <p:cNvCxnSpPr/>
          <p:nvPr/>
        </p:nvCxnSpPr>
        <p:spPr>
          <a:xfrm>
            <a:off x="300182" y="6438535"/>
            <a:ext cx="211050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445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7" y="3389584"/>
            <a:ext cx="3051467" cy="2617076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63500"/>
          </a:effectLst>
        </p:spPr>
      </p:pic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35" y="1387093"/>
            <a:ext cx="4144694" cy="43863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990289" y="2440189"/>
            <a:ext cx="7123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/>
              <a:t>1. </a:t>
            </a:r>
            <a:r>
              <a:rPr lang="ko-KR" altLang="en-US" sz="4000" b="1" dirty="0" smtClean="0"/>
              <a:t>원주만두 브랜드 가치 상승</a:t>
            </a:r>
            <a:endParaRPr lang="ko-KR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691531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926830" y="2290746"/>
            <a:ext cx="7123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/>
              <a:t>2. </a:t>
            </a:r>
            <a:r>
              <a:rPr lang="ko-KR" altLang="en-US" sz="4000" b="1" dirty="0" smtClean="0"/>
              <a:t>원주의</a:t>
            </a:r>
            <a:r>
              <a:rPr lang="en-US" altLang="ko-KR" sz="4000" b="1" dirty="0" smtClean="0"/>
              <a:t> </a:t>
            </a:r>
            <a:r>
              <a:rPr lang="ko-KR" altLang="en-US" sz="4000" b="1" dirty="0" smtClean="0"/>
              <a:t>긍정적 이미지 구축</a:t>
            </a:r>
            <a:endParaRPr lang="ko-KR" altLang="en-US" sz="4000" b="1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4" y="1455500"/>
            <a:ext cx="4631836" cy="433387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041" y="3215880"/>
            <a:ext cx="2969313" cy="2305192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7849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39" y="1445772"/>
            <a:ext cx="4563742" cy="43338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872048" y="2200055"/>
            <a:ext cx="7123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/>
              <a:t>3. </a:t>
            </a:r>
            <a:r>
              <a:rPr lang="ko-KR" altLang="en-US" sz="3800" b="1" dirty="0" smtClean="0"/>
              <a:t>지역경제 및 관광산업 활성화</a:t>
            </a:r>
            <a:endParaRPr lang="ko-KR" altLang="en-US" sz="38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14920" y="3315204"/>
            <a:ext cx="2795130" cy="26783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6188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737" y="2290273"/>
            <a:ext cx="2242888" cy="223231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xmlns="" id="{ED75707A-8C3E-90CD-7D66-64592956C6A2}"/>
              </a:ext>
            </a:extLst>
          </p:cNvPr>
          <p:cNvGrpSpPr/>
          <p:nvPr/>
        </p:nvGrpSpPr>
        <p:grpSpPr>
          <a:xfrm>
            <a:off x="3956648" y="1554102"/>
            <a:ext cx="3755944" cy="3749884"/>
            <a:chOff x="6752396" y="1621448"/>
            <a:chExt cx="3997977" cy="3991528"/>
          </a:xfrm>
          <a:solidFill>
            <a:schemeClr val="tx1"/>
          </a:solidFill>
        </p:grpSpPr>
        <p:sp>
          <p:nvSpPr>
            <p:cNvPr id="8" name="화살표: 원형 4">
              <a:extLst>
                <a:ext uri="{FF2B5EF4-FFF2-40B4-BE49-F238E27FC236}">
                  <a16:creationId xmlns:a16="http://schemas.microsoft.com/office/drawing/2014/main" xmlns="" id="{7E0018BB-0EEF-3B97-E1D9-04A79A3AD076}"/>
                </a:ext>
              </a:extLst>
            </p:cNvPr>
            <p:cNvSpPr/>
            <p:nvPr/>
          </p:nvSpPr>
          <p:spPr>
            <a:xfrm rot="5400000">
              <a:off x="8574488" y="3603090"/>
              <a:ext cx="2190006" cy="1829765"/>
            </a:xfrm>
            <a:custGeom>
              <a:avLst/>
              <a:gdLst>
                <a:gd name="connsiteX0" fmla="*/ 1049612 w 2438400"/>
                <a:gd name="connsiteY0" fmla="*/ 165966 h 2438400"/>
                <a:gd name="connsiteX1" fmla="*/ 2243450 w 2438400"/>
                <a:gd name="connsiteY1" fmla="*/ 920918 h 2438400"/>
                <a:gd name="connsiteX2" fmla="*/ 2388381 w 2438400"/>
                <a:gd name="connsiteY2" fmla="*/ 920917 h 2438400"/>
                <a:gd name="connsiteX3" fmla="*/ 2133600 w 2438400"/>
                <a:gd name="connsiteY3" fmla="*/ 1219200 h 2438400"/>
                <a:gd name="connsiteX4" fmla="*/ 1778781 w 2438400"/>
                <a:gd name="connsiteY4" fmla="*/ 920917 h 2438400"/>
                <a:gd name="connsiteX5" fmla="*/ 1920393 w 2438400"/>
                <a:gd name="connsiteY5" fmla="*/ 920917 h 2438400"/>
                <a:gd name="connsiteX6" fmla="*/ 1098066 w 2438400"/>
                <a:gd name="connsiteY6" fmla="*/ 466889 h 2438400"/>
                <a:gd name="connsiteX7" fmla="*/ 1049612 w 2438400"/>
                <a:gd name="connsiteY7" fmla="*/ 165966 h 2438400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3765 w 1338769"/>
                <a:gd name="connsiteY7" fmla="*/ 159653 h 1066909"/>
                <a:gd name="connsiteX8" fmla="*/ 0 w 1338769"/>
                <a:gd name="connsiteY8" fmla="*/ 13675 h 1066909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26171 w 1338769"/>
                <a:gd name="connsiteY7" fmla="*/ 147746 h 1066909"/>
                <a:gd name="connsiteX8" fmla="*/ 0 w 1338769"/>
                <a:gd name="connsiteY8" fmla="*/ 13675 h 106690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3210 w 1293525"/>
                <a:gd name="connsiteY6" fmla="*/ 328438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41310 w 1293525"/>
                <a:gd name="connsiteY6" fmla="*/ 330820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525" h="1080749">
                  <a:moveTo>
                    <a:pt x="0" y="13228"/>
                  </a:moveTo>
                  <a:cubicBezTo>
                    <a:pt x="531419" y="-72339"/>
                    <a:pt x="998093" y="265672"/>
                    <a:pt x="1148594" y="782467"/>
                  </a:cubicBezTo>
                  <a:lnTo>
                    <a:pt x="1293525" y="782466"/>
                  </a:lnTo>
                  <a:lnTo>
                    <a:pt x="1038744" y="1080749"/>
                  </a:lnTo>
                  <a:lnTo>
                    <a:pt x="683925" y="782466"/>
                  </a:lnTo>
                  <a:lnTo>
                    <a:pt x="825537" y="782466"/>
                  </a:lnTo>
                  <a:cubicBezTo>
                    <a:pt x="688395" y="460078"/>
                    <a:pt x="387200" y="275127"/>
                    <a:pt x="41310" y="330820"/>
                  </a:cubicBezTo>
                  <a:lnTo>
                    <a:pt x="180927" y="161586"/>
                  </a:lnTo>
                  <a:lnTo>
                    <a:pt x="0" y="13228"/>
                  </a:lnTo>
                  <a:close/>
                </a:path>
              </a:pathLst>
            </a:custGeom>
            <a:solidFill>
              <a:srgbClr val="E21F1B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9" name="화살표: 원형 4">
              <a:extLst>
                <a:ext uri="{FF2B5EF4-FFF2-40B4-BE49-F238E27FC236}">
                  <a16:creationId xmlns:a16="http://schemas.microsoft.com/office/drawing/2014/main" xmlns="" id="{B10BDFC7-825D-E021-9D8C-1F0F4A2B974A}"/>
                </a:ext>
              </a:extLst>
            </p:cNvPr>
            <p:cNvSpPr/>
            <p:nvPr/>
          </p:nvSpPr>
          <p:spPr>
            <a:xfrm rot="10800000">
              <a:off x="6752396" y="3623661"/>
              <a:ext cx="2190006" cy="1829765"/>
            </a:xfrm>
            <a:custGeom>
              <a:avLst/>
              <a:gdLst>
                <a:gd name="connsiteX0" fmla="*/ 1049612 w 2438400"/>
                <a:gd name="connsiteY0" fmla="*/ 165966 h 2438400"/>
                <a:gd name="connsiteX1" fmla="*/ 2243450 w 2438400"/>
                <a:gd name="connsiteY1" fmla="*/ 920918 h 2438400"/>
                <a:gd name="connsiteX2" fmla="*/ 2388381 w 2438400"/>
                <a:gd name="connsiteY2" fmla="*/ 920917 h 2438400"/>
                <a:gd name="connsiteX3" fmla="*/ 2133600 w 2438400"/>
                <a:gd name="connsiteY3" fmla="*/ 1219200 h 2438400"/>
                <a:gd name="connsiteX4" fmla="*/ 1778781 w 2438400"/>
                <a:gd name="connsiteY4" fmla="*/ 920917 h 2438400"/>
                <a:gd name="connsiteX5" fmla="*/ 1920393 w 2438400"/>
                <a:gd name="connsiteY5" fmla="*/ 920917 h 2438400"/>
                <a:gd name="connsiteX6" fmla="*/ 1098066 w 2438400"/>
                <a:gd name="connsiteY6" fmla="*/ 466889 h 2438400"/>
                <a:gd name="connsiteX7" fmla="*/ 1049612 w 2438400"/>
                <a:gd name="connsiteY7" fmla="*/ 165966 h 2438400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3765 w 1338769"/>
                <a:gd name="connsiteY7" fmla="*/ 159653 h 1066909"/>
                <a:gd name="connsiteX8" fmla="*/ 0 w 1338769"/>
                <a:gd name="connsiteY8" fmla="*/ 13675 h 1066909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26171 w 1338769"/>
                <a:gd name="connsiteY7" fmla="*/ 147746 h 1066909"/>
                <a:gd name="connsiteX8" fmla="*/ 0 w 1338769"/>
                <a:gd name="connsiteY8" fmla="*/ 13675 h 106690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3210 w 1293525"/>
                <a:gd name="connsiteY6" fmla="*/ 328438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41310 w 1293525"/>
                <a:gd name="connsiteY6" fmla="*/ 330820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525" h="1080749">
                  <a:moveTo>
                    <a:pt x="0" y="13228"/>
                  </a:moveTo>
                  <a:cubicBezTo>
                    <a:pt x="531419" y="-72339"/>
                    <a:pt x="998093" y="265672"/>
                    <a:pt x="1148594" y="782467"/>
                  </a:cubicBezTo>
                  <a:lnTo>
                    <a:pt x="1293525" y="782466"/>
                  </a:lnTo>
                  <a:lnTo>
                    <a:pt x="1038744" y="1080749"/>
                  </a:lnTo>
                  <a:lnTo>
                    <a:pt x="683925" y="782466"/>
                  </a:lnTo>
                  <a:lnTo>
                    <a:pt x="825537" y="782466"/>
                  </a:lnTo>
                  <a:cubicBezTo>
                    <a:pt x="688395" y="460078"/>
                    <a:pt x="387200" y="275127"/>
                    <a:pt x="41310" y="330820"/>
                  </a:cubicBezTo>
                  <a:lnTo>
                    <a:pt x="180927" y="161586"/>
                  </a:lnTo>
                  <a:lnTo>
                    <a:pt x="0" y="13228"/>
                  </a:lnTo>
                  <a:close/>
                </a:path>
              </a:pathLst>
            </a:custGeom>
            <a:solidFill>
              <a:srgbClr val="E21F1B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>
                <a:solidFill>
                  <a:schemeClr val="tx1"/>
                </a:solidFill>
              </a:endParaRPr>
            </a:p>
          </p:txBody>
        </p:sp>
        <p:sp>
          <p:nvSpPr>
            <p:cNvPr id="10" name="화살표: 원형 4">
              <a:extLst>
                <a:ext uri="{FF2B5EF4-FFF2-40B4-BE49-F238E27FC236}">
                  <a16:creationId xmlns:a16="http://schemas.microsoft.com/office/drawing/2014/main" xmlns="" id="{857774AA-2654-4261-9B97-092439C4043C}"/>
                </a:ext>
              </a:extLst>
            </p:cNvPr>
            <p:cNvSpPr/>
            <p:nvPr/>
          </p:nvSpPr>
          <p:spPr>
            <a:xfrm rot="16200000">
              <a:off x="6731825" y="1801568"/>
              <a:ext cx="2190006" cy="1829765"/>
            </a:xfrm>
            <a:custGeom>
              <a:avLst/>
              <a:gdLst>
                <a:gd name="connsiteX0" fmla="*/ 1049612 w 2438400"/>
                <a:gd name="connsiteY0" fmla="*/ 165966 h 2438400"/>
                <a:gd name="connsiteX1" fmla="*/ 2243450 w 2438400"/>
                <a:gd name="connsiteY1" fmla="*/ 920918 h 2438400"/>
                <a:gd name="connsiteX2" fmla="*/ 2388381 w 2438400"/>
                <a:gd name="connsiteY2" fmla="*/ 920917 h 2438400"/>
                <a:gd name="connsiteX3" fmla="*/ 2133600 w 2438400"/>
                <a:gd name="connsiteY3" fmla="*/ 1219200 h 2438400"/>
                <a:gd name="connsiteX4" fmla="*/ 1778781 w 2438400"/>
                <a:gd name="connsiteY4" fmla="*/ 920917 h 2438400"/>
                <a:gd name="connsiteX5" fmla="*/ 1920393 w 2438400"/>
                <a:gd name="connsiteY5" fmla="*/ 920917 h 2438400"/>
                <a:gd name="connsiteX6" fmla="*/ 1098066 w 2438400"/>
                <a:gd name="connsiteY6" fmla="*/ 466889 h 2438400"/>
                <a:gd name="connsiteX7" fmla="*/ 1049612 w 2438400"/>
                <a:gd name="connsiteY7" fmla="*/ 165966 h 2438400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3765 w 1338769"/>
                <a:gd name="connsiteY7" fmla="*/ 159653 h 1066909"/>
                <a:gd name="connsiteX8" fmla="*/ 0 w 1338769"/>
                <a:gd name="connsiteY8" fmla="*/ 13675 h 1066909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26171 w 1338769"/>
                <a:gd name="connsiteY7" fmla="*/ 147746 h 1066909"/>
                <a:gd name="connsiteX8" fmla="*/ 0 w 1338769"/>
                <a:gd name="connsiteY8" fmla="*/ 13675 h 106690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3210 w 1293525"/>
                <a:gd name="connsiteY6" fmla="*/ 328438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41310 w 1293525"/>
                <a:gd name="connsiteY6" fmla="*/ 330820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525" h="1080749">
                  <a:moveTo>
                    <a:pt x="0" y="13228"/>
                  </a:moveTo>
                  <a:cubicBezTo>
                    <a:pt x="531419" y="-72339"/>
                    <a:pt x="998093" y="265672"/>
                    <a:pt x="1148594" y="782467"/>
                  </a:cubicBezTo>
                  <a:lnTo>
                    <a:pt x="1293525" y="782466"/>
                  </a:lnTo>
                  <a:lnTo>
                    <a:pt x="1038744" y="1080749"/>
                  </a:lnTo>
                  <a:lnTo>
                    <a:pt x="683925" y="782466"/>
                  </a:lnTo>
                  <a:lnTo>
                    <a:pt x="825537" y="782466"/>
                  </a:lnTo>
                  <a:cubicBezTo>
                    <a:pt x="688395" y="460078"/>
                    <a:pt x="387200" y="275127"/>
                    <a:pt x="41310" y="330820"/>
                  </a:cubicBezTo>
                  <a:lnTo>
                    <a:pt x="180927" y="161586"/>
                  </a:lnTo>
                  <a:lnTo>
                    <a:pt x="0" y="13228"/>
                  </a:lnTo>
                  <a:close/>
                </a:path>
              </a:pathLst>
            </a:custGeom>
            <a:solidFill>
              <a:srgbClr val="E21F1B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>
                <a:solidFill>
                  <a:schemeClr val="tx1"/>
                </a:solidFill>
              </a:endParaRPr>
            </a:p>
          </p:txBody>
        </p:sp>
        <p:sp>
          <p:nvSpPr>
            <p:cNvPr id="11" name="화살표: 원형 4">
              <a:extLst>
                <a:ext uri="{FF2B5EF4-FFF2-40B4-BE49-F238E27FC236}">
                  <a16:creationId xmlns:a16="http://schemas.microsoft.com/office/drawing/2014/main" xmlns="" id="{9C121E7D-F643-A66F-08C3-AE2CE424BD5D}"/>
                </a:ext>
              </a:extLst>
            </p:cNvPr>
            <p:cNvSpPr/>
            <p:nvPr/>
          </p:nvSpPr>
          <p:spPr>
            <a:xfrm>
              <a:off x="8560367" y="1780998"/>
              <a:ext cx="2190006" cy="1829765"/>
            </a:xfrm>
            <a:custGeom>
              <a:avLst/>
              <a:gdLst>
                <a:gd name="connsiteX0" fmla="*/ 1049612 w 2438400"/>
                <a:gd name="connsiteY0" fmla="*/ 165966 h 2438400"/>
                <a:gd name="connsiteX1" fmla="*/ 2243450 w 2438400"/>
                <a:gd name="connsiteY1" fmla="*/ 920918 h 2438400"/>
                <a:gd name="connsiteX2" fmla="*/ 2388381 w 2438400"/>
                <a:gd name="connsiteY2" fmla="*/ 920917 h 2438400"/>
                <a:gd name="connsiteX3" fmla="*/ 2133600 w 2438400"/>
                <a:gd name="connsiteY3" fmla="*/ 1219200 h 2438400"/>
                <a:gd name="connsiteX4" fmla="*/ 1778781 w 2438400"/>
                <a:gd name="connsiteY4" fmla="*/ 920917 h 2438400"/>
                <a:gd name="connsiteX5" fmla="*/ 1920393 w 2438400"/>
                <a:gd name="connsiteY5" fmla="*/ 920917 h 2438400"/>
                <a:gd name="connsiteX6" fmla="*/ 1098066 w 2438400"/>
                <a:gd name="connsiteY6" fmla="*/ 466889 h 2438400"/>
                <a:gd name="connsiteX7" fmla="*/ 1049612 w 2438400"/>
                <a:gd name="connsiteY7" fmla="*/ 165966 h 2438400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3765 w 1338769"/>
                <a:gd name="connsiteY7" fmla="*/ 159653 h 1066909"/>
                <a:gd name="connsiteX8" fmla="*/ 0 w 1338769"/>
                <a:gd name="connsiteY8" fmla="*/ 13675 h 1066909"/>
                <a:gd name="connsiteX0" fmla="*/ 0 w 1338769"/>
                <a:gd name="connsiteY0" fmla="*/ 13675 h 1066909"/>
                <a:gd name="connsiteX1" fmla="*/ 1193838 w 1338769"/>
                <a:gd name="connsiteY1" fmla="*/ 768627 h 1066909"/>
                <a:gd name="connsiteX2" fmla="*/ 1338769 w 1338769"/>
                <a:gd name="connsiteY2" fmla="*/ 768626 h 1066909"/>
                <a:gd name="connsiteX3" fmla="*/ 1083988 w 1338769"/>
                <a:gd name="connsiteY3" fmla="*/ 1066909 h 1066909"/>
                <a:gd name="connsiteX4" fmla="*/ 729169 w 1338769"/>
                <a:gd name="connsiteY4" fmla="*/ 768626 h 1066909"/>
                <a:gd name="connsiteX5" fmla="*/ 870781 w 1338769"/>
                <a:gd name="connsiteY5" fmla="*/ 768626 h 1066909"/>
                <a:gd name="connsiteX6" fmla="*/ 48454 w 1338769"/>
                <a:gd name="connsiteY6" fmla="*/ 314598 h 1066909"/>
                <a:gd name="connsiteX7" fmla="*/ 226171 w 1338769"/>
                <a:gd name="connsiteY7" fmla="*/ 147746 h 1066909"/>
                <a:gd name="connsiteX8" fmla="*/ 0 w 1338769"/>
                <a:gd name="connsiteY8" fmla="*/ 13675 h 106690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3210 w 1293525"/>
                <a:gd name="connsiteY6" fmla="*/ 328438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  <a:gd name="connsiteX0" fmla="*/ 0 w 1293525"/>
                <a:gd name="connsiteY0" fmla="*/ 13228 h 1080749"/>
                <a:gd name="connsiteX1" fmla="*/ 1148594 w 1293525"/>
                <a:gd name="connsiteY1" fmla="*/ 782467 h 1080749"/>
                <a:gd name="connsiteX2" fmla="*/ 1293525 w 1293525"/>
                <a:gd name="connsiteY2" fmla="*/ 782466 h 1080749"/>
                <a:gd name="connsiteX3" fmla="*/ 1038744 w 1293525"/>
                <a:gd name="connsiteY3" fmla="*/ 1080749 h 1080749"/>
                <a:gd name="connsiteX4" fmla="*/ 683925 w 1293525"/>
                <a:gd name="connsiteY4" fmla="*/ 782466 h 1080749"/>
                <a:gd name="connsiteX5" fmla="*/ 825537 w 1293525"/>
                <a:gd name="connsiteY5" fmla="*/ 782466 h 1080749"/>
                <a:gd name="connsiteX6" fmla="*/ 41310 w 1293525"/>
                <a:gd name="connsiteY6" fmla="*/ 330820 h 1080749"/>
                <a:gd name="connsiteX7" fmla="*/ 180927 w 1293525"/>
                <a:gd name="connsiteY7" fmla="*/ 161586 h 1080749"/>
                <a:gd name="connsiteX8" fmla="*/ 0 w 1293525"/>
                <a:gd name="connsiteY8" fmla="*/ 13228 h 108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525" h="1080749">
                  <a:moveTo>
                    <a:pt x="0" y="13228"/>
                  </a:moveTo>
                  <a:cubicBezTo>
                    <a:pt x="531419" y="-72339"/>
                    <a:pt x="998093" y="265672"/>
                    <a:pt x="1148594" y="782467"/>
                  </a:cubicBezTo>
                  <a:lnTo>
                    <a:pt x="1293525" y="782466"/>
                  </a:lnTo>
                  <a:lnTo>
                    <a:pt x="1038744" y="1080749"/>
                  </a:lnTo>
                  <a:lnTo>
                    <a:pt x="683925" y="782466"/>
                  </a:lnTo>
                  <a:lnTo>
                    <a:pt x="825537" y="782466"/>
                  </a:lnTo>
                  <a:cubicBezTo>
                    <a:pt x="688395" y="460078"/>
                    <a:pt x="387200" y="275127"/>
                    <a:pt x="41310" y="330820"/>
                  </a:cubicBezTo>
                  <a:lnTo>
                    <a:pt x="180927" y="161586"/>
                  </a:lnTo>
                  <a:lnTo>
                    <a:pt x="0" y="13228"/>
                  </a:lnTo>
                  <a:close/>
                </a:path>
              </a:pathLst>
            </a:custGeom>
            <a:solidFill>
              <a:srgbClr val="E21F1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>
                <a:solidFill>
                  <a:schemeClr val="tx1"/>
                </a:solidFill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5" y="875649"/>
            <a:ext cx="1472138" cy="138013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29" y="4923263"/>
            <a:ext cx="1491211" cy="142488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25535" y="4704549"/>
            <a:ext cx="3280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지역 사회 연대감 강화</a:t>
            </a:r>
            <a:endParaRPr lang="ko-KR" alt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629877" y="1613812"/>
            <a:ext cx="2557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원주 특산물 홍보</a:t>
            </a:r>
            <a:endParaRPr lang="ko-KR" altLang="en-US" sz="2400" b="1" dirty="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863" y="1613812"/>
            <a:ext cx="1677496" cy="177601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533" y="1623044"/>
            <a:ext cx="4288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지역경제 및 관광산업 발전</a:t>
            </a:r>
            <a:endParaRPr lang="ko-KR" altLang="en-US" sz="2400" b="1" dirty="0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829" y="4913448"/>
            <a:ext cx="1633530" cy="15819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293533" y="4692431"/>
            <a:ext cx="3742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긍정적 도시 이미지 제고</a:t>
            </a:r>
            <a:endParaRPr lang="ko-KR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4576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56441" y="5419204"/>
            <a:ext cx="2354317" cy="922665"/>
          </a:xfrm>
        </p:spPr>
        <p:txBody>
          <a:bodyPr/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행정복지위원회</a:t>
            </a:r>
            <a:endParaRPr lang="en-US" altLang="ko-KR" sz="1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박한근 의원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083773" y="2963918"/>
            <a:ext cx="7655667" cy="9936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600" spc="-15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6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92" y="1480644"/>
            <a:ext cx="2661416" cy="354855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제</a:t>
            </a:r>
            <a:r>
              <a:rPr lang="en-US" altLang="ko-KR" sz="1100" b="1" dirty="0" smtClean="0"/>
              <a:t>256</a:t>
            </a:r>
            <a:r>
              <a:rPr lang="ko-KR" altLang="en-US" sz="1100" b="1" dirty="0" smtClean="0"/>
              <a:t>회 원주시의회 임시회 제 </a:t>
            </a:r>
            <a:r>
              <a:rPr lang="en-US" altLang="ko-KR" sz="1100" b="1" dirty="0" smtClean="0"/>
              <a:t>1</a:t>
            </a:r>
            <a:r>
              <a:rPr lang="ko-KR" altLang="en-US" sz="1100" b="1" dirty="0" smtClean="0"/>
              <a:t>차 본회의 </a:t>
            </a:r>
            <a:r>
              <a:rPr lang="en-US" altLang="ko-KR" sz="1100" b="1" dirty="0" smtClean="0"/>
              <a:t>5</a:t>
            </a:r>
            <a:r>
              <a:rPr lang="ko-KR" altLang="en-US" sz="1100" b="1" dirty="0" smtClean="0"/>
              <a:t>분 자유발언</a:t>
            </a:r>
            <a:endParaRPr lang="ko-KR" altLang="en-US" sz="1100" b="1" dirty="0"/>
          </a:p>
        </p:txBody>
      </p:sp>
      <p:grpSp>
        <p:nvGrpSpPr>
          <p:cNvPr id="11" name="그룹 1003"/>
          <p:cNvGrpSpPr/>
          <p:nvPr/>
        </p:nvGrpSpPr>
        <p:grpSpPr>
          <a:xfrm>
            <a:off x="1087643" y="5447029"/>
            <a:ext cx="45719" cy="726562"/>
            <a:chOff x="3081062" y="1912211"/>
            <a:chExt cx="252271" cy="2064932"/>
          </a:xfrm>
        </p:grpSpPr>
        <p:pic>
          <p:nvPicPr>
            <p:cNvPr id="12" name="Object 1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13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28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1104</TotalTime>
  <Words>150</Words>
  <Application>Microsoft Office PowerPoint</Application>
  <PresentationFormat>와이드스크린</PresentationFormat>
  <Paragraphs>22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HY견고딕</vt:lpstr>
      <vt:lpstr>맑은 고딕</vt:lpstr>
      <vt:lpstr>Arial</vt:lpstr>
      <vt:lpstr>Office 테마</vt:lpstr>
      <vt:lpstr>원주만두  전국마라톤대회  개최 촉구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원주시 특산품의 지식재산권 보호 촉구</dc:title>
  <dc:creator>user</dc:creator>
  <cp:lastModifiedBy>user</cp:lastModifiedBy>
  <cp:revision>45</cp:revision>
  <cp:lastPrinted>2025-02-06T04:36:14Z</cp:lastPrinted>
  <dcterms:created xsi:type="dcterms:W3CDTF">2024-01-05T02:15:37Z</dcterms:created>
  <dcterms:modified xsi:type="dcterms:W3CDTF">2025-02-06T04:53:01Z</dcterms:modified>
</cp:coreProperties>
</file>