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92" r:id="rId3"/>
    <p:sldId id="299" r:id="rId4"/>
    <p:sldId id="290" r:id="rId5"/>
    <p:sldId id="294" r:id="rId6"/>
    <p:sldId id="295" r:id="rId7"/>
    <p:sldId id="300" r:id="rId8"/>
    <p:sldId id="298" r:id="rId9"/>
    <p:sldId id="293" r:id="rId10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11-19T14:26:19.040" idx="1">
    <p:pos x="7845" y="-80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0024" y="1502950"/>
            <a:ext cx="10480375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000" b="1" spc="-15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</a:t>
            </a:r>
            <a:r>
              <a:rPr lang="en-US" altLang="ko-KR" sz="5000" b="1" spc="-15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5000" b="1" spc="-15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신뢰를 잃으면 </a:t>
            </a:r>
            <a:br>
              <a:rPr lang="en-US" altLang="ko-KR" sz="5000" b="1" spc="-15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5000" b="1" spc="-15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권한도 없다</a:t>
            </a:r>
            <a:r>
              <a:rPr lang="en-US" altLang="ko-KR" sz="5000" b="1" spc="-15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5000" b="1" spc="-15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753435" y="4528797"/>
            <a:ext cx="7253551" cy="1143000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>
              <a:lnSpc>
                <a:spcPct val="100000"/>
              </a:lnSpc>
            </a:pPr>
            <a:r>
              <a:rPr lang="ko-KR" altLang="en-US" sz="2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최 미 옥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7104098" y="282811"/>
            <a:ext cx="5285453" cy="488403"/>
            <a:chOff x="1011816" y="2246498"/>
            <a:chExt cx="10123231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8"/>
              <a:ext cx="8945185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6" y="2352559"/>
              <a:ext cx="10123231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n-ea"/>
                </a:rPr>
                <a:t>제261회 </a:t>
              </a:r>
              <a:r>
                <a:rPr lang="en-US" altLang="ko-KR" sz="1400" b="1" dirty="0" err="1">
                  <a:latin typeface="+mn-ea"/>
                </a:rPr>
                <a:t>원주시의회</a:t>
              </a:r>
              <a:r>
                <a:rPr lang="en-US" altLang="ko-KR" sz="1400" b="1" dirty="0">
                  <a:latin typeface="+mn-ea"/>
                </a:rPr>
                <a:t> </a:t>
              </a:r>
              <a:r>
                <a:rPr lang="ko-KR" altLang="en-US" sz="1400" b="1" dirty="0" err="1">
                  <a:latin typeface="+mn-ea"/>
                </a:rPr>
                <a:t>정례회</a:t>
              </a:r>
              <a:r>
                <a:rPr lang="en-US" altLang="ko-KR" sz="1400" b="1" dirty="0">
                  <a:latin typeface="+mn-ea"/>
                </a:rPr>
                <a:t> 제1차 </a:t>
              </a:r>
              <a:r>
                <a:rPr lang="en-US" altLang="ko-KR" sz="1400" b="1" dirty="0" err="1">
                  <a:latin typeface="+mn-ea"/>
                </a:rPr>
                <a:t>본회의</a:t>
              </a:r>
              <a:r>
                <a:rPr lang="en-US" altLang="ko-KR" sz="1400" b="1" dirty="0">
                  <a:latin typeface="+mn-ea"/>
                </a:rPr>
                <a:t> 5</a:t>
              </a:r>
              <a:r>
                <a:rPr lang="ko-KR" altLang="en-US" sz="1400" b="1" dirty="0">
                  <a:latin typeface="+mn-ea"/>
                </a:rPr>
                <a:t>분 자유발언</a:t>
              </a:r>
              <a:endParaRPr lang="en-US" altLang="ko-KR" sz="1400" b="1" dirty="0">
                <a:latin typeface="+mn-ea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4A53F153-ECC3-4173-B128-563A78612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89" y="969953"/>
            <a:ext cx="3396678" cy="49180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515FE8D9-2905-4956-B018-2D9E1B748D25}"/>
              </a:ext>
            </a:extLst>
          </p:cNvPr>
          <p:cNvSpPr/>
          <p:nvPr/>
        </p:nvSpPr>
        <p:spPr>
          <a:xfrm>
            <a:off x="3753435" y="4224867"/>
            <a:ext cx="7569316" cy="200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354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6CB73248-E318-49EA-8D28-17475DC6ADC0}"/>
              </a:ext>
            </a:extLst>
          </p:cNvPr>
          <p:cNvSpPr/>
          <p:nvPr/>
        </p:nvSpPr>
        <p:spPr>
          <a:xfrm>
            <a:off x="1015482" y="1422189"/>
            <a:ext cx="10467219" cy="6183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9991F518-47EC-4CDE-BAE1-BF11E627657C}"/>
              </a:ext>
            </a:extLst>
          </p:cNvPr>
          <p:cNvSpPr txBox="1"/>
          <p:nvPr/>
        </p:nvSpPr>
        <p:spPr>
          <a:xfrm>
            <a:off x="45323" y="2040491"/>
            <a:ext cx="1240753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6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제</a:t>
            </a:r>
            <a:r>
              <a:rPr lang="en-US" altLang="ko-KR" sz="6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258</a:t>
            </a:r>
            <a:r>
              <a:rPr lang="ko-KR" altLang="en-US" sz="6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</a:t>
            </a:r>
            <a:r>
              <a:rPr lang="en-US" altLang="ko-KR" sz="6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(2025. 6.10.)</a:t>
            </a:r>
          </a:p>
          <a:p>
            <a:r>
              <a:rPr lang="ko-KR" altLang="en-US" sz="8000" spc="-3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</a:t>
            </a:r>
            <a:r>
              <a:rPr lang="en-US" altLang="ko-KR" sz="8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8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분자유발언</a:t>
            </a:r>
            <a:endParaRPr lang="en-US" altLang="ko-KR" sz="8000" spc="-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8000" spc="-3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</a:t>
            </a:r>
            <a:r>
              <a:rPr lang="ko-KR" altLang="en-US" sz="8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행정사무감사 </a:t>
            </a:r>
            <a:r>
              <a:rPr lang="en-US" altLang="ko-KR" sz="5000" spc="-3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5000" spc="-3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행정복지위원회</a:t>
            </a:r>
            <a:r>
              <a:rPr lang="en-US" altLang="ko-KR" sz="5000" spc="-3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r>
              <a:rPr lang="en-US" altLang="ko-KR" sz="5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5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1500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BC5DED02-FCAD-4928-A4FD-147150831BC1}"/>
              </a:ext>
            </a:extLst>
          </p:cNvPr>
          <p:cNvCxnSpPr>
            <a:cxnSpLocks/>
          </p:cNvCxnSpPr>
          <p:nvPr/>
        </p:nvCxnSpPr>
        <p:spPr>
          <a:xfrm>
            <a:off x="5229866" y="1159933"/>
            <a:ext cx="6708134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E247C95-C885-450C-A7BD-050031CF6640}"/>
              </a:ext>
            </a:extLst>
          </p:cNvPr>
          <p:cNvSpPr txBox="1"/>
          <p:nvPr/>
        </p:nvSpPr>
        <p:spPr>
          <a:xfrm>
            <a:off x="-1" y="247792"/>
            <a:ext cx="12192001" cy="1404382"/>
          </a:xfrm>
          <a:prstGeom prst="rect">
            <a:avLst/>
          </a:prstGeom>
          <a:solidFill>
            <a:schemeClr val="tx1"/>
          </a:solidFill>
        </p:spPr>
        <p:txBody>
          <a:bodyPr wrap="square" tIns="180000" bIns="108000" rtlCol="0">
            <a:spAutoFit/>
          </a:bodyPr>
          <a:lstStyle/>
          <a:p>
            <a:pPr algn="ctr"/>
            <a:r>
              <a:rPr lang="ko-KR" altLang="en-US" sz="7000" b="1" spc="-300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주민자치센터 </a:t>
            </a:r>
            <a:r>
              <a:rPr lang="ko-KR" altLang="en-US" sz="7000" b="1" spc="-300" dirty="0">
                <a:solidFill>
                  <a:schemeClr val="bg1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특정감사</a:t>
            </a:r>
            <a:r>
              <a:rPr lang="ko-KR" altLang="en-US" sz="7000" b="1" spc="-300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7000" b="1" spc="-300" dirty="0">
                <a:solidFill>
                  <a:srgbClr val="FF00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배경 </a:t>
            </a:r>
          </a:p>
        </p:txBody>
      </p:sp>
    </p:spTree>
    <p:extLst>
      <p:ext uri="{BB962C8B-B14F-4D97-AF65-F5344CB8AC3E}">
        <p14:creationId xmlns:p14="http://schemas.microsoft.com/office/powerpoint/2010/main" val="1865320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4F358C8-31FC-481F-BFE8-47003CCDFEA0}"/>
              </a:ext>
            </a:extLst>
          </p:cNvPr>
          <p:cNvSpPr/>
          <p:nvPr/>
        </p:nvSpPr>
        <p:spPr>
          <a:xfrm>
            <a:off x="237067" y="1344508"/>
            <a:ext cx="11845768" cy="49392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0" y="174957"/>
            <a:ext cx="12192000" cy="116955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7000" b="1" dirty="0">
                <a:solidFill>
                  <a:schemeClr val="bg1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특정감사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7000" b="1" dirty="0" err="1">
                <a:solidFill>
                  <a:srgbClr val="FF00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부적정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사항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0FA89B3C-C78B-44D3-A9C4-0DEA5902A1EC}"/>
              </a:ext>
            </a:extLst>
          </p:cNvPr>
          <p:cNvSpPr txBox="1"/>
          <p:nvPr/>
        </p:nvSpPr>
        <p:spPr>
          <a:xfrm>
            <a:off x="297113" y="2374080"/>
            <a:ext cx="1172567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5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▲ 조례기준 초과한 수강료</a:t>
            </a:r>
            <a:endParaRPr lang="en-US" altLang="ko-KR" sz="7500" spc="-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(1,239</a:t>
            </a:r>
            <a:r>
              <a:rPr lang="ko-KR" altLang="en-US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 원</a:t>
            </a:r>
            <a:r>
              <a:rPr lang="en-US" altLang="ko-KR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징수</a:t>
            </a:r>
            <a:endParaRPr lang="en-US" altLang="ko-KR" sz="10000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sz="3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5D981A-D9DE-4531-92E5-9BCFDCE413EC}"/>
              </a:ext>
            </a:extLst>
          </p:cNvPr>
          <p:cNvSpPr txBox="1"/>
          <p:nvPr/>
        </p:nvSpPr>
        <p:spPr>
          <a:xfrm>
            <a:off x="7828092" y="5221104"/>
            <a:ext cx="4314789" cy="292388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원주시 </a:t>
            </a:r>
            <a:r>
              <a:rPr lang="en-US" altLang="ko-KR" sz="1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ooo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주민자치센터 특정감사 자료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6681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4F358C8-31FC-481F-BFE8-47003CCDFEA0}"/>
              </a:ext>
            </a:extLst>
          </p:cNvPr>
          <p:cNvSpPr/>
          <p:nvPr/>
        </p:nvSpPr>
        <p:spPr>
          <a:xfrm>
            <a:off x="164649" y="1272381"/>
            <a:ext cx="11845768" cy="49392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0FA89B3C-C78B-44D3-A9C4-0DEA5902A1EC}"/>
              </a:ext>
            </a:extLst>
          </p:cNvPr>
          <p:cNvSpPr txBox="1"/>
          <p:nvPr/>
        </p:nvSpPr>
        <p:spPr>
          <a:xfrm>
            <a:off x="521809" y="2080028"/>
            <a:ext cx="1141619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5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▲ 수강료 지출 가능 </a:t>
            </a:r>
            <a:endParaRPr lang="en-US" altLang="ko-KR" sz="8500" spc="-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9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범위 외 집행내역 확인</a:t>
            </a:r>
            <a:endParaRPr lang="en-US" altLang="ko-KR" sz="9000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sz="3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048C91-286C-4361-9B90-CE21621C4B51}"/>
              </a:ext>
            </a:extLst>
          </p:cNvPr>
          <p:cNvSpPr txBox="1"/>
          <p:nvPr/>
        </p:nvSpPr>
        <p:spPr>
          <a:xfrm>
            <a:off x="7623211" y="5111627"/>
            <a:ext cx="4314789" cy="292388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원주시 </a:t>
            </a:r>
            <a:r>
              <a:rPr lang="en-US" altLang="ko-KR" sz="1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ooo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주민자치센터 특정감사 자료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0C0255-DA76-4EBA-9B98-208FAC6F01F0}"/>
              </a:ext>
            </a:extLst>
          </p:cNvPr>
          <p:cNvSpPr txBox="1"/>
          <p:nvPr/>
        </p:nvSpPr>
        <p:spPr>
          <a:xfrm>
            <a:off x="0" y="174957"/>
            <a:ext cx="12192000" cy="116955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7000" b="1" dirty="0">
                <a:solidFill>
                  <a:schemeClr val="bg1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특정감사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7000" b="1" dirty="0" err="1">
                <a:solidFill>
                  <a:srgbClr val="FF00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부적정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사항</a:t>
            </a:r>
          </a:p>
        </p:txBody>
      </p:sp>
    </p:spTree>
    <p:extLst>
      <p:ext uri="{BB962C8B-B14F-4D97-AF65-F5344CB8AC3E}">
        <p14:creationId xmlns:p14="http://schemas.microsoft.com/office/powerpoint/2010/main" val="1055327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4F358C8-31FC-481F-BFE8-47003CCDFEA0}"/>
              </a:ext>
            </a:extLst>
          </p:cNvPr>
          <p:cNvSpPr/>
          <p:nvPr/>
        </p:nvSpPr>
        <p:spPr>
          <a:xfrm>
            <a:off x="237067" y="1344508"/>
            <a:ext cx="11845768" cy="49392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0FA89B3C-C78B-44D3-A9C4-0DEA5902A1EC}"/>
              </a:ext>
            </a:extLst>
          </p:cNvPr>
          <p:cNvSpPr txBox="1"/>
          <p:nvPr/>
        </p:nvSpPr>
        <p:spPr>
          <a:xfrm>
            <a:off x="-142723" y="2060391"/>
            <a:ext cx="12605348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75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▲주민자치센터 시설 사용료</a:t>
            </a:r>
            <a:endParaRPr lang="en-US" altLang="ko-KR" sz="7500" spc="-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(130</a:t>
            </a:r>
            <a:r>
              <a:rPr lang="ko-KR" altLang="en-US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 원</a:t>
            </a:r>
            <a:r>
              <a:rPr lang="en-US" altLang="ko-KR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대리징수</a:t>
            </a:r>
            <a:endParaRPr lang="en-US" altLang="ko-KR" sz="10000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sz="3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D62C48-949F-4112-B5F8-87015CC7391E}"/>
              </a:ext>
            </a:extLst>
          </p:cNvPr>
          <p:cNvSpPr txBox="1"/>
          <p:nvPr/>
        </p:nvSpPr>
        <p:spPr>
          <a:xfrm>
            <a:off x="7877211" y="5322822"/>
            <a:ext cx="4314789" cy="292388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원주시 </a:t>
            </a:r>
            <a:r>
              <a:rPr lang="en-US" altLang="ko-KR" sz="1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ooo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주민자치센터 특정감사 자료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A130B6-657D-471B-8514-802CD3A28BDA}"/>
              </a:ext>
            </a:extLst>
          </p:cNvPr>
          <p:cNvSpPr txBox="1"/>
          <p:nvPr/>
        </p:nvSpPr>
        <p:spPr>
          <a:xfrm>
            <a:off x="0" y="174957"/>
            <a:ext cx="12192000" cy="116955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7000" b="1" dirty="0">
                <a:solidFill>
                  <a:schemeClr val="bg1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특정감사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7000" b="1" dirty="0" err="1">
                <a:solidFill>
                  <a:srgbClr val="FF00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부적정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사항</a:t>
            </a:r>
          </a:p>
        </p:txBody>
      </p:sp>
    </p:spTree>
    <p:extLst>
      <p:ext uri="{BB962C8B-B14F-4D97-AF65-F5344CB8AC3E}">
        <p14:creationId xmlns:p14="http://schemas.microsoft.com/office/powerpoint/2010/main" val="517686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4F358C8-31FC-481F-BFE8-47003CCDFEA0}"/>
              </a:ext>
            </a:extLst>
          </p:cNvPr>
          <p:cNvSpPr/>
          <p:nvPr/>
        </p:nvSpPr>
        <p:spPr>
          <a:xfrm>
            <a:off x="237067" y="1344508"/>
            <a:ext cx="11845768" cy="49392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2F996317-18D1-4B23-A384-BD293CCD5115}"/>
              </a:ext>
            </a:extLst>
          </p:cNvPr>
          <p:cNvSpPr txBox="1"/>
          <p:nvPr/>
        </p:nvSpPr>
        <p:spPr>
          <a:xfrm>
            <a:off x="7768046" y="5991402"/>
            <a:ext cx="4314789" cy="292388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원주시 </a:t>
            </a:r>
            <a:r>
              <a:rPr lang="en-US" altLang="ko-KR" sz="1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ooo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주민자치센터 특정감사 자료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FA89B3C-C78B-44D3-A9C4-0DEA5902A1EC}"/>
              </a:ext>
            </a:extLst>
          </p:cNvPr>
          <p:cNvSpPr txBox="1"/>
          <p:nvPr/>
        </p:nvSpPr>
        <p:spPr>
          <a:xfrm>
            <a:off x="538742" y="1882851"/>
            <a:ext cx="11242418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▲ </a:t>
            </a:r>
            <a:r>
              <a:rPr lang="ko-KR" altLang="en-US" sz="10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주민자치센터 </a:t>
            </a:r>
            <a:endParaRPr lang="en-US" altLang="ko-KR" sz="10000" spc="-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0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 관리 권한 독점</a:t>
            </a:r>
            <a:endParaRPr lang="en-US" altLang="ko-KR" sz="10000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sz="3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3D9DFB-5ADB-4EA4-BB71-3AD97FE638AF}"/>
              </a:ext>
            </a:extLst>
          </p:cNvPr>
          <p:cNvSpPr txBox="1"/>
          <p:nvPr/>
        </p:nvSpPr>
        <p:spPr>
          <a:xfrm>
            <a:off x="0" y="174957"/>
            <a:ext cx="12192000" cy="116955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7000" b="1" dirty="0">
                <a:solidFill>
                  <a:schemeClr val="bg1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특정감사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7000" b="1" dirty="0" err="1">
                <a:solidFill>
                  <a:srgbClr val="FF00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부적정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사항</a:t>
            </a:r>
          </a:p>
        </p:txBody>
      </p:sp>
    </p:spTree>
    <p:extLst>
      <p:ext uri="{BB962C8B-B14F-4D97-AF65-F5344CB8AC3E}">
        <p14:creationId xmlns:p14="http://schemas.microsoft.com/office/powerpoint/2010/main" val="818554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4F358C8-31FC-481F-BFE8-47003CCDFEA0}"/>
              </a:ext>
            </a:extLst>
          </p:cNvPr>
          <p:cNvSpPr/>
          <p:nvPr/>
        </p:nvSpPr>
        <p:spPr>
          <a:xfrm>
            <a:off x="237067" y="1344508"/>
            <a:ext cx="11845768" cy="49392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2F996317-18D1-4B23-A384-BD293CCD5115}"/>
              </a:ext>
            </a:extLst>
          </p:cNvPr>
          <p:cNvSpPr txBox="1"/>
          <p:nvPr/>
        </p:nvSpPr>
        <p:spPr>
          <a:xfrm>
            <a:off x="7768046" y="5991402"/>
            <a:ext cx="4314789" cy="292388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원주시 </a:t>
            </a:r>
            <a:r>
              <a:rPr lang="en-US" altLang="ko-KR" sz="1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ooo</a:t>
            </a:r>
            <a:r>
              <a:rPr lang="ko-KR" altLang="en-US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주민자치센터 특정감사 자료</a:t>
            </a:r>
            <a:r>
              <a:rPr lang="en-US" altLang="ko-KR" sz="1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3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237067" y="1159933"/>
            <a:ext cx="11700933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폭발: 8pt 2">
            <a:extLst>
              <a:ext uri="{FF2B5EF4-FFF2-40B4-BE49-F238E27FC236}">
                <a16:creationId xmlns:a16="http://schemas.microsoft.com/office/drawing/2014/main" id="{38FAF974-22DD-4146-95A9-0817C4985956}"/>
              </a:ext>
            </a:extLst>
          </p:cNvPr>
          <p:cNvSpPr/>
          <p:nvPr/>
        </p:nvSpPr>
        <p:spPr>
          <a:xfrm>
            <a:off x="109165" y="709653"/>
            <a:ext cx="7357532" cy="4446522"/>
          </a:xfrm>
          <a:prstGeom prst="irregularSeal1">
            <a:avLst/>
          </a:prstGeom>
          <a:solidFill>
            <a:schemeClr val="tx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FA89B3C-C78B-44D3-A9C4-0DEA5902A1EC}"/>
              </a:ext>
            </a:extLst>
          </p:cNvPr>
          <p:cNvSpPr txBox="1"/>
          <p:nvPr/>
        </p:nvSpPr>
        <p:spPr>
          <a:xfrm>
            <a:off x="109165" y="1417567"/>
            <a:ext cx="12335933" cy="5852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▲</a:t>
            </a:r>
            <a:r>
              <a:rPr lang="ko-KR" altLang="en-US" sz="9000" spc="-300" dirty="0"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별도계좌   </a:t>
            </a:r>
            <a:r>
              <a:rPr lang="ko-KR" altLang="en-US" sz="9000" spc="-3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9000" spc="-3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보관중인 </a:t>
            </a:r>
            <a:endParaRPr lang="en-US" altLang="ko-KR" sz="9000" spc="-3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2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1,600</a:t>
            </a:r>
            <a:r>
              <a:rPr lang="ko-KR" altLang="en-US" sz="12000" spc="-3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 원</a:t>
            </a:r>
            <a:endParaRPr lang="en-US" altLang="ko-KR" sz="12000" spc="-3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ko-KR" altLang="en-US" sz="3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1A76F3-A552-426F-860F-DF3547AF5FF6}"/>
              </a:ext>
            </a:extLst>
          </p:cNvPr>
          <p:cNvSpPr txBox="1"/>
          <p:nvPr/>
        </p:nvSpPr>
        <p:spPr>
          <a:xfrm>
            <a:off x="0" y="159881"/>
            <a:ext cx="12192000" cy="116955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7000" b="1" dirty="0">
                <a:solidFill>
                  <a:schemeClr val="bg1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특정감사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7000" b="1" dirty="0" err="1">
                <a:solidFill>
                  <a:srgbClr val="FF00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부적정</a:t>
            </a:r>
            <a:r>
              <a:rPr lang="ko-KR" altLang="en-US" sz="7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사항</a:t>
            </a:r>
          </a:p>
        </p:txBody>
      </p:sp>
    </p:spTree>
    <p:extLst>
      <p:ext uri="{BB962C8B-B14F-4D97-AF65-F5344CB8AC3E}">
        <p14:creationId xmlns:p14="http://schemas.microsoft.com/office/powerpoint/2010/main" val="2360694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BA7C015-F562-4511-8E1F-76380D21EEF6}"/>
              </a:ext>
            </a:extLst>
          </p:cNvPr>
          <p:cNvCxnSpPr>
            <a:cxnSpLocks/>
          </p:cNvCxnSpPr>
          <p:nvPr/>
        </p:nvCxnSpPr>
        <p:spPr>
          <a:xfrm>
            <a:off x="0" y="1159933"/>
            <a:ext cx="12192000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C6AB8F6-83C6-483E-B2D9-ECB5E71630AD}"/>
              </a:ext>
            </a:extLst>
          </p:cNvPr>
          <p:cNvSpPr txBox="1"/>
          <p:nvPr/>
        </p:nvSpPr>
        <p:spPr>
          <a:xfrm>
            <a:off x="-389468" y="164513"/>
            <a:ext cx="80602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5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원주시주민자치협의회 공문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5CAF6F3D-97F7-4AB0-830B-0622B7ABBEB5}"/>
              </a:ext>
            </a:extLst>
          </p:cNvPr>
          <p:cNvSpPr/>
          <p:nvPr/>
        </p:nvSpPr>
        <p:spPr>
          <a:xfrm>
            <a:off x="1074749" y="1422189"/>
            <a:ext cx="10467219" cy="6183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11DA552-F46C-449B-ACF8-507D6B0C6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92" y="1487952"/>
            <a:ext cx="6679473" cy="4751362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B9D17D24-B926-4583-B0FA-2890469F0373}"/>
              </a:ext>
            </a:extLst>
          </p:cNvPr>
          <p:cNvSpPr/>
          <p:nvPr/>
        </p:nvSpPr>
        <p:spPr>
          <a:xfrm>
            <a:off x="3794253" y="2102528"/>
            <a:ext cx="389467" cy="299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C7F4905-F5EE-4D13-8A1A-12F950035EA4}"/>
              </a:ext>
            </a:extLst>
          </p:cNvPr>
          <p:cNvSpPr/>
          <p:nvPr/>
        </p:nvSpPr>
        <p:spPr>
          <a:xfrm>
            <a:off x="5578398" y="1456974"/>
            <a:ext cx="389467" cy="299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AC2571D-44F1-4369-A27E-5EE6DEFA47D1}"/>
              </a:ext>
            </a:extLst>
          </p:cNvPr>
          <p:cNvSpPr/>
          <p:nvPr/>
        </p:nvSpPr>
        <p:spPr>
          <a:xfrm>
            <a:off x="7529249" y="4952726"/>
            <a:ext cx="389467" cy="299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7E2CE22-9D21-41E1-A4F9-7B9224088B27}"/>
              </a:ext>
            </a:extLst>
          </p:cNvPr>
          <p:cNvSpPr/>
          <p:nvPr/>
        </p:nvSpPr>
        <p:spPr>
          <a:xfrm>
            <a:off x="6100828" y="4952726"/>
            <a:ext cx="389467" cy="299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E3175CA-A552-45F4-BA11-1EA6F572EDB9}"/>
              </a:ext>
            </a:extLst>
          </p:cNvPr>
          <p:cNvSpPr/>
          <p:nvPr/>
        </p:nvSpPr>
        <p:spPr>
          <a:xfrm>
            <a:off x="4477673" y="4903772"/>
            <a:ext cx="389467" cy="299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A61D382-6E27-496E-B6D6-ECC6CF6B2066}"/>
              </a:ext>
            </a:extLst>
          </p:cNvPr>
          <p:cNvSpPr txBox="1"/>
          <p:nvPr/>
        </p:nvSpPr>
        <p:spPr>
          <a:xfrm>
            <a:off x="0" y="67772"/>
            <a:ext cx="12192000" cy="132343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>
                <a:solidFill>
                  <a:schemeClr val="bg1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원주시주민자치협의회</a:t>
            </a:r>
            <a:r>
              <a:rPr lang="ko-KR" altLang="en-US" sz="5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8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카카오톡</a:t>
            </a:r>
            <a:r>
              <a:rPr lang="ko-KR" altLang="en-US" sz="5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000" b="1" dirty="0">
                <a:solidFill>
                  <a:srgbClr val="FF00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공문</a:t>
            </a:r>
            <a:r>
              <a:rPr lang="ko-KR" altLang="en-US" sz="5000" b="1" dirty="0">
                <a:solidFill>
                  <a:srgbClr val="FFFF00"/>
                </a:solidFill>
                <a:highlight>
                  <a:srgbClr val="000080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0677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EB1AA977-CCB7-43A9-8CBF-ADB3174594CF}"/>
              </a:ext>
            </a:extLst>
          </p:cNvPr>
          <p:cNvGrpSpPr/>
          <p:nvPr/>
        </p:nvGrpSpPr>
        <p:grpSpPr>
          <a:xfrm>
            <a:off x="5051697" y="6451674"/>
            <a:ext cx="2377923" cy="338554"/>
            <a:chOff x="319346" y="134082"/>
            <a:chExt cx="2377923" cy="338554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801682E-4BCC-4400-843F-FC5C2D5FC2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289D67-2136-4E12-ABE8-B82586AA86EF}"/>
                </a:ext>
              </a:extLst>
            </p:cNvPr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A50E1AD0-BE45-46FB-8C38-AF83FE6D5E0E}"/>
              </a:ext>
            </a:extLst>
          </p:cNvPr>
          <p:cNvSpPr/>
          <p:nvPr/>
        </p:nvSpPr>
        <p:spPr>
          <a:xfrm>
            <a:off x="836023" y="1602377"/>
            <a:ext cx="10493828" cy="338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E274DA-66D2-4E90-BF13-BA796DEC919F}"/>
              </a:ext>
            </a:extLst>
          </p:cNvPr>
          <p:cNvSpPr txBox="1"/>
          <p:nvPr/>
        </p:nvSpPr>
        <p:spPr>
          <a:xfrm>
            <a:off x="2614597" y="2613392"/>
            <a:ext cx="696280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100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endParaRPr lang="ko-KR" altLang="en-US" sz="10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3075911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5629</TotalTime>
  <Words>169</Words>
  <Application>Microsoft Office PowerPoint</Application>
  <PresentationFormat>와이드스크린</PresentationFormat>
  <Paragraphs>41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HY헤드라인M</vt:lpstr>
      <vt:lpstr>굴림</vt:lpstr>
      <vt:lpstr>맑은 고딕</vt:lpstr>
      <vt:lpstr>Calibri</vt:lpstr>
      <vt:lpstr>Calibri Light</vt:lpstr>
      <vt:lpstr>추억</vt:lpstr>
      <vt:lpstr>주민자치, 신뢰를 잃으면  권한도 없다!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119</cp:revision>
  <cp:lastPrinted>2025-11-19T05:47:36Z</cp:lastPrinted>
  <dcterms:created xsi:type="dcterms:W3CDTF">2023-11-16T13:56:45Z</dcterms:created>
  <dcterms:modified xsi:type="dcterms:W3CDTF">2025-11-21T05:09:02Z</dcterms:modified>
</cp:coreProperties>
</file>