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14" r:id="rId2"/>
    <p:sldId id="395" r:id="rId3"/>
    <p:sldId id="396" r:id="rId4"/>
    <p:sldId id="397" r:id="rId5"/>
    <p:sldId id="393" r:id="rId6"/>
    <p:sldId id="394" r:id="rId7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D8F87"/>
    <a:srgbClr val="F2DAE7"/>
    <a:srgbClr val="E8BED4"/>
    <a:srgbClr val="DDB1B8"/>
    <a:srgbClr val="D193A2"/>
    <a:srgbClr val="EACED5"/>
    <a:srgbClr val="FAF6EC"/>
    <a:srgbClr val="F1E6C7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6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001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622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9035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171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1944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903269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황정순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262304" y="2044505"/>
            <a:ext cx="8724208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주민자치위원회는</a:t>
            </a:r>
            <a:endParaRPr lang="en-US" altLang="ko-KR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54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시민모두의 것이어야 합니다</a:t>
            </a:r>
            <a:r>
              <a:rPr lang="en-US" altLang="ko-KR" sz="54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077" y="1452196"/>
            <a:ext cx="2857837" cy="37118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62" y="22712"/>
            <a:ext cx="1782527" cy="442501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5051B29-5030-4696-B241-6D89AE7486F3}"/>
              </a:ext>
            </a:extLst>
          </p:cNvPr>
          <p:cNvCxnSpPr>
            <a:cxnSpLocks/>
          </p:cNvCxnSpPr>
          <p:nvPr/>
        </p:nvCxnSpPr>
        <p:spPr>
          <a:xfrm flipV="1">
            <a:off x="-4411" y="505554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48000">
                  <a:srgbClr val="FF0000"/>
                </a:gs>
                <a:gs pos="95000">
                  <a:srgbClr val="FD8F87"/>
                </a:gs>
                <a:gs pos="70000">
                  <a:srgbClr val="F2DAE7"/>
                </a:gs>
              </a:gsLst>
              <a:lin ang="1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457A511-9D27-4898-9E9E-3B04530D852D}"/>
              </a:ext>
            </a:extLst>
          </p:cNvPr>
          <p:cNvCxnSpPr>
            <a:cxnSpLocks/>
          </p:cNvCxnSpPr>
          <p:nvPr/>
        </p:nvCxnSpPr>
        <p:spPr>
          <a:xfrm flipV="1">
            <a:off x="0" y="6520871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70000">
                  <a:srgbClr val="FF0000"/>
                </a:gs>
                <a:gs pos="95000">
                  <a:srgbClr val="FD8F87"/>
                </a:gs>
                <a:gs pos="24000">
                  <a:srgbClr val="F2DAE7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62" y="22712"/>
            <a:ext cx="1782527" cy="442501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5051B29-5030-4696-B241-6D89AE7486F3}"/>
              </a:ext>
            </a:extLst>
          </p:cNvPr>
          <p:cNvCxnSpPr>
            <a:cxnSpLocks/>
          </p:cNvCxnSpPr>
          <p:nvPr/>
        </p:nvCxnSpPr>
        <p:spPr>
          <a:xfrm flipV="1">
            <a:off x="-4411" y="505554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48000">
                  <a:srgbClr val="FF0000"/>
                </a:gs>
                <a:gs pos="95000">
                  <a:srgbClr val="FD8F87"/>
                </a:gs>
                <a:gs pos="70000">
                  <a:srgbClr val="F2DAE7"/>
                </a:gs>
              </a:gsLst>
              <a:lin ang="1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9A12402F-E1BB-47CE-8711-CB004773E1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121" y="774496"/>
            <a:ext cx="5339607" cy="5808451"/>
          </a:xfrm>
          <a:prstGeom prst="rect">
            <a:avLst/>
          </a:prstGeom>
          <a:ln w="25400">
            <a:solidFill>
              <a:srgbClr val="FD8F87"/>
            </a:solidFill>
          </a:ln>
        </p:spPr>
      </p:pic>
      <p:sp>
        <p:nvSpPr>
          <p:cNvPr id="6" name="두루마리 모양: 가로로 말림 5">
            <a:extLst>
              <a:ext uri="{FF2B5EF4-FFF2-40B4-BE49-F238E27FC236}">
                <a16:creationId xmlns:a16="http://schemas.microsoft.com/office/drawing/2014/main" id="{58B93DE0-EA14-4278-90E6-F54C23628824}"/>
              </a:ext>
            </a:extLst>
          </p:cNvPr>
          <p:cNvSpPr/>
          <p:nvPr/>
        </p:nvSpPr>
        <p:spPr>
          <a:xfrm>
            <a:off x="4155141" y="1721224"/>
            <a:ext cx="1344706" cy="363070"/>
          </a:xfrm>
          <a:prstGeom prst="horizontalScroll">
            <a:avLst/>
          </a:prstGeom>
          <a:solidFill>
            <a:schemeClr val="bg1"/>
          </a:solidFill>
          <a:ln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F11AA1CC-4FE1-44E6-815C-BEA390C43D1A}"/>
              </a:ext>
            </a:extLst>
          </p:cNvPr>
          <p:cNvCxnSpPr/>
          <p:nvPr/>
        </p:nvCxnSpPr>
        <p:spPr>
          <a:xfrm>
            <a:off x="3092824" y="1613647"/>
            <a:ext cx="490817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062465A-49E9-414F-8D71-0E321B26349C}"/>
              </a:ext>
            </a:extLst>
          </p:cNvPr>
          <p:cNvGrpSpPr/>
          <p:nvPr/>
        </p:nvGrpSpPr>
        <p:grpSpPr>
          <a:xfrm>
            <a:off x="5688106" y="1669240"/>
            <a:ext cx="5432342" cy="1064170"/>
            <a:chOff x="5688106" y="1669240"/>
            <a:chExt cx="5432342" cy="1064170"/>
          </a:xfrm>
        </p:grpSpPr>
        <p:sp>
          <p:nvSpPr>
            <p:cNvPr id="9" name="화살표: 오른쪽 8">
              <a:extLst>
                <a:ext uri="{FF2B5EF4-FFF2-40B4-BE49-F238E27FC236}">
                  <a16:creationId xmlns:a16="http://schemas.microsoft.com/office/drawing/2014/main" id="{C8AD7D36-CB55-447B-8ADC-093430E62DE5}"/>
                </a:ext>
              </a:extLst>
            </p:cNvPr>
            <p:cNvSpPr/>
            <p:nvPr/>
          </p:nvSpPr>
          <p:spPr>
            <a:xfrm>
              <a:off x="5688106" y="1801906"/>
              <a:ext cx="712694" cy="201705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10B3BD7-E9CA-4884-B50F-A8A38092E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3530" y="1669240"/>
              <a:ext cx="4396918" cy="1064170"/>
            </a:xfrm>
            <a:prstGeom prst="rect">
              <a:avLst/>
            </a:prstGeom>
            <a:ln w="22225">
              <a:solidFill>
                <a:srgbClr val="9933FF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03823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59850" y="2328637"/>
            <a:ext cx="2365737" cy="1799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46244" y="740847"/>
            <a:ext cx="87242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특정감사 처분 지시 사항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62" y="22712"/>
            <a:ext cx="1782527" cy="442501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5051B29-5030-4696-B241-6D89AE7486F3}"/>
              </a:ext>
            </a:extLst>
          </p:cNvPr>
          <p:cNvCxnSpPr>
            <a:cxnSpLocks/>
          </p:cNvCxnSpPr>
          <p:nvPr/>
        </p:nvCxnSpPr>
        <p:spPr>
          <a:xfrm flipV="1">
            <a:off x="-4411" y="505554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48000">
                  <a:srgbClr val="FF0000"/>
                </a:gs>
                <a:gs pos="95000">
                  <a:srgbClr val="FD8F87"/>
                </a:gs>
                <a:gs pos="70000">
                  <a:srgbClr val="F2DAE7"/>
                </a:gs>
              </a:gsLst>
              <a:lin ang="1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457A511-9D27-4898-9E9E-3B04530D852D}"/>
              </a:ext>
            </a:extLst>
          </p:cNvPr>
          <p:cNvCxnSpPr>
            <a:cxnSpLocks/>
          </p:cNvCxnSpPr>
          <p:nvPr/>
        </p:nvCxnSpPr>
        <p:spPr>
          <a:xfrm flipV="1">
            <a:off x="0" y="6520871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70000">
                  <a:srgbClr val="FF0000"/>
                </a:gs>
                <a:gs pos="95000">
                  <a:srgbClr val="FD8F87"/>
                </a:gs>
                <a:gs pos="24000">
                  <a:srgbClr val="F2DAE7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D6C6B6B-9241-4B8F-B743-36E5EF302F70}"/>
              </a:ext>
            </a:extLst>
          </p:cNvPr>
          <p:cNvSpPr txBox="1"/>
          <p:nvPr/>
        </p:nvSpPr>
        <p:spPr>
          <a:xfrm>
            <a:off x="470649" y="1667437"/>
            <a:ext cx="10402207" cy="367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주민자치센터 공용 공간</a:t>
            </a:r>
            <a:r>
              <a:rPr lang="en-US" altLang="ko-KR" sz="2800" dirty="0">
                <a:latin typeface="+mj-lt"/>
              </a:rPr>
              <a:t>(</a:t>
            </a:r>
            <a:r>
              <a:rPr lang="ko-KR" altLang="en-US" sz="2800" dirty="0">
                <a:latin typeface="+mj-lt"/>
              </a:rPr>
              <a:t>사무실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>
                <a:latin typeface="+mj-lt"/>
              </a:rPr>
              <a:t>강의실</a:t>
            </a:r>
            <a:r>
              <a:rPr lang="en-US" altLang="ko-KR" sz="2800" dirty="0">
                <a:latin typeface="+mj-lt"/>
              </a:rPr>
              <a:t>, </a:t>
            </a:r>
            <a:r>
              <a:rPr lang="ko-KR" altLang="en-US" sz="2800" dirty="0">
                <a:latin typeface="+mj-lt"/>
              </a:rPr>
              <a:t>위원장실</a:t>
            </a:r>
            <a:r>
              <a:rPr lang="en-US" altLang="ko-KR" sz="2800" dirty="0">
                <a:latin typeface="+mj-lt"/>
              </a:rPr>
              <a:t>)</a:t>
            </a:r>
            <a:r>
              <a:rPr lang="ko-KR" altLang="en-US" sz="2800" dirty="0">
                <a:latin typeface="+mj-lt"/>
              </a:rPr>
              <a:t> 개방</a:t>
            </a:r>
            <a:endParaRPr lang="en-US" altLang="ko-KR" sz="2800" dirty="0"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부정적 예산 환수 및 예산 사용 교육</a:t>
            </a:r>
            <a:endParaRPr lang="en-US" altLang="ko-KR" sz="2800" dirty="0"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주민자치위원장 위촉 해제</a:t>
            </a:r>
            <a:endParaRPr lang="en-US" altLang="ko-KR" sz="2800" dirty="0"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보조사업 명목 이체 수강료 계좌로 원상 복구 및</a:t>
            </a:r>
            <a:endParaRPr lang="en-US" altLang="ko-KR" sz="2800" dirty="0">
              <a:latin typeface="+mj-lt"/>
            </a:endParaRPr>
          </a:p>
          <a:p>
            <a:r>
              <a:rPr lang="en-US" altLang="ko-KR" sz="2800" dirty="0">
                <a:latin typeface="+mj-lt"/>
              </a:rPr>
              <a:t>  </a:t>
            </a:r>
            <a:r>
              <a:rPr lang="ko-KR" altLang="en-US" sz="2800" dirty="0">
                <a:latin typeface="+mj-lt"/>
              </a:rPr>
              <a:t>과다 징수 수강료 수강생 환급조치</a:t>
            </a:r>
            <a:endParaRPr lang="en-US" altLang="ko-KR" sz="2800" dirty="0"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주민자치위원회 운영세칙 재정비</a:t>
            </a:r>
          </a:p>
        </p:txBody>
      </p:sp>
    </p:spTree>
    <p:extLst>
      <p:ext uri="{BB962C8B-B14F-4D97-AF65-F5344CB8AC3E}">
        <p14:creationId xmlns:p14="http://schemas.microsoft.com/office/powerpoint/2010/main" val="3245934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59850" y="2328637"/>
            <a:ext cx="2365737" cy="1799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46244" y="740847"/>
            <a:ext cx="87242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주민자치위원회 운영 폐단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62" y="22712"/>
            <a:ext cx="1782527" cy="442501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5051B29-5030-4696-B241-6D89AE7486F3}"/>
              </a:ext>
            </a:extLst>
          </p:cNvPr>
          <p:cNvCxnSpPr>
            <a:cxnSpLocks/>
          </p:cNvCxnSpPr>
          <p:nvPr/>
        </p:nvCxnSpPr>
        <p:spPr>
          <a:xfrm flipV="1">
            <a:off x="-4411" y="505554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48000">
                  <a:srgbClr val="FF0000"/>
                </a:gs>
                <a:gs pos="95000">
                  <a:srgbClr val="FD8F87"/>
                </a:gs>
                <a:gs pos="70000">
                  <a:srgbClr val="F2DAE7"/>
                </a:gs>
              </a:gsLst>
              <a:lin ang="1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457A511-9D27-4898-9E9E-3B04530D852D}"/>
              </a:ext>
            </a:extLst>
          </p:cNvPr>
          <p:cNvCxnSpPr>
            <a:cxnSpLocks/>
          </p:cNvCxnSpPr>
          <p:nvPr/>
        </p:nvCxnSpPr>
        <p:spPr>
          <a:xfrm flipV="1">
            <a:off x="0" y="6520871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70000">
                  <a:srgbClr val="FF0000"/>
                </a:gs>
                <a:gs pos="95000">
                  <a:srgbClr val="FD8F87"/>
                </a:gs>
                <a:gs pos="24000">
                  <a:srgbClr val="F2DAE7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D6C6B6B-9241-4B8F-B743-36E5EF302F70}"/>
              </a:ext>
            </a:extLst>
          </p:cNvPr>
          <p:cNvSpPr txBox="1"/>
          <p:nvPr/>
        </p:nvSpPr>
        <p:spPr>
          <a:xfrm>
            <a:off x="470649" y="1667437"/>
            <a:ext cx="10402207" cy="370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자치위원 활동 </a:t>
            </a:r>
            <a:r>
              <a:rPr lang="ko-KR" altLang="en-US" sz="2800" dirty="0" err="1">
                <a:latin typeface="+mj-lt"/>
              </a:rPr>
              <a:t>점수제</a:t>
            </a:r>
            <a:endParaRPr lang="en-US" altLang="ko-KR" sz="28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+mj-lt"/>
              </a:rPr>
              <a:t> - 6</a:t>
            </a:r>
            <a:r>
              <a:rPr lang="ko-KR" altLang="en-US" sz="2800" dirty="0">
                <a:latin typeface="+mj-lt"/>
              </a:rPr>
              <a:t>개월 마다 재신임 평가를 하는 수습 제도</a:t>
            </a:r>
            <a:endParaRPr lang="en-US" altLang="ko-KR" sz="28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+mj-lt"/>
              </a:rPr>
              <a:t> </a:t>
            </a:r>
            <a:r>
              <a:rPr lang="ko-KR" altLang="en-US" sz="2800" dirty="0">
                <a:latin typeface="+mj-lt"/>
              </a:rPr>
              <a:t>→ 직무수행 부족 시 직위 해임할 수 있도록 규정</a:t>
            </a:r>
            <a:endParaRPr lang="en-US" altLang="ko-KR" sz="2800" dirty="0"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>
                <a:latin typeface="+mj-lt"/>
              </a:rPr>
              <a:t>특정 인물 </a:t>
            </a:r>
            <a:r>
              <a:rPr lang="en-US" altLang="ko-KR" sz="2800" dirty="0">
                <a:latin typeface="+mj-lt"/>
              </a:rPr>
              <a:t>2</a:t>
            </a:r>
            <a:r>
              <a:rPr lang="ko-KR" altLang="en-US" sz="2800" dirty="0">
                <a:latin typeface="+mj-lt"/>
              </a:rPr>
              <a:t>인 위원장직 독점화</a:t>
            </a:r>
            <a:endParaRPr lang="en-US" altLang="ko-KR" sz="2800" dirty="0"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6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+mj-lt"/>
              </a:rPr>
              <a:t> </a:t>
            </a:r>
            <a:r>
              <a:rPr lang="ko-KR" altLang="en-US" sz="2800" b="1" dirty="0">
                <a:latin typeface="+mj-lt"/>
              </a:rPr>
              <a:t>☞ 주민자치위원회의 폐쇄성 심화</a:t>
            </a:r>
            <a:r>
              <a:rPr lang="en-US" altLang="ko-KR" sz="2800" b="1" dirty="0">
                <a:latin typeface="+mj-lt"/>
              </a:rPr>
              <a:t>, </a:t>
            </a:r>
            <a:r>
              <a:rPr lang="ko-KR" altLang="en-US" sz="2800" b="1" dirty="0">
                <a:latin typeface="+mj-lt"/>
              </a:rPr>
              <a:t>기득권화</a:t>
            </a:r>
          </a:p>
        </p:txBody>
      </p:sp>
    </p:spTree>
    <p:extLst>
      <p:ext uri="{BB962C8B-B14F-4D97-AF65-F5344CB8AC3E}">
        <p14:creationId xmlns:p14="http://schemas.microsoft.com/office/powerpoint/2010/main" val="129379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황정순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262304" y="2044505"/>
            <a:ext cx="8724208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주민자치위원회는</a:t>
            </a:r>
            <a:endParaRPr lang="en-US" altLang="ko-KR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54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시민모두의 것이어야 합니다</a:t>
            </a:r>
            <a:r>
              <a:rPr lang="en-US" altLang="ko-KR" sz="54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077" y="1452196"/>
            <a:ext cx="2857837" cy="37118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62" y="22712"/>
            <a:ext cx="1782527" cy="442501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5051B29-5030-4696-B241-6D89AE7486F3}"/>
              </a:ext>
            </a:extLst>
          </p:cNvPr>
          <p:cNvCxnSpPr>
            <a:cxnSpLocks/>
          </p:cNvCxnSpPr>
          <p:nvPr/>
        </p:nvCxnSpPr>
        <p:spPr>
          <a:xfrm flipV="1">
            <a:off x="-4411" y="505554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48000">
                  <a:srgbClr val="FF0000"/>
                </a:gs>
                <a:gs pos="95000">
                  <a:srgbClr val="FD8F87"/>
                </a:gs>
                <a:gs pos="70000">
                  <a:srgbClr val="F2DAE7"/>
                </a:gs>
              </a:gsLst>
              <a:lin ang="1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457A511-9D27-4898-9E9E-3B04530D852D}"/>
              </a:ext>
            </a:extLst>
          </p:cNvPr>
          <p:cNvCxnSpPr>
            <a:cxnSpLocks/>
          </p:cNvCxnSpPr>
          <p:nvPr/>
        </p:nvCxnSpPr>
        <p:spPr>
          <a:xfrm flipV="1">
            <a:off x="0" y="6520871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70000">
                  <a:srgbClr val="FF0000"/>
                </a:gs>
                <a:gs pos="95000">
                  <a:srgbClr val="FD8F87"/>
                </a:gs>
                <a:gs pos="24000">
                  <a:srgbClr val="F2DAE7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467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황정순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262304" y="2044505"/>
            <a:ext cx="872420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en-US" altLang="ko-KR" sz="54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077" y="1452196"/>
            <a:ext cx="2857837" cy="37118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62" y="22712"/>
            <a:ext cx="1782527" cy="442501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5051B29-5030-4696-B241-6D89AE7486F3}"/>
              </a:ext>
            </a:extLst>
          </p:cNvPr>
          <p:cNvCxnSpPr>
            <a:cxnSpLocks/>
          </p:cNvCxnSpPr>
          <p:nvPr/>
        </p:nvCxnSpPr>
        <p:spPr>
          <a:xfrm flipV="1">
            <a:off x="-4411" y="505554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48000">
                  <a:srgbClr val="FF0000"/>
                </a:gs>
                <a:gs pos="95000">
                  <a:srgbClr val="FD8F87"/>
                </a:gs>
                <a:gs pos="70000">
                  <a:srgbClr val="F2DAE7"/>
                </a:gs>
              </a:gsLst>
              <a:lin ang="12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457A511-9D27-4898-9E9E-3B04530D852D}"/>
              </a:ext>
            </a:extLst>
          </p:cNvPr>
          <p:cNvCxnSpPr>
            <a:cxnSpLocks/>
          </p:cNvCxnSpPr>
          <p:nvPr/>
        </p:nvCxnSpPr>
        <p:spPr>
          <a:xfrm flipV="1">
            <a:off x="0" y="6520871"/>
            <a:ext cx="12192000" cy="23238"/>
          </a:xfrm>
          <a:prstGeom prst="line">
            <a:avLst/>
          </a:prstGeom>
          <a:ln w="50800">
            <a:gradFill>
              <a:gsLst>
                <a:gs pos="0">
                  <a:srgbClr val="FD8F87"/>
                </a:gs>
                <a:gs pos="70000">
                  <a:srgbClr val="FF0000"/>
                </a:gs>
                <a:gs pos="95000">
                  <a:srgbClr val="FD8F87"/>
                </a:gs>
                <a:gs pos="24000">
                  <a:srgbClr val="F2DAE7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1766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8145</TotalTime>
  <Words>114</Words>
  <Application>Microsoft Office PowerPoint</Application>
  <PresentationFormat>와이드스크린</PresentationFormat>
  <Paragraphs>28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397</cp:revision>
  <cp:lastPrinted>2025-11-19T07:40:07Z</cp:lastPrinted>
  <dcterms:created xsi:type="dcterms:W3CDTF">2022-12-16T03:44:56Z</dcterms:created>
  <dcterms:modified xsi:type="dcterms:W3CDTF">2025-11-19T07:44:16Z</dcterms:modified>
</cp:coreProperties>
</file>