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444" r:id="rId2"/>
    <p:sldId id="431" r:id="rId3"/>
    <p:sldId id="449" r:id="rId4"/>
    <p:sldId id="450" r:id="rId5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0000FF"/>
    <a:srgbClr val="FED282"/>
    <a:srgbClr val="FD887F"/>
    <a:srgbClr val="FD8F87"/>
    <a:srgbClr val="0E0036"/>
    <a:srgbClr val="FD7267"/>
    <a:srgbClr val="CB6582"/>
    <a:srgbClr val="9933FF"/>
    <a:srgbClr val="23FD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11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78" y="1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2200" b="1" dirty="0">
                <a:latin typeface="+mn-ea"/>
                <a:ea typeface="+mn-ea"/>
              </a:rPr>
              <a:t>유형별 발생 건수</a:t>
            </a:r>
          </a:p>
        </c:rich>
      </c:tx>
      <c:layout>
        <c:manualLayout>
          <c:xMode val="edge"/>
          <c:yMode val="edge"/>
          <c:x val="0.27724185586224998"/>
          <c:y val="7.2508253209756989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2200" b="1" dirty="0">
                <a:latin typeface="+mn-ea"/>
                <a:ea typeface="+mn-ea"/>
              </a:rPr>
              <a:t>유형별 발생 건수</a:t>
            </a:r>
          </a:p>
        </c:rich>
      </c:tx>
      <c:layout>
        <c:manualLayout>
          <c:xMode val="edge"/>
          <c:yMode val="edge"/>
          <c:x val="0.27724185586224998"/>
          <c:y val="7.2508253209756989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6147" y="4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2026-09-14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441371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6147" y="9441371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6147" y="4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2026-09-14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67412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480" y="4783896"/>
            <a:ext cx="5445760" cy="3912834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41371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6147" y="9441371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642917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431425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835404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11192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2026-09-14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8281CF4D-5C5F-4BC0-8025-E6468A8F26F8}"/>
              </a:ext>
            </a:extLst>
          </p:cNvPr>
          <p:cNvSpPr/>
          <p:nvPr/>
        </p:nvSpPr>
        <p:spPr>
          <a:xfrm>
            <a:off x="902515" y="868069"/>
            <a:ext cx="6212388" cy="271869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청소년 꿈이룸 바우처의</a:t>
            </a:r>
            <a:endParaRPr lang="en-US" altLang="ko-KR" sz="4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성장바우처 전환</a:t>
            </a:r>
            <a:r>
              <a:rPr lang="en-US" altLang="ko-KR" sz="40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ko-KR" altLang="en-US" sz="4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재검토에 관한 시정질문 </a:t>
            </a:r>
            <a:endParaRPr lang="en-US" altLang="ko-KR" sz="4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026" name="Picture 2" descr="1">
            <a:extLst>
              <a:ext uri="{FF2B5EF4-FFF2-40B4-BE49-F238E27FC236}">
                <a16:creationId xmlns:a16="http://schemas.microsoft.com/office/drawing/2014/main" id="{3435C05A-66B0-4E0C-BFCF-18D1D7F1BD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3291" y="2098437"/>
            <a:ext cx="4335497" cy="351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5" name="표 14">
            <a:extLst>
              <a:ext uri="{FF2B5EF4-FFF2-40B4-BE49-F238E27FC236}">
                <a16:creationId xmlns:a16="http://schemas.microsoft.com/office/drawing/2014/main" id="{30535A04-82F6-4539-85E0-08A97BFB27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926982"/>
              </p:ext>
            </p:extLst>
          </p:nvPr>
        </p:nvGraphicFramePr>
        <p:xfrm>
          <a:off x="1825754" y="4624267"/>
          <a:ext cx="4505914" cy="989340"/>
        </p:xfrm>
        <a:graphic>
          <a:graphicData uri="http://schemas.openxmlformats.org/drawingml/2006/table">
            <a:tbl>
              <a:tblPr/>
              <a:tblGrid>
                <a:gridCol w="4505914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98934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32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32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나경만</a:t>
                      </a:r>
                      <a:r>
                        <a:rPr lang="ko-KR" altLang="en-US" sz="32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32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3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81355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37884" y="3497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32987" y="834582"/>
            <a:ext cx="10934700" cy="2286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30815" y="1175672"/>
            <a:ext cx="3880225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 KBS</a:t>
            </a:r>
            <a:r>
              <a:rPr lang="ko-KR" altLang="en-US" sz="2000" b="1" dirty="0">
                <a:solidFill>
                  <a:schemeClr val="bg1"/>
                </a:solidFill>
              </a:rPr>
              <a:t>뉴스</a:t>
            </a:r>
            <a:r>
              <a:rPr lang="en-US" altLang="ko-KR" sz="2000" b="1" dirty="0">
                <a:solidFill>
                  <a:schemeClr val="bg1"/>
                </a:solidFill>
              </a:rPr>
              <a:t>7(</a:t>
            </a:r>
            <a:r>
              <a:rPr lang="ko-KR" altLang="en-US" sz="2000" b="1" dirty="0">
                <a:solidFill>
                  <a:schemeClr val="bg1"/>
                </a:solidFill>
              </a:rPr>
              <a:t>강원</a:t>
            </a:r>
            <a:r>
              <a:rPr lang="en-US" altLang="ko-KR" sz="2000" b="1" dirty="0">
                <a:solidFill>
                  <a:schemeClr val="bg1"/>
                </a:solidFill>
              </a:rPr>
              <a:t>) 2025.3.19(</a:t>
            </a:r>
            <a:r>
              <a:rPr lang="ko-KR" altLang="en-US" sz="2000" b="1" dirty="0">
                <a:solidFill>
                  <a:schemeClr val="bg1"/>
                </a:solidFill>
              </a:rPr>
              <a:t>수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graphicFrame>
        <p:nvGraphicFramePr>
          <p:cNvPr id="30" name="차트 29">
            <a:extLst>
              <a:ext uri="{FF2B5EF4-FFF2-40B4-BE49-F238E27FC236}">
                <a16:creationId xmlns:a16="http://schemas.microsoft.com/office/drawing/2014/main" id="{CE5729AC-C94C-4790-8254-80E01FD4BAE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67834608"/>
              </p:ext>
            </p:extLst>
          </p:nvPr>
        </p:nvGraphicFramePr>
        <p:xfrm>
          <a:off x="435999" y="1127403"/>
          <a:ext cx="5076527" cy="7486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1" name="TextBox 30">
            <a:extLst>
              <a:ext uri="{FF2B5EF4-FFF2-40B4-BE49-F238E27FC236}">
                <a16:creationId xmlns:a16="http://schemas.microsoft.com/office/drawing/2014/main" id="{409BD5CF-B436-4481-BCAA-C33073FA3FCF}"/>
              </a:ext>
            </a:extLst>
          </p:cNvPr>
          <p:cNvSpPr txBox="1"/>
          <p:nvPr/>
        </p:nvSpPr>
        <p:spPr>
          <a:xfrm>
            <a:off x="3577293" y="2945228"/>
            <a:ext cx="1269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   </a:t>
            </a:r>
            <a:r>
              <a:rPr lang="ko-KR" altLang="en-US" b="1" dirty="0">
                <a:solidFill>
                  <a:schemeClr val="bg1"/>
                </a:solidFill>
              </a:rPr>
              <a:t>주거</a:t>
            </a:r>
            <a:r>
              <a:rPr lang="en-US" altLang="ko-KR" b="1" dirty="0">
                <a:solidFill>
                  <a:schemeClr val="bg1"/>
                </a:solidFill>
              </a:rPr>
              <a:t>(27.61%)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252A40B-833F-4F99-88B2-C664F4574419}"/>
              </a:ext>
            </a:extLst>
          </p:cNvPr>
          <p:cNvSpPr txBox="1"/>
          <p:nvPr/>
        </p:nvSpPr>
        <p:spPr>
          <a:xfrm>
            <a:off x="3303448" y="4637839"/>
            <a:ext cx="1269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   </a:t>
            </a:r>
            <a:r>
              <a:rPr lang="ko-KR" altLang="en-US" b="1" dirty="0">
                <a:solidFill>
                  <a:schemeClr val="bg1"/>
                </a:solidFill>
              </a:rPr>
              <a:t>기타</a:t>
            </a:r>
            <a:r>
              <a:rPr lang="en-US" altLang="ko-KR" b="1" dirty="0">
                <a:solidFill>
                  <a:schemeClr val="bg1"/>
                </a:solidFill>
              </a:rPr>
              <a:t>(23.86%)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DD14729-3163-47BE-A9A9-A92B34059F1D}"/>
              </a:ext>
            </a:extLst>
          </p:cNvPr>
          <p:cNvSpPr txBox="1"/>
          <p:nvPr/>
        </p:nvSpPr>
        <p:spPr>
          <a:xfrm>
            <a:off x="1790490" y="4637841"/>
            <a:ext cx="1269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   </a:t>
            </a:r>
            <a:r>
              <a:rPr lang="ko-KR" altLang="en-US" b="1" dirty="0">
                <a:solidFill>
                  <a:schemeClr val="bg1"/>
                </a:solidFill>
              </a:rPr>
              <a:t>차량</a:t>
            </a:r>
            <a:r>
              <a:rPr lang="en-US" altLang="ko-KR" b="1" dirty="0">
                <a:solidFill>
                  <a:schemeClr val="bg1"/>
                </a:solidFill>
              </a:rPr>
              <a:t>(16.14%)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C186645-65BB-4FCF-A90F-8988DED9F90B}"/>
              </a:ext>
            </a:extLst>
          </p:cNvPr>
          <p:cNvSpPr txBox="1"/>
          <p:nvPr/>
        </p:nvSpPr>
        <p:spPr>
          <a:xfrm>
            <a:off x="1790491" y="2945229"/>
            <a:ext cx="1269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   </a:t>
            </a:r>
            <a:r>
              <a:rPr lang="ko-KR" altLang="en-US" b="1" dirty="0">
                <a:solidFill>
                  <a:schemeClr val="bg1"/>
                </a:solidFill>
              </a:rPr>
              <a:t>비주거</a:t>
            </a:r>
            <a:r>
              <a:rPr lang="en-US" altLang="ko-KR" b="1" dirty="0">
                <a:solidFill>
                  <a:schemeClr val="bg1"/>
                </a:solidFill>
              </a:rPr>
              <a:t>(32.99%)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E9C7A48-CDCD-4373-8221-E8E6D57252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69141" y="1314496"/>
            <a:ext cx="8870208" cy="429242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86BAC05-45BB-4FAC-9DFF-C00F2608AC59}"/>
              </a:ext>
            </a:extLst>
          </p:cNvPr>
          <p:cNvSpPr txBox="1"/>
          <p:nvPr/>
        </p:nvSpPr>
        <p:spPr>
          <a:xfrm>
            <a:off x="7127420" y="5711501"/>
            <a:ext cx="4693920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+mj-lt"/>
              </a:rPr>
              <a:t>* </a:t>
            </a:r>
            <a:r>
              <a:rPr lang="ko-KR" altLang="en-US" dirty="0">
                <a:latin typeface="+mj-lt"/>
              </a:rPr>
              <a:t>설문조사 기간</a:t>
            </a:r>
            <a:r>
              <a:rPr lang="en-US" altLang="ko-KR" dirty="0">
                <a:latin typeface="+mj-lt"/>
              </a:rPr>
              <a:t>: 2026. 8. 10. ~ 2026. 8. 16.</a:t>
            </a:r>
          </a:p>
          <a:p>
            <a:r>
              <a:rPr lang="ko-KR" altLang="en-US" dirty="0">
                <a:latin typeface="+mj-lt"/>
              </a:rPr>
              <a:t>                      </a:t>
            </a:r>
            <a:r>
              <a:rPr lang="en-US" altLang="ko-KR" dirty="0">
                <a:latin typeface="+mj-lt"/>
              </a:rPr>
              <a:t>( ‘</a:t>
            </a:r>
            <a:r>
              <a:rPr lang="ko-KR" altLang="en-US" dirty="0">
                <a:latin typeface="+mj-lt"/>
              </a:rPr>
              <a:t>ㅍ</a:t>
            </a:r>
            <a:r>
              <a:rPr lang="en-US" altLang="ko-KR" dirty="0">
                <a:latin typeface="+mj-lt"/>
              </a:rPr>
              <a:t>’ </a:t>
            </a:r>
            <a:r>
              <a:rPr lang="ko-KR" altLang="en-US" dirty="0">
                <a:latin typeface="+mj-lt"/>
              </a:rPr>
              <a:t>맘카페 회원 대상</a:t>
            </a:r>
            <a:r>
              <a:rPr lang="en-US" altLang="ko-KR" dirty="0">
                <a:latin typeface="+mj-lt"/>
              </a:rPr>
              <a:t>)</a:t>
            </a:r>
            <a:endParaRPr lang="ko-KR" altLang="en-US" dirty="0">
              <a:latin typeface="+mj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D29542E-FA7D-4756-87BB-0D6993E479A0}"/>
              </a:ext>
            </a:extLst>
          </p:cNvPr>
          <p:cNvSpPr txBox="1"/>
          <p:nvPr/>
        </p:nvSpPr>
        <p:spPr>
          <a:xfrm>
            <a:off x="2117420" y="3291840"/>
            <a:ext cx="3586693" cy="486812"/>
          </a:xfrm>
          <a:prstGeom prst="rect">
            <a:avLst/>
          </a:prstGeom>
          <a:noFill/>
          <a:ln w="19050">
            <a:solidFill>
              <a:srgbClr val="FF3300"/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C20EC63-1C26-49E2-8A18-31AE39FCE013}"/>
              </a:ext>
            </a:extLst>
          </p:cNvPr>
          <p:cNvSpPr txBox="1"/>
          <p:nvPr/>
        </p:nvSpPr>
        <p:spPr>
          <a:xfrm>
            <a:off x="6183086" y="3692434"/>
            <a:ext cx="1349828" cy="40059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98403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37884" y="3497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32987" y="834582"/>
            <a:ext cx="10934700" cy="2286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30815" y="1175672"/>
            <a:ext cx="3880225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 KBS</a:t>
            </a:r>
            <a:r>
              <a:rPr lang="ko-KR" altLang="en-US" sz="2000" b="1" dirty="0">
                <a:solidFill>
                  <a:schemeClr val="bg1"/>
                </a:solidFill>
              </a:rPr>
              <a:t>뉴스</a:t>
            </a:r>
            <a:r>
              <a:rPr lang="en-US" altLang="ko-KR" sz="2000" b="1" dirty="0">
                <a:solidFill>
                  <a:schemeClr val="bg1"/>
                </a:solidFill>
              </a:rPr>
              <a:t>7(</a:t>
            </a:r>
            <a:r>
              <a:rPr lang="ko-KR" altLang="en-US" sz="2000" b="1" dirty="0">
                <a:solidFill>
                  <a:schemeClr val="bg1"/>
                </a:solidFill>
              </a:rPr>
              <a:t>강원</a:t>
            </a:r>
            <a:r>
              <a:rPr lang="en-US" altLang="ko-KR" sz="2000" b="1" dirty="0">
                <a:solidFill>
                  <a:schemeClr val="bg1"/>
                </a:solidFill>
              </a:rPr>
              <a:t>) 2025.3.19(</a:t>
            </a:r>
            <a:r>
              <a:rPr lang="ko-KR" altLang="en-US" sz="2000" b="1" dirty="0">
                <a:solidFill>
                  <a:schemeClr val="bg1"/>
                </a:solidFill>
              </a:rPr>
              <a:t>수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graphicFrame>
        <p:nvGraphicFramePr>
          <p:cNvPr id="30" name="차트 29">
            <a:extLst>
              <a:ext uri="{FF2B5EF4-FFF2-40B4-BE49-F238E27FC236}">
                <a16:creationId xmlns:a16="http://schemas.microsoft.com/office/drawing/2014/main" id="{CE5729AC-C94C-4790-8254-80E01FD4BAE2}"/>
              </a:ext>
            </a:extLst>
          </p:cNvPr>
          <p:cNvGraphicFramePr/>
          <p:nvPr/>
        </p:nvGraphicFramePr>
        <p:xfrm>
          <a:off x="435999" y="1127403"/>
          <a:ext cx="5076527" cy="7486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1" name="TextBox 30">
            <a:extLst>
              <a:ext uri="{FF2B5EF4-FFF2-40B4-BE49-F238E27FC236}">
                <a16:creationId xmlns:a16="http://schemas.microsoft.com/office/drawing/2014/main" id="{409BD5CF-B436-4481-BCAA-C33073FA3FCF}"/>
              </a:ext>
            </a:extLst>
          </p:cNvPr>
          <p:cNvSpPr txBox="1"/>
          <p:nvPr/>
        </p:nvSpPr>
        <p:spPr>
          <a:xfrm>
            <a:off x="3577293" y="2945228"/>
            <a:ext cx="1269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   </a:t>
            </a:r>
            <a:r>
              <a:rPr lang="ko-KR" altLang="en-US" b="1" dirty="0">
                <a:solidFill>
                  <a:schemeClr val="bg1"/>
                </a:solidFill>
              </a:rPr>
              <a:t>주거</a:t>
            </a:r>
            <a:r>
              <a:rPr lang="en-US" altLang="ko-KR" b="1" dirty="0">
                <a:solidFill>
                  <a:schemeClr val="bg1"/>
                </a:solidFill>
              </a:rPr>
              <a:t>(27.61%)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252A40B-833F-4F99-88B2-C664F4574419}"/>
              </a:ext>
            </a:extLst>
          </p:cNvPr>
          <p:cNvSpPr txBox="1"/>
          <p:nvPr/>
        </p:nvSpPr>
        <p:spPr>
          <a:xfrm>
            <a:off x="3303448" y="4637839"/>
            <a:ext cx="1269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   </a:t>
            </a:r>
            <a:r>
              <a:rPr lang="ko-KR" altLang="en-US" b="1" dirty="0">
                <a:solidFill>
                  <a:schemeClr val="bg1"/>
                </a:solidFill>
              </a:rPr>
              <a:t>기타</a:t>
            </a:r>
            <a:r>
              <a:rPr lang="en-US" altLang="ko-KR" b="1" dirty="0">
                <a:solidFill>
                  <a:schemeClr val="bg1"/>
                </a:solidFill>
              </a:rPr>
              <a:t>(23.86%)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DD14729-3163-47BE-A9A9-A92B34059F1D}"/>
              </a:ext>
            </a:extLst>
          </p:cNvPr>
          <p:cNvSpPr txBox="1"/>
          <p:nvPr/>
        </p:nvSpPr>
        <p:spPr>
          <a:xfrm>
            <a:off x="1790490" y="4637841"/>
            <a:ext cx="1269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   </a:t>
            </a:r>
            <a:r>
              <a:rPr lang="ko-KR" altLang="en-US" b="1" dirty="0">
                <a:solidFill>
                  <a:schemeClr val="bg1"/>
                </a:solidFill>
              </a:rPr>
              <a:t>차량</a:t>
            </a:r>
            <a:r>
              <a:rPr lang="en-US" altLang="ko-KR" b="1" dirty="0">
                <a:solidFill>
                  <a:schemeClr val="bg1"/>
                </a:solidFill>
              </a:rPr>
              <a:t>(16.14%)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C186645-65BB-4FCF-A90F-8988DED9F90B}"/>
              </a:ext>
            </a:extLst>
          </p:cNvPr>
          <p:cNvSpPr txBox="1"/>
          <p:nvPr/>
        </p:nvSpPr>
        <p:spPr>
          <a:xfrm>
            <a:off x="1790491" y="2945229"/>
            <a:ext cx="1269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   </a:t>
            </a:r>
            <a:r>
              <a:rPr lang="ko-KR" altLang="en-US" b="1" dirty="0">
                <a:solidFill>
                  <a:schemeClr val="bg1"/>
                </a:solidFill>
              </a:rPr>
              <a:t>비주거</a:t>
            </a:r>
            <a:r>
              <a:rPr lang="en-US" altLang="ko-KR" b="1" dirty="0">
                <a:solidFill>
                  <a:schemeClr val="bg1"/>
                </a:solidFill>
              </a:rPr>
              <a:t>(32.99%)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86BAC05-45BB-4FAC-9DFF-C00F2608AC59}"/>
              </a:ext>
            </a:extLst>
          </p:cNvPr>
          <p:cNvSpPr txBox="1"/>
          <p:nvPr/>
        </p:nvSpPr>
        <p:spPr>
          <a:xfrm>
            <a:off x="7127420" y="5711501"/>
            <a:ext cx="4693920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+mj-lt"/>
              </a:rPr>
              <a:t>* </a:t>
            </a:r>
            <a:r>
              <a:rPr lang="ko-KR" altLang="en-US" dirty="0">
                <a:latin typeface="+mj-lt"/>
              </a:rPr>
              <a:t>설문조사 기간</a:t>
            </a:r>
            <a:r>
              <a:rPr lang="en-US" altLang="ko-KR" dirty="0">
                <a:latin typeface="+mj-lt"/>
              </a:rPr>
              <a:t>: 2026. 8. 10. ~ 2026. 8. 16.</a:t>
            </a:r>
          </a:p>
          <a:p>
            <a:r>
              <a:rPr lang="ko-KR" altLang="en-US" dirty="0">
                <a:latin typeface="+mj-lt"/>
              </a:rPr>
              <a:t>                      </a:t>
            </a:r>
            <a:r>
              <a:rPr lang="en-US" altLang="ko-KR" dirty="0">
                <a:latin typeface="+mj-lt"/>
              </a:rPr>
              <a:t>( ‘</a:t>
            </a:r>
            <a:r>
              <a:rPr lang="ko-KR" altLang="en-US" dirty="0">
                <a:latin typeface="+mj-lt"/>
              </a:rPr>
              <a:t>ㅍ</a:t>
            </a:r>
            <a:r>
              <a:rPr lang="en-US" altLang="ko-KR" dirty="0">
                <a:latin typeface="+mj-lt"/>
              </a:rPr>
              <a:t>’ </a:t>
            </a:r>
            <a:r>
              <a:rPr lang="ko-KR" altLang="en-US" dirty="0">
                <a:latin typeface="+mj-lt"/>
              </a:rPr>
              <a:t>맘카페 회원 대상</a:t>
            </a:r>
            <a:r>
              <a:rPr lang="en-US" altLang="ko-KR" dirty="0">
                <a:latin typeface="+mj-lt"/>
              </a:rPr>
              <a:t>)</a:t>
            </a:r>
            <a:endParaRPr lang="ko-KR" altLang="en-US" dirty="0">
              <a:latin typeface="+mj-lt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1261B146-BE6F-41A7-BC80-4DEC8B9647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24801" y="1375727"/>
            <a:ext cx="8375450" cy="410849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3EEBD2C-68DB-4B36-995A-D7FC18A036A9}"/>
              </a:ext>
            </a:extLst>
          </p:cNvPr>
          <p:cNvSpPr txBox="1"/>
          <p:nvPr/>
        </p:nvSpPr>
        <p:spPr>
          <a:xfrm>
            <a:off x="1924594" y="3352800"/>
            <a:ext cx="4911635" cy="36576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B5DA24-08B8-4A86-9C73-3E4A649CEEBF}"/>
              </a:ext>
            </a:extLst>
          </p:cNvPr>
          <p:cNvSpPr txBox="1"/>
          <p:nvPr/>
        </p:nvSpPr>
        <p:spPr>
          <a:xfrm>
            <a:off x="7019109" y="3718560"/>
            <a:ext cx="1314994" cy="3657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47963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8281CF4D-5C5F-4BC0-8025-E6468A8F26F8}"/>
              </a:ext>
            </a:extLst>
          </p:cNvPr>
          <p:cNvSpPr/>
          <p:nvPr/>
        </p:nvSpPr>
        <p:spPr>
          <a:xfrm>
            <a:off x="902515" y="868069"/>
            <a:ext cx="6212388" cy="271869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청소년 꿈이룸 바우처의</a:t>
            </a:r>
            <a:endParaRPr lang="en-US" altLang="ko-KR" sz="4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성장바우처 전환</a:t>
            </a:r>
            <a:r>
              <a:rPr lang="en-US" altLang="ko-KR" sz="40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ko-KR" altLang="en-US" sz="4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재검토에 관한 시정질문 </a:t>
            </a:r>
            <a:endParaRPr lang="en-US" altLang="ko-KR" sz="4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026" name="Picture 2" descr="1">
            <a:extLst>
              <a:ext uri="{FF2B5EF4-FFF2-40B4-BE49-F238E27FC236}">
                <a16:creationId xmlns:a16="http://schemas.microsoft.com/office/drawing/2014/main" id="{3435C05A-66B0-4E0C-BFCF-18D1D7F1BD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3291" y="2098437"/>
            <a:ext cx="4335497" cy="351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5" name="표 14">
            <a:extLst>
              <a:ext uri="{FF2B5EF4-FFF2-40B4-BE49-F238E27FC236}">
                <a16:creationId xmlns:a16="http://schemas.microsoft.com/office/drawing/2014/main" id="{30535A04-82F6-4539-85E0-08A97BFB27C9}"/>
              </a:ext>
            </a:extLst>
          </p:cNvPr>
          <p:cNvGraphicFramePr>
            <a:graphicFrameLocks noGrp="1"/>
          </p:cNvGraphicFramePr>
          <p:nvPr/>
        </p:nvGraphicFramePr>
        <p:xfrm>
          <a:off x="1825754" y="4624267"/>
          <a:ext cx="4505914" cy="989340"/>
        </p:xfrm>
        <a:graphic>
          <a:graphicData uri="http://schemas.openxmlformats.org/drawingml/2006/table">
            <a:tbl>
              <a:tblPr/>
              <a:tblGrid>
                <a:gridCol w="4505914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98934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32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32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나경만</a:t>
                      </a:r>
                      <a:r>
                        <a:rPr lang="ko-KR" altLang="en-US" sz="32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32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3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20693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8084</TotalTime>
  <Words>148</Words>
  <Application>Microsoft Office PowerPoint</Application>
  <PresentationFormat>와이드스크린</PresentationFormat>
  <Paragraphs>28</Paragraphs>
  <Slides>4</Slides>
  <Notes>4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0" baseType="lpstr">
      <vt:lpstr>HY견고딕</vt:lpstr>
      <vt:lpstr>HY헤드라인M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600</cp:revision>
  <cp:lastPrinted>2026-04-07T07:05:41Z</cp:lastPrinted>
  <dcterms:created xsi:type="dcterms:W3CDTF">2022-12-16T03:44:56Z</dcterms:created>
  <dcterms:modified xsi:type="dcterms:W3CDTF">2026-09-13T23:41:35Z</dcterms:modified>
</cp:coreProperties>
</file>