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419" r:id="rId2"/>
    <p:sldId id="436" r:id="rId3"/>
    <p:sldId id="437" r:id="rId4"/>
    <p:sldId id="441" r:id="rId5"/>
    <p:sldId id="442" r:id="rId6"/>
    <p:sldId id="443" r:id="rId7"/>
    <p:sldId id="444" r:id="rId8"/>
    <p:sldId id="440" r:id="rId9"/>
    <p:sldId id="314" r:id="rId10"/>
  </p:sldIdLst>
  <p:sldSz cx="12192000" cy="6858000"/>
  <p:notesSz cx="9939338" cy="68072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 userDrawn="1">
          <p15:clr>
            <a:srgbClr val="A4A3A4"/>
          </p15:clr>
        </p15:guide>
        <p15:guide id="2" pos="134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8F87"/>
    <a:srgbClr val="F3E1EE"/>
    <a:srgbClr val="F6EFDE"/>
    <a:srgbClr val="FAF6EC"/>
    <a:srgbClr val="F1E6C7"/>
    <a:srgbClr val="F58683"/>
    <a:srgbClr val="0000FF"/>
    <a:srgbClr val="9933FF"/>
    <a:srgbClr val="23FD76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311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90" y="120"/>
      </p:cViewPr>
      <p:guideLst>
        <p:guide orient="horz" pos="2205"/>
        <p:guide pos="1345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4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30442" y="4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2026-08-26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4" y="6466155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30442" y="6466155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4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30442" y="4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2026-08-26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927350" y="850900"/>
            <a:ext cx="4086225" cy="22987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304" tIns="44151" rIns="88304" bIns="4415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5045" y="3276368"/>
            <a:ext cx="7951470" cy="2679801"/>
          </a:xfrm>
          <a:prstGeom prst="rect">
            <a:avLst/>
          </a:prstGeom>
        </p:spPr>
        <p:txBody>
          <a:bodyPr vert="horz" lIns="88304" tIns="44151" rIns="88304" bIns="44151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4" y="6466155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30442" y="6466155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17692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50816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83485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41620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58606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04176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03254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08198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104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2026-08-26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2026-08-26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2026-08-26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2026-08-26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2026-08-26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2026-08-26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2026-08-26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2026-08-26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2026-08-26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2026-08-26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2026-08-26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2026-08-26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9256359"/>
              </p:ext>
            </p:extLst>
          </p:nvPr>
        </p:nvGraphicFramePr>
        <p:xfrm>
          <a:off x="4927083" y="4467714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 err="1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김명신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3118" y="1465394"/>
            <a:ext cx="3310019" cy="4111825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758A6F96-E88C-432C-A220-0CAECD06F118}"/>
              </a:ext>
            </a:extLst>
          </p:cNvPr>
          <p:cNvSpPr/>
          <p:nvPr/>
        </p:nvSpPr>
        <p:spPr>
          <a:xfrm>
            <a:off x="3738210" y="2363331"/>
            <a:ext cx="8021782" cy="1100307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lnSpc>
                <a:spcPct val="150000"/>
              </a:lnSpc>
            </a:pPr>
            <a:r>
              <a:rPr lang="ko-KR" altLang="en-US" sz="40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자원봉사자 예우를 위한 제언</a:t>
            </a:r>
            <a:endParaRPr lang="en-US" altLang="ko-KR" sz="4000" spc="-3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446188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2B4532A-CEC4-40A4-9CD1-D10AEBAB1B93}"/>
              </a:ext>
            </a:extLst>
          </p:cNvPr>
          <p:cNvSpPr txBox="1"/>
          <p:nvPr/>
        </p:nvSpPr>
        <p:spPr>
          <a:xfrm>
            <a:off x="356400" y="94175"/>
            <a:ext cx="31774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연합뉴스 보도자료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2D2CCE27-85B4-4549-8857-412B1B8B8C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3440" y="974129"/>
            <a:ext cx="4766776" cy="5623550"/>
          </a:xfrm>
          <a:prstGeom prst="rect">
            <a:avLst/>
          </a:prstGeom>
          <a:ln w="19050">
            <a:solidFill>
              <a:srgbClr val="FD8F87"/>
            </a:solidFill>
          </a:ln>
        </p:spPr>
      </p:pic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25AB08F9-49AC-4DCA-A9DE-609CD30E2751}"/>
              </a:ext>
            </a:extLst>
          </p:cNvPr>
          <p:cNvSpPr/>
          <p:nvPr/>
        </p:nvSpPr>
        <p:spPr>
          <a:xfrm>
            <a:off x="5813174" y="2071684"/>
            <a:ext cx="5905386" cy="2821925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2800" b="1" dirty="0">
                <a:solidFill>
                  <a:schemeClr val="tx1"/>
                </a:solidFill>
              </a:rPr>
              <a:t>“2026 </a:t>
            </a:r>
            <a:r>
              <a:rPr lang="ko-KR" altLang="en-US" sz="2800" b="1" dirty="0">
                <a:solidFill>
                  <a:schemeClr val="tx1"/>
                </a:solidFill>
              </a:rPr>
              <a:t>대한민국 자원봉사 현황</a:t>
            </a:r>
            <a:r>
              <a:rPr lang="en-US" altLang="ko-KR" sz="2800" b="1" dirty="0">
                <a:solidFill>
                  <a:schemeClr val="tx1"/>
                </a:solidFill>
              </a:rPr>
              <a:t>”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전국 자원 봉사시간 </a:t>
            </a:r>
            <a:r>
              <a:rPr lang="en-US" altLang="ko-KR" sz="2400" b="1" dirty="0">
                <a:solidFill>
                  <a:schemeClr val="tx1"/>
                </a:solidFill>
              </a:rPr>
              <a:t>5,953</a:t>
            </a:r>
            <a:r>
              <a:rPr lang="ko-KR" altLang="en-US" sz="2400" b="1" dirty="0">
                <a:solidFill>
                  <a:schemeClr val="tx1"/>
                </a:solidFill>
              </a:rPr>
              <a:t>만 시간</a:t>
            </a:r>
            <a:endParaRPr lang="en-US" altLang="ko-KR" sz="2400" b="1" dirty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경제적 가지 </a:t>
            </a:r>
            <a:r>
              <a:rPr lang="en-US" altLang="ko-KR" sz="2400" b="1" dirty="0">
                <a:solidFill>
                  <a:schemeClr val="tx1"/>
                </a:solidFill>
              </a:rPr>
              <a:t>1</a:t>
            </a:r>
            <a:r>
              <a:rPr lang="ko-KR" altLang="en-US" sz="2400" b="1" dirty="0">
                <a:solidFill>
                  <a:schemeClr val="tx1"/>
                </a:solidFill>
              </a:rPr>
              <a:t>조 </a:t>
            </a:r>
            <a:r>
              <a:rPr lang="en-US" altLang="ko-KR" sz="2400" b="1" dirty="0">
                <a:solidFill>
                  <a:schemeClr val="tx1"/>
                </a:solidFill>
              </a:rPr>
              <a:t>6</a:t>
            </a:r>
            <a:r>
              <a:rPr lang="ko-KR" altLang="en-US" sz="2400" b="1" dirty="0">
                <a:solidFill>
                  <a:schemeClr val="tx1"/>
                </a:solidFill>
              </a:rPr>
              <a:t>천억원 이상 추산</a:t>
            </a:r>
            <a:endParaRPr lang="en-US" altLang="ko-KR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89863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2B4532A-CEC4-40A4-9CD1-D10AEBAB1B93}"/>
              </a:ext>
            </a:extLst>
          </p:cNvPr>
          <p:cNvSpPr txBox="1"/>
          <p:nvPr/>
        </p:nvSpPr>
        <p:spPr>
          <a:xfrm>
            <a:off x="356400" y="94175"/>
            <a:ext cx="68900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예우방안 ① 자원봉사자 명예의 전당 설치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553428C6-FD12-4927-9A23-0C3314FFE9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4334" y="960552"/>
            <a:ext cx="3981732" cy="5308976"/>
          </a:xfrm>
          <a:prstGeom prst="rect">
            <a:avLst/>
          </a:prstGeom>
          <a:ln w="19050">
            <a:solidFill>
              <a:srgbClr val="FD8F87"/>
            </a:solidFill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6885CD7-4F52-4F5F-B7F0-FD1EA5A92062}"/>
              </a:ext>
            </a:extLst>
          </p:cNvPr>
          <p:cNvSpPr txBox="1"/>
          <p:nvPr/>
        </p:nvSpPr>
        <p:spPr>
          <a:xfrm>
            <a:off x="1339911" y="6382697"/>
            <a:ext cx="3281668" cy="36933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rPr>
              <a:t>시청 로비 기부자 명예의 전당</a:t>
            </a:r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03C82D10-872A-4965-A3CE-CF6A10D092FA}"/>
              </a:ext>
            </a:extLst>
          </p:cNvPr>
          <p:cNvSpPr/>
          <p:nvPr/>
        </p:nvSpPr>
        <p:spPr>
          <a:xfrm>
            <a:off x="5904415" y="1863750"/>
            <a:ext cx="4670033" cy="2337058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400" b="1" dirty="0">
                <a:solidFill>
                  <a:schemeClr val="tx1"/>
                </a:solidFill>
              </a:rPr>
              <a:t>댄싱공연장 등 공개된 장소에</a:t>
            </a:r>
            <a:endParaRPr lang="en-US" altLang="ko-KR" sz="24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2400" b="1" dirty="0">
                <a:solidFill>
                  <a:schemeClr val="tx1"/>
                </a:solidFill>
              </a:rPr>
              <a:t>자원봉사자 명예의 전당 설치</a:t>
            </a:r>
            <a:endParaRPr lang="en-US" altLang="ko-KR" sz="24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3200" b="1" dirty="0">
                <a:solidFill>
                  <a:schemeClr val="tx1"/>
                </a:solidFill>
              </a:rPr>
              <a:t>☞ 자원봉사 의욕 고취</a:t>
            </a:r>
            <a:endParaRPr lang="en-US" altLang="ko-KR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49556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2B4532A-CEC4-40A4-9CD1-D10AEBAB1B93}"/>
              </a:ext>
            </a:extLst>
          </p:cNvPr>
          <p:cNvSpPr txBox="1"/>
          <p:nvPr/>
        </p:nvSpPr>
        <p:spPr>
          <a:xfrm>
            <a:off x="356400" y="94175"/>
            <a:ext cx="68900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예우방안 ② 우수 자원봉사자 </a:t>
            </a:r>
            <a:r>
              <a:rPr lang="ko-KR" altLang="en-US" sz="28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간병비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 지원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553428C6-FD12-4927-9A23-0C3314FFE9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9273" y="960552"/>
            <a:ext cx="4123791" cy="5831624"/>
          </a:xfrm>
          <a:prstGeom prst="rect">
            <a:avLst/>
          </a:prstGeom>
          <a:ln w="19050">
            <a:solidFill>
              <a:srgbClr val="FD8F87"/>
            </a:solidFill>
          </a:ln>
        </p:spPr>
      </p:pic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03C82D10-872A-4965-A3CE-CF6A10D092FA}"/>
              </a:ext>
            </a:extLst>
          </p:cNvPr>
          <p:cNvSpPr/>
          <p:nvPr/>
        </p:nvSpPr>
        <p:spPr>
          <a:xfrm>
            <a:off x="6112641" y="2334523"/>
            <a:ext cx="5167973" cy="2337058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횡성군 </a:t>
            </a:r>
            <a:r>
              <a:rPr lang="ko-KR" altLang="en-US" sz="2400" b="1" dirty="0" err="1">
                <a:solidFill>
                  <a:schemeClr val="tx1"/>
                </a:solidFill>
              </a:rPr>
              <a:t>간병비</a:t>
            </a:r>
            <a:r>
              <a:rPr lang="ko-KR" altLang="en-US" sz="2400" b="1" dirty="0">
                <a:solidFill>
                  <a:schemeClr val="tx1"/>
                </a:solidFill>
              </a:rPr>
              <a:t> 지원 사업</a:t>
            </a:r>
            <a:endParaRPr lang="en-US" altLang="ko-KR" sz="24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2400" b="1" dirty="0">
                <a:solidFill>
                  <a:schemeClr val="tx1"/>
                </a:solidFill>
              </a:rPr>
              <a:t>봉사 시간 </a:t>
            </a:r>
            <a:r>
              <a:rPr lang="en-US" altLang="ko-KR" sz="2400" b="1" dirty="0">
                <a:solidFill>
                  <a:schemeClr val="tx1"/>
                </a:solidFill>
              </a:rPr>
              <a:t>500</a:t>
            </a:r>
            <a:r>
              <a:rPr lang="ko-KR" altLang="en-US" sz="2400" b="1" dirty="0">
                <a:solidFill>
                  <a:schemeClr val="tx1"/>
                </a:solidFill>
              </a:rPr>
              <a:t>시간 이상 대상자 </a:t>
            </a:r>
            <a:endParaRPr lang="en-US" altLang="ko-KR" sz="24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2400" b="1" dirty="0">
                <a:solidFill>
                  <a:schemeClr val="tx1"/>
                </a:solidFill>
              </a:rPr>
              <a:t>연간 </a:t>
            </a:r>
            <a:r>
              <a:rPr lang="en-US" altLang="ko-KR" sz="2400" b="1" dirty="0">
                <a:solidFill>
                  <a:schemeClr val="tx1"/>
                </a:solidFill>
              </a:rPr>
              <a:t>100</a:t>
            </a:r>
            <a:r>
              <a:rPr lang="ko-KR" altLang="en-US" sz="2400" b="1" dirty="0">
                <a:solidFill>
                  <a:schemeClr val="tx1"/>
                </a:solidFill>
              </a:rPr>
              <a:t>만원 이내 </a:t>
            </a:r>
            <a:r>
              <a:rPr lang="ko-KR" altLang="en-US" sz="2400" b="1" dirty="0" err="1">
                <a:solidFill>
                  <a:schemeClr val="tx1"/>
                </a:solidFill>
              </a:rPr>
              <a:t>간병비</a:t>
            </a:r>
            <a:r>
              <a:rPr lang="ko-KR" altLang="en-US" sz="2400" b="1" dirty="0">
                <a:solidFill>
                  <a:schemeClr val="tx1"/>
                </a:solidFill>
              </a:rPr>
              <a:t> 지급</a:t>
            </a:r>
            <a:endParaRPr lang="en-US" altLang="ko-KR" sz="3200" b="1" dirty="0">
              <a:solidFill>
                <a:schemeClr val="tx1"/>
              </a:solidFill>
            </a:endParaRPr>
          </a:p>
        </p:txBody>
      </p:sp>
      <p:sp>
        <p:nvSpPr>
          <p:cNvPr id="8" name="화살표: 오른쪽 7">
            <a:extLst>
              <a:ext uri="{FF2B5EF4-FFF2-40B4-BE49-F238E27FC236}">
                <a16:creationId xmlns:a16="http://schemas.microsoft.com/office/drawing/2014/main" id="{C790A4D2-8B6C-4083-8E59-90A79A5E84D7}"/>
              </a:ext>
            </a:extLst>
          </p:cNvPr>
          <p:cNvSpPr/>
          <p:nvPr/>
        </p:nvSpPr>
        <p:spPr>
          <a:xfrm>
            <a:off x="5121401" y="3284446"/>
            <a:ext cx="680091" cy="457200"/>
          </a:xfrm>
          <a:prstGeom prst="rightArrow">
            <a:avLst/>
          </a:prstGeom>
          <a:solidFill>
            <a:srgbClr val="FD8F87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</p:spTree>
    <p:extLst>
      <p:ext uri="{BB962C8B-B14F-4D97-AF65-F5344CB8AC3E}">
        <p14:creationId xmlns:p14="http://schemas.microsoft.com/office/powerpoint/2010/main" val="22955351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2B4532A-CEC4-40A4-9CD1-D10AEBAB1B93}"/>
              </a:ext>
            </a:extLst>
          </p:cNvPr>
          <p:cNvSpPr txBox="1"/>
          <p:nvPr/>
        </p:nvSpPr>
        <p:spPr>
          <a:xfrm>
            <a:off x="356400" y="94175"/>
            <a:ext cx="65309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예우방안 ③ 공공시설 이용료 감면 확대</a:t>
            </a: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29D6769B-2BA5-4F3D-9111-609B7CE5A237}"/>
              </a:ext>
            </a:extLst>
          </p:cNvPr>
          <p:cNvSpPr/>
          <p:nvPr/>
        </p:nvSpPr>
        <p:spPr>
          <a:xfrm>
            <a:off x="787292" y="1232890"/>
            <a:ext cx="9411785" cy="2020264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400" b="1" dirty="0">
                <a:solidFill>
                  <a:schemeClr val="tx1"/>
                </a:solidFill>
              </a:rPr>
              <a:t>「원주시 자원봉사활동 지원 조례」</a:t>
            </a:r>
            <a:endParaRPr lang="en-US" altLang="ko-KR" sz="24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2400" b="1" dirty="0">
                <a:solidFill>
                  <a:schemeClr val="tx1"/>
                </a:solidFill>
              </a:rPr>
              <a:t>제</a:t>
            </a:r>
            <a:r>
              <a:rPr lang="en-US" altLang="ko-KR" sz="2400" b="1" dirty="0">
                <a:solidFill>
                  <a:schemeClr val="tx1"/>
                </a:solidFill>
              </a:rPr>
              <a:t>19</a:t>
            </a:r>
            <a:r>
              <a:rPr lang="ko-KR" altLang="en-US" sz="2400" b="1" dirty="0">
                <a:solidFill>
                  <a:schemeClr val="tx1"/>
                </a:solidFill>
              </a:rPr>
              <a:t>조의</a:t>
            </a:r>
            <a:r>
              <a:rPr lang="en-US" altLang="ko-KR" sz="2400" b="1" dirty="0">
                <a:solidFill>
                  <a:schemeClr val="tx1"/>
                </a:solidFill>
              </a:rPr>
              <a:t>3(</a:t>
            </a:r>
            <a:r>
              <a:rPr lang="ko-KR" altLang="en-US" sz="2400" b="1" dirty="0">
                <a:solidFill>
                  <a:schemeClr val="tx1"/>
                </a:solidFill>
              </a:rPr>
              <a:t>우수자원봉사자 우대</a:t>
            </a:r>
            <a:r>
              <a:rPr lang="en-US" altLang="ko-KR" sz="2400" b="1" dirty="0">
                <a:solidFill>
                  <a:schemeClr val="tx1"/>
                </a:solidFill>
              </a:rPr>
              <a:t>) </a:t>
            </a:r>
            <a:r>
              <a:rPr lang="ko-KR" altLang="en-US" sz="2400" b="1" dirty="0">
                <a:solidFill>
                  <a:schemeClr val="tx1"/>
                </a:solidFill>
              </a:rPr>
              <a:t>시장은 우수자원봉사자에게 </a:t>
            </a:r>
            <a:endParaRPr lang="en-US" altLang="ko-KR" sz="24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2400" b="1" dirty="0">
                <a:solidFill>
                  <a:schemeClr val="tx1"/>
                </a:solidFill>
              </a:rPr>
              <a:t>시에서 운영하는 공공시설물 이용료를 감면할 수 있다</a:t>
            </a:r>
            <a:r>
              <a:rPr lang="en-US" altLang="ko-KR" sz="2400" b="1" dirty="0">
                <a:solidFill>
                  <a:schemeClr val="tx1"/>
                </a:solidFill>
              </a:rPr>
              <a:t>.</a:t>
            </a:r>
            <a:endParaRPr lang="en-US" altLang="ko-KR" sz="3200" b="1" dirty="0">
              <a:solidFill>
                <a:schemeClr val="tx1"/>
              </a:solidFill>
            </a:endParaRPr>
          </a:p>
        </p:txBody>
      </p:sp>
      <p:sp>
        <p:nvSpPr>
          <p:cNvPr id="7" name="화살표: 오른쪽 6">
            <a:extLst>
              <a:ext uri="{FF2B5EF4-FFF2-40B4-BE49-F238E27FC236}">
                <a16:creationId xmlns:a16="http://schemas.microsoft.com/office/drawing/2014/main" id="{D070D74B-FC50-4ACF-9F9D-8B4E9B0CC281}"/>
              </a:ext>
            </a:extLst>
          </p:cNvPr>
          <p:cNvSpPr/>
          <p:nvPr/>
        </p:nvSpPr>
        <p:spPr>
          <a:xfrm>
            <a:off x="767813" y="4278060"/>
            <a:ext cx="680091" cy="457200"/>
          </a:xfrm>
          <a:prstGeom prst="rightArrow">
            <a:avLst/>
          </a:prstGeom>
          <a:solidFill>
            <a:srgbClr val="FD8F87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79F2FE2-1312-453F-8BE0-3BF5C2A66FD8}"/>
              </a:ext>
            </a:extLst>
          </p:cNvPr>
          <p:cNvSpPr txBox="1"/>
          <p:nvPr/>
        </p:nvSpPr>
        <p:spPr>
          <a:xfrm>
            <a:off x="1636243" y="3854729"/>
            <a:ext cx="8226932" cy="1327443"/>
          </a:xfrm>
          <a:prstGeom prst="rect">
            <a:avLst/>
          </a:prstGeom>
          <a:solidFill>
            <a:srgbClr val="F3E1EE"/>
          </a:solidFill>
        </p:spPr>
        <p:txBody>
          <a:bodyPr wrap="none" tIns="144000" bIns="1440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dirty="0">
                <a:latin typeface="+mj-ea"/>
                <a:ea typeface="+mj-ea"/>
              </a:rPr>
              <a:t>조례상 규정된 시 직영시설에 대해서만 주차료 </a:t>
            </a:r>
            <a:r>
              <a:rPr lang="en-US" altLang="ko-KR" sz="2400" dirty="0">
                <a:latin typeface="+mj-ea"/>
                <a:ea typeface="+mj-ea"/>
              </a:rPr>
              <a:t>50%</a:t>
            </a:r>
            <a:r>
              <a:rPr lang="ko-KR" altLang="en-US" sz="2400" dirty="0">
                <a:latin typeface="+mj-ea"/>
                <a:ea typeface="+mj-ea"/>
              </a:rPr>
              <a:t> 감면 </a:t>
            </a:r>
            <a:endParaRPr lang="en-US" altLang="ko-KR" sz="2400" dirty="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ko-KR" altLang="en-US" sz="2400" b="1" dirty="0" err="1">
                <a:latin typeface="+mj-ea"/>
                <a:ea typeface="+mj-ea"/>
              </a:rPr>
              <a:t>출자〮출연기관</a:t>
            </a:r>
            <a:r>
              <a:rPr lang="ko-KR" altLang="en-US" sz="2400" b="1" dirty="0">
                <a:latin typeface="+mj-ea"/>
                <a:ea typeface="+mj-ea"/>
              </a:rPr>
              <a:t> 협약을 통해 대상 시설 확대 노력 필요</a:t>
            </a:r>
          </a:p>
        </p:txBody>
      </p:sp>
    </p:spTree>
    <p:extLst>
      <p:ext uri="{BB962C8B-B14F-4D97-AF65-F5344CB8AC3E}">
        <p14:creationId xmlns:p14="http://schemas.microsoft.com/office/powerpoint/2010/main" val="32435682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2B4532A-CEC4-40A4-9CD1-D10AEBAB1B93}"/>
              </a:ext>
            </a:extLst>
          </p:cNvPr>
          <p:cNvSpPr txBox="1"/>
          <p:nvPr/>
        </p:nvSpPr>
        <p:spPr>
          <a:xfrm>
            <a:off x="356400" y="94175"/>
            <a:ext cx="76081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예우방안 ④ 우수 자원봉사자 지역상품권 지급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553428C6-FD12-4927-9A23-0C3314FFE9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5487" y="963805"/>
            <a:ext cx="4123791" cy="5825117"/>
          </a:xfrm>
          <a:prstGeom prst="rect">
            <a:avLst/>
          </a:prstGeom>
          <a:ln w="19050">
            <a:solidFill>
              <a:srgbClr val="FD8F87"/>
            </a:solidFill>
          </a:ln>
        </p:spPr>
      </p:pic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03C82D10-872A-4965-A3CE-CF6A10D092FA}"/>
              </a:ext>
            </a:extLst>
          </p:cNvPr>
          <p:cNvSpPr/>
          <p:nvPr/>
        </p:nvSpPr>
        <p:spPr>
          <a:xfrm>
            <a:off x="6266552" y="2334522"/>
            <a:ext cx="5167973" cy="2337058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김해시 상품권 지급 사업</a:t>
            </a:r>
            <a:endParaRPr lang="en-US" altLang="ko-KR" sz="24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2400" b="1" dirty="0">
                <a:solidFill>
                  <a:schemeClr val="tx1"/>
                </a:solidFill>
              </a:rPr>
              <a:t>우수 자원봉사자</a:t>
            </a:r>
            <a:endParaRPr lang="en-US" altLang="ko-KR" sz="24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tx1"/>
                </a:solidFill>
              </a:rPr>
              <a:t>3</a:t>
            </a:r>
            <a:r>
              <a:rPr lang="ko-KR" altLang="en-US" sz="2400" b="1" dirty="0">
                <a:solidFill>
                  <a:schemeClr val="tx1"/>
                </a:solidFill>
              </a:rPr>
              <a:t>만원 지역상품권 지급</a:t>
            </a:r>
            <a:endParaRPr lang="en-US" altLang="ko-KR" sz="3200" b="1" dirty="0">
              <a:solidFill>
                <a:schemeClr val="tx1"/>
              </a:solidFill>
            </a:endParaRPr>
          </a:p>
        </p:txBody>
      </p:sp>
      <p:sp>
        <p:nvSpPr>
          <p:cNvPr id="8" name="화살표: 오른쪽 7">
            <a:extLst>
              <a:ext uri="{FF2B5EF4-FFF2-40B4-BE49-F238E27FC236}">
                <a16:creationId xmlns:a16="http://schemas.microsoft.com/office/drawing/2014/main" id="{FFCEABED-584B-427C-86BD-A9F57D030B84}"/>
              </a:ext>
            </a:extLst>
          </p:cNvPr>
          <p:cNvSpPr/>
          <p:nvPr/>
        </p:nvSpPr>
        <p:spPr>
          <a:xfrm>
            <a:off x="5230041" y="3284446"/>
            <a:ext cx="680091" cy="457200"/>
          </a:xfrm>
          <a:prstGeom prst="rightArrow">
            <a:avLst/>
          </a:prstGeom>
          <a:solidFill>
            <a:srgbClr val="FD8F87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</p:spTree>
    <p:extLst>
      <p:ext uri="{BB962C8B-B14F-4D97-AF65-F5344CB8AC3E}">
        <p14:creationId xmlns:p14="http://schemas.microsoft.com/office/powerpoint/2010/main" val="41526823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2B4532A-CEC4-40A4-9CD1-D10AEBAB1B93}"/>
              </a:ext>
            </a:extLst>
          </p:cNvPr>
          <p:cNvSpPr txBox="1"/>
          <p:nvPr/>
        </p:nvSpPr>
        <p:spPr>
          <a:xfrm>
            <a:off x="356400" y="94175"/>
            <a:ext cx="68900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예우방안 ⑤ 노인일자리 선정 가산점 부여</a:t>
            </a:r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03C82D10-872A-4965-A3CE-CF6A10D092FA}"/>
              </a:ext>
            </a:extLst>
          </p:cNvPr>
          <p:cNvSpPr/>
          <p:nvPr/>
        </p:nvSpPr>
        <p:spPr>
          <a:xfrm>
            <a:off x="814812" y="980213"/>
            <a:ext cx="7795034" cy="667517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44000" rtlCol="0" anchor="ctr"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노인일자리 사업 선정 시 자원봉사자 가산점 부여</a:t>
            </a:r>
            <a:endParaRPr lang="en-US" altLang="ko-KR" sz="2400" b="1" dirty="0">
              <a:solidFill>
                <a:schemeClr val="tx1"/>
              </a:solidFill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A8F96778-F2E7-4401-AE51-69A2BD6D06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5410" y="2121366"/>
            <a:ext cx="9383434" cy="4353533"/>
          </a:xfrm>
          <a:prstGeom prst="rect">
            <a:avLst/>
          </a:prstGeom>
          <a:ln w="19050">
            <a:solidFill>
              <a:srgbClr val="FD8F87"/>
            </a:solidFill>
          </a:ln>
        </p:spPr>
      </p:pic>
    </p:spTree>
    <p:extLst>
      <p:ext uri="{BB962C8B-B14F-4D97-AF65-F5344CB8AC3E}">
        <p14:creationId xmlns:p14="http://schemas.microsoft.com/office/powerpoint/2010/main" val="16207343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4927083" y="4467714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 err="1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김명신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3118" y="1465394"/>
            <a:ext cx="3310019" cy="4111825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758A6F96-E88C-432C-A220-0CAECD06F118}"/>
              </a:ext>
            </a:extLst>
          </p:cNvPr>
          <p:cNvSpPr/>
          <p:nvPr/>
        </p:nvSpPr>
        <p:spPr>
          <a:xfrm>
            <a:off x="3738210" y="2363331"/>
            <a:ext cx="8021782" cy="1100307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lnSpc>
                <a:spcPct val="150000"/>
              </a:lnSpc>
            </a:pPr>
            <a:r>
              <a:rPr lang="ko-KR" altLang="en-US" sz="40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자원봉사자 예우를 위한 제언</a:t>
            </a:r>
            <a:endParaRPr lang="en-US" altLang="ko-KR" sz="4000" spc="-3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251093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12194"/>
              </p:ext>
            </p:extLst>
          </p:nvPr>
        </p:nvGraphicFramePr>
        <p:xfrm>
          <a:off x="4927083" y="4467714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 err="1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김명신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33044F62-9369-4D05-A2D1-4DB5DAC0E956}"/>
              </a:ext>
            </a:extLst>
          </p:cNvPr>
          <p:cNvSpPr/>
          <p:nvPr/>
        </p:nvSpPr>
        <p:spPr>
          <a:xfrm>
            <a:off x="3346600" y="2470038"/>
            <a:ext cx="850830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5400" dirty="0">
                <a:latin typeface="HY견고딕" panose="02030600000101010101" pitchFamily="18" charset="-127"/>
                <a:ea typeface="HY견고딕" panose="02030600000101010101" pitchFamily="18" charset="-127"/>
              </a:rPr>
              <a:t>감사합니다</a:t>
            </a:r>
            <a:r>
              <a:rPr lang="en-US" altLang="ko-KR" sz="540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4F9F06B3-7BE5-4EF5-AF52-53F182F94BC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3118" y="1465394"/>
            <a:ext cx="3310019" cy="4111825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40981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9071</TotalTime>
  <Words>189</Words>
  <Application>Microsoft Office PowerPoint</Application>
  <PresentationFormat>와이드스크린</PresentationFormat>
  <Paragraphs>52</Paragraphs>
  <Slides>9</Slides>
  <Notes>9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5" baseType="lpstr">
      <vt:lpstr>HY견고딕</vt:lpstr>
      <vt:lpstr>HY헤드라인M</vt:lpstr>
      <vt:lpstr>맑은 고딕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user</cp:lastModifiedBy>
  <cp:revision>440</cp:revision>
  <cp:lastPrinted>2026-03-13T06:52:19Z</cp:lastPrinted>
  <dcterms:created xsi:type="dcterms:W3CDTF">2022-12-16T03:44:56Z</dcterms:created>
  <dcterms:modified xsi:type="dcterms:W3CDTF">2026-08-26T06:03:51Z</dcterms:modified>
</cp:coreProperties>
</file>