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19" r:id="rId2"/>
    <p:sldId id="424" r:id="rId3"/>
    <p:sldId id="436" r:id="rId4"/>
    <p:sldId id="437" r:id="rId5"/>
    <p:sldId id="438" r:id="rId6"/>
    <p:sldId id="433" r:id="rId7"/>
    <p:sldId id="314" r:id="rId8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134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E6C7"/>
    <a:srgbClr val="FD8F87"/>
    <a:srgbClr val="F58683"/>
    <a:srgbClr val="F3E1EE"/>
    <a:srgbClr val="F6EFDE"/>
    <a:srgbClr val="FAF6EC"/>
    <a:srgbClr val="0000FF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88" d="100"/>
          <a:sy n="88" d="100"/>
        </p:scale>
        <p:origin x="66" y="144"/>
      </p:cViewPr>
      <p:guideLst>
        <p:guide orient="horz" pos="2183"/>
        <p:guide pos="134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0347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099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9118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1382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3158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626292" y="2030386"/>
            <a:ext cx="8074479" cy="2271497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백일해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무료 예방접종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8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지원대상 확대 촉구</a:t>
            </a:r>
            <a:endParaRPr lang="en-US" altLang="ko-KR" sz="48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A3E3652-4CD0-4B7C-8895-29AB6D813A9B}"/>
              </a:ext>
            </a:extLst>
          </p:cNvPr>
          <p:cNvSpPr/>
          <p:nvPr/>
        </p:nvSpPr>
        <p:spPr>
          <a:xfrm>
            <a:off x="5946789" y="5577219"/>
            <a:ext cx="3379694" cy="4034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22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지역구</a:t>
            </a:r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단구동</a:t>
            </a:r>
            <a:endParaRPr lang="ko-KR" alt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A7B5018B-C966-426A-A33D-B3582E644778}"/>
              </a:ext>
            </a:extLst>
          </p:cNvPr>
          <p:cNvSpPr/>
          <p:nvPr/>
        </p:nvSpPr>
        <p:spPr>
          <a:xfrm>
            <a:off x="7641128" y="2048645"/>
            <a:ext cx="4396207" cy="2437560"/>
          </a:xfrm>
          <a:prstGeom prst="roundRect">
            <a:avLst/>
          </a:prstGeom>
          <a:solidFill>
            <a:srgbClr val="F1E6C7"/>
          </a:solidFill>
          <a:ln w="25400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800" b="1" dirty="0" err="1">
                <a:solidFill>
                  <a:schemeClr val="tx1"/>
                </a:solidFill>
              </a:rPr>
              <a:t>백일해</a:t>
            </a:r>
            <a:endParaRPr lang="en-US" altLang="ko-KR" sz="28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chemeClr val="tx1"/>
                </a:solidFill>
              </a:rPr>
              <a:t>-</a:t>
            </a:r>
            <a:r>
              <a:rPr lang="ko-KR" altLang="en-US" sz="2000" b="1" dirty="0">
                <a:solidFill>
                  <a:schemeClr val="tx1"/>
                </a:solidFill>
              </a:rPr>
              <a:t>발작적 기침 </a:t>
            </a:r>
            <a:r>
              <a:rPr lang="en-US" altLang="ko-KR" sz="2000" b="1" dirty="0">
                <a:solidFill>
                  <a:schemeClr val="tx1"/>
                </a:solidFill>
              </a:rPr>
              <a:t>4</a:t>
            </a:r>
            <a:r>
              <a:rPr lang="ko-KR" altLang="en-US" sz="2000" b="1" dirty="0">
                <a:solidFill>
                  <a:schemeClr val="tx1"/>
                </a:solidFill>
              </a:rPr>
              <a:t>주 이상 지속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chemeClr val="tx1"/>
                </a:solidFill>
              </a:rPr>
              <a:t>-1</a:t>
            </a:r>
            <a:r>
              <a:rPr lang="ko-KR" altLang="en-US" sz="2000" b="1" dirty="0">
                <a:solidFill>
                  <a:schemeClr val="tx1"/>
                </a:solidFill>
              </a:rPr>
              <a:t>세 미만 감염 시 중증 진행 위험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chemeClr val="tx1"/>
                </a:solidFill>
              </a:rPr>
              <a:t> </a:t>
            </a:r>
            <a:r>
              <a:rPr lang="ko-KR" altLang="en-US" sz="2000" b="1" dirty="0">
                <a:solidFill>
                  <a:schemeClr val="tx1"/>
                </a:solidFill>
              </a:rPr>
              <a:t>☞ 국가예방접종</a:t>
            </a:r>
            <a:r>
              <a:rPr lang="en-US" altLang="ko-KR" sz="2000" b="1" dirty="0">
                <a:solidFill>
                  <a:schemeClr val="tx1"/>
                </a:solidFill>
              </a:rPr>
              <a:t> </a:t>
            </a:r>
            <a:r>
              <a:rPr lang="ko-KR" altLang="en-US" sz="2000" b="1" dirty="0">
                <a:solidFill>
                  <a:schemeClr val="tx1"/>
                </a:solidFill>
              </a:rPr>
              <a:t>실시 중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A2D6C96-0FC7-4A93-87F2-2A4E948E3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64" y="1060136"/>
            <a:ext cx="7282478" cy="5277290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31C7C604-8D2F-4F8E-BDE1-4D49815FFED3}"/>
              </a:ext>
            </a:extLst>
          </p:cNvPr>
          <p:cNvCxnSpPr/>
          <p:nvPr/>
        </p:nvCxnSpPr>
        <p:spPr>
          <a:xfrm>
            <a:off x="534159" y="2945353"/>
            <a:ext cx="657281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6628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52132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영아 </a:t>
            </a:r>
            <a:r>
              <a:rPr lang="ko-KR" altLang="en-US" sz="2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백일해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예방접종의 취약점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31939FB-85A5-4F31-B83D-960F3593B2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87" y="1016936"/>
            <a:ext cx="5655098" cy="5655098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13" name="화살표: 아래쪽 12">
            <a:extLst>
              <a:ext uri="{FF2B5EF4-FFF2-40B4-BE49-F238E27FC236}">
                <a16:creationId xmlns:a16="http://schemas.microsoft.com/office/drawing/2014/main" id="{202A0577-544F-48A6-A187-C8572E8549FB}"/>
              </a:ext>
            </a:extLst>
          </p:cNvPr>
          <p:cNvSpPr/>
          <p:nvPr/>
        </p:nvSpPr>
        <p:spPr>
          <a:xfrm rot="16200000">
            <a:off x="6330000" y="3391612"/>
            <a:ext cx="459761" cy="849283"/>
          </a:xfrm>
          <a:prstGeom prst="downArrow">
            <a:avLst/>
          </a:prstGeom>
          <a:solidFill>
            <a:srgbClr val="F3E1EE"/>
          </a:solidFill>
          <a:ln w="19050">
            <a:solidFill>
              <a:srgbClr val="F586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64FC35EF-7046-42FF-A17A-A8AC0634CE22}"/>
              </a:ext>
            </a:extLst>
          </p:cNvPr>
          <p:cNvSpPr/>
          <p:nvPr/>
        </p:nvSpPr>
        <p:spPr>
          <a:xfrm>
            <a:off x="919475" y="4210296"/>
            <a:ext cx="4456522" cy="1131249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2800" dirty="0">
              <a:solidFill>
                <a:schemeClr val="tx1"/>
              </a:solidFill>
            </a:endParaRP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01F81FC0-DF0D-4BFA-B81C-270960F21578}"/>
              </a:ext>
            </a:extLst>
          </p:cNvPr>
          <p:cNvSpPr/>
          <p:nvPr/>
        </p:nvSpPr>
        <p:spPr>
          <a:xfrm>
            <a:off x="7144476" y="2619262"/>
            <a:ext cx="4727337" cy="2220029"/>
          </a:xfrm>
          <a:prstGeom prst="roundRect">
            <a:avLst/>
          </a:prstGeom>
          <a:solidFill>
            <a:srgbClr val="F1E6C7"/>
          </a:solidFill>
          <a:ln w="25400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영아 </a:t>
            </a:r>
            <a:r>
              <a:rPr lang="ko-KR" altLang="en-US" sz="2400" b="1" dirty="0" err="1">
                <a:solidFill>
                  <a:schemeClr val="tx1"/>
                </a:solidFill>
              </a:rPr>
              <a:t>백일해</a:t>
            </a:r>
            <a:r>
              <a:rPr lang="ko-KR" altLang="en-US" sz="2400" b="1" dirty="0">
                <a:solidFill>
                  <a:schemeClr val="tx1"/>
                </a:solidFill>
              </a:rPr>
              <a:t> 기초접종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총 </a:t>
            </a:r>
            <a:r>
              <a:rPr lang="en-US" altLang="ko-KR" sz="2400" b="1" dirty="0">
                <a:solidFill>
                  <a:schemeClr val="tx1"/>
                </a:solidFill>
              </a:rPr>
              <a:t>3</a:t>
            </a:r>
            <a:r>
              <a:rPr lang="ko-KR" altLang="en-US" sz="2400" b="1" dirty="0">
                <a:solidFill>
                  <a:schemeClr val="tx1"/>
                </a:solidFill>
              </a:rPr>
              <a:t>회 </a:t>
            </a:r>
            <a:r>
              <a:rPr lang="en-US" altLang="ko-KR" sz="2400" b="1" dirty="0">
                <a:solidFill>
                  <a:schemeClr val="tx1"/>
                </a:solidFill>
              </a:rPr>
              <a:t>6</a:t>
            </a:r>
            <a:r>
              <a:rPr lang="ko-KR" altLang="en-US" sz="2400" b="1" dirty="0">
                <a:solidFill>
                  <a:schemeClr val="tx1"/>
                </a:solidFill>
              </a:rPr>
              <a:t>개월 소요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☞ 항체형성 전 가족접종 필요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339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4974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타 지자체 가족접종 지원 사례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2D9A9B8-FC3A-4B83-8735-DC011E61E4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67" y="1081967"/>
            <a:ext cx="5658340" cy="5658340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CF9D6D4-9DC3-4B26-BFC8-6E66983946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0595" y="1165103"/>
            <a:ext cx="5324466" cy="5517478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</p:spTree>
    <p:extLst>
      <p:ext uri="{BB962C8B-B14F-4D97-AF65-F5344CB8AC3E}">
        <p14:creationId xmlns:p14="http://schemas.microsoft.com/office/powerpoint/2010/main" val="3870270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3776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백일해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예방 정책 제안</a:t>
            </a:r>
          </a:p>
        </p:txBody>
      </p:sp>
      <p:sp>
        <p:nvSpPr>
          <p:cNvPr id="2" name="사각형: 둥근 대각선 방향 모서리 1">
            <a:extLst>
              <a:ext uri="{FF2B5EF4-FFF2-40B4-BE49-F238E27FC236}">
                <a16:creationId xmlns:a16="http://schemas.microsoft.com/office/drawing/2014/main" id="{FBE95E7E-C91B-40D1-8FAD-D15E2A6A67D1}"/>
              </a:ext>
            </a:extLst>
          </p:cNvPr>
          <p:cNvSpPr/>
          <p:nvPr/>
        </p:nvSpPr>
        <p:spPr>
          <a:xfrm>
            <a:off x="873199" y="1092174"/>
            <a:ext cx="10427677" cy="1560504"/>
          </a:xfrm>
          <a:prstGeom prst="round2DiagRect">
            <a:avLst/>
          </a:prstGeom>
          <a:solidFill>
            <a:srgbClr val="F6EFDE"/>
          </a:solidFill>
          <a:ln w="25400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chemeClr val="tx1"/>
                </a:solidFill>
              </a:rPr>
              <a:t>임산부 예방접종 비용 지원</a:t>
            </a:r>
            <a:endParaRPr lang="en-US" altLang="ko-KR" sz="28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</a:rPr>
              <a:t>- </a:t>
            </a:r>
            <a:r>
              <a:rPr lang="ko-KR" altLang="en-US" sz="2000" dirty="0">
                <a:solidFill>
                  <a:schemeClr val="tx1"/>
                </a:solidFill>
              </a:rPr>
              <a:t>임산부에 대한 접종은 영아의 발병률과 사망률을 현저히 감소</a:t>
            </a:r>
          </a:p>
        </p:txBody>
      </p:sp>
      <p:sp>
        <p:nvSpPr>
          <p:cNvPr id="8" name="사각형: 둥근 대각선 방향 모서리 7">
            <a:extLst>
              <a:ext uri="{FF2B5EF4-FFF2-40B4-BE49-F238E27FC236}">
                <a16:creationId xmlns:a16="http://schemas.microsoft.com/office/drawing/2014/main" id="{42D23099-D4CA-4F23-851A-3C3E514B0761}"/>
              </a:ext>
            </a:extLst>
          </p:cNvPr>
          <p:cNvSpPr/>
          <p:nvPr/>
        </p:nvSpPr>
        <p:spPr>
          <a:xfrm>
            <a:off x="864145" y="3018186"/>
            <a:ext cx="10427677" cy="1560504"/>
          </a:xfrm>
          <a:prstGeom prst="round2DiagRect">
            <a:avLst/>
          </a:prstGeom>
          <a:solidFill>
            <a:srgbClr val="F6EFDE"/>
          </a:solidFill>
          <a:ln w="25400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800" b="1" dirty="0">
                <a:solidFill>
                  <a:schemeClr val="tx1"/>
                </a:solidFill>
              </a:rPr>
              <a:t>배우자와 조부모 등 밀접 접촉 가족까지 지원 범위를 확대</a:t>
            </a:r>
            <a:endParaRPr lang="en-US" altLang="ko-KR" sz="28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</a:rPr>
              <a:t>- </a:t>
            </a:r>
            <a:r>
              <a:rPr lang="ko-KR" altLang="en-US" sz="2000" dirty="0">
                <a:solidFill>
                  <a:schemeClr val="tx1"/>
                </a:solidFill>
              </a:rPr>
              <a:t>신생아 </a:t>
            </a:r>
            <a:r>
              <a:rPr lang="ko-KR" altLang="en-US" sz="2000" dirty="0" err="1">
                <a:solidFill>
                  <a:schemeClr val="tx1"/>
                </a:solidFill>
              </a:rPr>
              <a:t>백일해</a:t>
            </a:r>
            <a:r>
              <a:rPr lang="ko-KR" altLang="en-US" sz="2000" dirty="0">
                <a:solidFill>
                  <a:schemeClr val="tx1"/>
                </a:solidFill>
              </a:rPr>
              <a:t> 감염의 약 </a:t>
            </a:r>
            <a:r>
              <a:rPr lang="en-US" altLang="ko-KR" sz="2000" dirty="0">
                <a:solidFill>
                  <a:schemeClr val="tx1"/>
                </a:solidFill>
              </a:rPr>
              <a:t>75%</a:t>
            </a:r>
            <a:r>
              <a:rPr lang="ko-KR" altLang="en-US" sz="2000" dirty="0">
                <a:solidFill>
                  <a:schemeClr val="tx1"/>
                </a:solidFill>
              </a:rPr>
              <a:t>는 가족구성원에서 발생</a:t>
            </a:r>
          </a:p>
        </p:txBody>
      </p:sp>
      <p:sp>
        <p:nvSpPr>
          <p:cNvPr id="9" name="사각형: 둥근 대각선 방향 모서리 8">
            <a:extLst>
              <a:ext uri="{FF2B5EF4-FFF2-40B4-BE49-F238E27FC236}">
                <a16:creationId xmlns:a16="http://schemas.microsoft.com/office/drawing/2014/main" id="{BFFE2553-90AA-4C8A-A2D7-A8BBB4DFB064}"/>
              </a:ext>
            </a:extLst>
          </p:cNvPr>
          <p:cNvSpPr/>
          <p:nvPr/>
        </p:nvSpPr>
        <p:spPr>
          <a:xfrm>
            <a:off x="882161" y="4954976"/>
            <a:ext cx="10427677" cy="1560504"/>
          </a:xfrm>
          <a:prstGeom prst="round2DiagRect">
            <a:avLst/>
          </a:prstGeom>
          <a:solidFill>
            <a:srgbClr val="F6EFDE"/>
          </a:solidFill>
          <a:ln w="25400">
            <a:solidFill>
              <a:srgbClr val="FD8F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2800" b="1" dirty="0">
                <a:solidFill>
                  <a:schemeClr val="tx1"/>
                </a:solidFill>
              </a:rPr>
              <a:t>‘</a:t>
            </a:r>
            <a:r>
              <a:rPr lang="ko-KR" altLang="en-US" sz="2800" b="1" dirty="0">
                <a:solidFill>
                  <a:schemeClr val="tx1"/>
                </a:solidFill>
              </a:rPr>
              <a:t>감염병 안심 도시 원주</a:t>
            </a:r>
            <a:r>
              <a:rPr lang="en-US" altLang="ko-KR" sz="2800" b="1" dirty="0">
                <a:solidFill>
                  <a:schemeClr val="tx1"/>
                </a:solidFill>
              </a:rPr>
              <a:t>’</a:t>
            </a:r>
            <a:r>
              <a:rPr lang="ko-KR" altLang="en-US" sz="2800" b="1" dirty="0">
                <a:solidFill>
                  <a:schemeClr val="tx1"/>
                </a:solidFill>
              </a:rPr>
              <a:t> 실현</a:t>
            </a:r>
            <a:endParaRPr lang="en-US" altLang="ko-KR" sz="28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</a:rPr>
              <a:t>- </a:t>
            </a:r>
            <a:r>
              <a:rPr lang="ko-KR" altLang="en-US" sz="2000" dirty="0">
                <a:solidFill>
                  <a:schemeClr val="tx1"/>
                </a:solidFill>
              </a:rPr>
              <a:t>접종 관리 강화 및 홍보</a:t>
            </a:r>
          </a:p>
        </p:txBody>
      </p:sp>
    </p:spTree>
    <p:extLst>
      <p:ext uri="{BB962C8B-B14F-4D97-AF65-F5344CB8AC3E}">
        <p14:creationId xmlns:p14="http://schemas.microsoft.com/office/powerpoint/2010/main" val="155302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626292" y="2030386"/>
            <a:ext cx="8074479" cy="2271497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백일해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무료 예방접종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800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지원대상 확대 촉구</a:t>
            </a:r>
            <a:endParaRPr lang="en-US" altLang="ko-KR" sz="4800" spc="-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32141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10645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박한근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60077" y="1694822"/>
            <a:ext cx="2857837" cy="373692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3044F62-9369-4D05-A2D1-4DB5DAC0E956}"/>
              </a:ext>
            </a:extLst>
          </p:cNvPr>
          <p:cNvSpPr/>
          <p:nvPr/>
        </p:nvSpPr>
        <p:spPr>
          <a:xfrm>
            <a:off x="3346600" y="2470038"/>
            <a:ext cx="8508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9060</TotalTime>
  <Words>143</Words>
  <Application>Microsoft Office PowerPoint</Application>
  <PresentationFormat>와이드스크린</PresentationFormat>
  <Paragraphs>42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431</cp:revision>
  <cp:lastPrinted>2026-03-13T06:52:19Z</cp:lastPrinted>
  <dcterms:created xsi:type="dcterms:W3CDTF">2022-12-16T03:44:56Z</dcterms:created>
  <dcterms:modified xsi:type="dcterms:W3CDTF">2026-07-22T05:25:15Z</dcterms:modified>
</cp:coreProperties>
</file>