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14" r:id="rId2"/>
    <p:sldId id="404" r:id="rId3"/>
    <p:sldId id="405" r:id="rId4"/>
    <p:sldId id="408" r:id="rId5"/>
    <p:sldId id="407" r:id="rId6"/>
    <p:sldId id="409" r:id="rId7"/>
    <p:sldId id="410" r:id="rId8"/>
    <p:sldId id="412" r:id="rId9"/>
    <p:sldId id="411" r:id="rId10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99FF"/>
    <a:srgbClr val="2E75B6"/>
    <a:srgbClr val="7F7F7F"/>
    <a:srgbClr val="0E0036"/>
    <a:srgbClr val="23FD76"/>
    <a:srgbClr val="0AA61D"/>
    <a:srgbClr val="9933FF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37" autoAdjust="0"/>
    <p:restoredTop sz="94660"/>
  </p:normalViewPr>
  <p:slideViewPr>
    <p:cSldViewPr snapToGrid="0">
      <p:cViewPr varScale="1">
        <p:scale>
          <a:sx n="77" d="100"/>
          <a:sy n="77" d="100"/>
        </p:scale>
        <p:origin x="336" y="4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480" y="4783896"/>
            <a:ext cx="5445760" cy="3912834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337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1371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1866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4605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099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2621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09225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2024-09-12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3508099" y="5006286"/>
            <a:ext cx="8524934" cy="23107"/>
          </a:xfrm>
          <a:prstGeom prst="line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id="{08FAFE49-592A-4146-B744-FE5ECBB256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77" t="4608" r="8315" b="11129"/>
          <a:stretch/>
        </p:blipFill>
        <p:spPr>
          <a:xfrm>
            <a:off x="110067" y="988526"/>
            <a:ext cx="3427455" cy="4248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제목 1">
            <a:extLst>
              <a:ext uri="{FF2B5EF4-FFF2-40B4-BE49-F238E27FC236}">
                <a16:creationId xmlns:a16="http://schemas.microsoft.com/office/drawing/2014/main" id="{C66E7EE5-7562-4984-B0C8-544C30CE2204}"/>
              </a:ext>
            </a:extLst>
          </p:cNvPr>
          <p:cNvSpPr txBox="1">
            <a:spLocks/>
          </p:cNvSpPr>
          <p:nvPr/>
        </p:nvSpPr>
        <p:spPr>
          <a:xfrm>
            <a:off x="4000735" y="2056000"/>
            <a:ext cx="8956331" cy="2334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 latinLnBrk="0">
              <a:lnSpc>
                <a:spcPct val="150000"/>
              </a:lnSpc>
            </a:pPr>
            <a:r>
              <a:rPr lang="ko-KR" altLang="en-US" sz="6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여러분의 치아는 안녕하십니까</a:t>
            </a:r>
            <a:r>
              <a:rPr lang="en-US" altLang="ko-KR" sz="6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 Ver.2</a:t>
            </a:r>
            <a:endParaRPr lang="ko-KR" altLang="en-US" sz="6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id="{66E1458D-4173-4895-A88C-D7657B355AD9}"/>
              </a:ext>
            </a:extLst>
          </p:cNvPr>
          <p:cNvSpPr txBox="1">
            <a:spLocks/>
          </p:cNvSpPr>
          <p:nvPr/>
        </p:nvSpPr>
        <p:spPr>
          <a:xfrm>
            <a:off x="-4294078" y="5005287"/>
            <a:ext cx="7253551" cy="1058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endParaRPr lang="en-US" altLang="ko-KR" sz="2000" b="1" dirty="0">
              <a:solidFill>
                <a:srgbClr val="797979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06D39B30-53F8-4622-9F17-7B55D87E146D}"/>
              </a:ext>
            </a:extLst>
          </p:cNvPr>
          <p:cNvGrpSpPr/>
          <p:nvPr/>
        </p:nvGrpSpPr>
        <p:grpSpPr>
          <a:xfrm>
            <a:off x="27159" y="126906"/>
            <a:ext cx="12005874" cy="488403"/>
            <a:chOff x="1011818" y="2246495"/>
            <a:chExt cx="20469992" cy="573578"/>
          </a:xfrm>
        </p:grpSpPr>
        <p:sp>
          <p:nvSpPr>
            <p:cNvPr id="18" name="모서리가 둥근 직사각형 15">
              <a:extLst>
                <a:ext uri="{FF2B5EF4-FFF2-40B4-BE49-F238E27FC236}">
                  <a16:creationId xmlns:a16="http://schemas.microsoft.com/office/drawing/2014/main" id="{CADA887C-0224-4FFA-AB7A-B3C564E8CE09}"/>
                </a:ext>
              </a:extLst>
            </p:cNvPr>
            <p:cNvSpPr/>
            <p:nvPr/>
          </p:nvSpPr>
          <p:spPr>
            <a:xfrm>
              <a:off x="12134530" y="2246495"/>
              <a:ext cx="9347280" cy="573578"/>
            </a:xfrm>
            <a:prstGeom prst="roundRect">
              <a:avLst/>
            </a:prstGeom>
            <a:solidFill>
              <a:srgbClr val="2E75B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6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252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회 원주시의회 임시회 제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차 본회의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5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 자유발언</a:t>
              </a:r>
            </a:p>
            <a:p>
              <a:pPr algn="ctr"/>
              <a:endParaRPr lang="ko-KR" altLang="en-US" sz="1600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0DDF0D8-1676-4554-A735-9714CF16DECD}"/>
                </a:ext>
              </a:extLst>
            </p:cNvPr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4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E732E73-F610-4088-AB3D-8D2D38C2F335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796F2F98-D1F6-4D39-A759-DFD9F35570DF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D928B586-6793-4B92-8CBA-D6FF67122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03FAF9A-C9F9-4450-A9A4-5947A09A4ECF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3" name="부제목 2"/>
          <p:cNvSpPr txBox="1">
            <a:spLocks/>
          </p:cNvSpPr>
          <p:nvPr/>
        </p:nvSpPr>
        <p:spPr>
          <a:xfrm>
            <a:off x="303782" y="5236965"/>
            <a:ext cx="3040023" cy="3482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4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권 아름</a:t>
            </a:r>
          </a:p>
        </p:txBody>
      </p: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1374356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AA8B746C-724F-4489-9FFE-A29C3B0421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8" t="18144" r="39476" b="9588"/>
          <a:stretch/>
        </p:blipFill>
        <p:spPr>
          <a:xfrm>
            <a:off x="383771" y="1509847"/>
            <a:ext cx="5504155" cy="481942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1626917" y="226934"/>
            <a:ext cx="957515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238</a:t>
            </a:r>
            <a:r>
              <a:rPr lang="ko-KR" altLang="en-US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회 임시회 </a:t>
            </a:r>
            <a:r>
              <a:rPr lang="en-US" altLang="ko-KR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50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분발언</a:t>
            </a:r>
            <a:r>
              <a:rPr lang="ko-KR" altLang="en-US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(2023. 2. 13.)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D9A943A-D16A-413E-9736-F11ED403B3A2}"/>
              </a:ext>
            </a:extLst>
          </p:cNvPr>
          <p:cNvSpPr txBox="1"/>
          <p:nvPr/>
        </p:nvSpPr>
        <p:spPr>
          <a:xfrm>
            <a:off x="6494096" y="2290736"/>
            <a:ext cx="5048568" cy="2981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endParaRPr lang="en-US" altLang="ko-KR" sz="44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여러분의 치아는 </a:t>
            </a:r>
            <a:endParaRPr lang="en-US" altLang="ko-KR" sz="44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안녕하십니까</a:t>
            </a:r>
            <a:r>
              <a:rPr lang="en-US" altLang="ko-KR" sz="4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endParaRPr lang="en-US" altLang="ko-KR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7" name="그림 16" descr="크게 웃음 Gummy Monsters">
            <a:extLst>
              <a:ext uri="{FF2B5EF4-FFF2-40B4-BE49-F238E27FC236}">
                <a16:creationId xmlns:a16="http://schemas.microsoft.com/office/drawing/2014/main" id="{C15333E5-779C-4F97-BF5A-8E527F3007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721" y="2005087"/>
            <a:ext cx="1301317" cy="130131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18629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1338845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1040084" y="251028"/>
            <a:ext cx="1011183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50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분발언</a:t>
            </a:r>
            <a:r>
              <a:rPr lang="ko-KR" altLang="en-US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처리계획</a:t>
            </a:r>
            <a:endParaRPr lang="en-US" altLang="ko-KR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8615245-B80E-4E60-B6A7-1CB60918A4B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5" b="14769"/>
          <a:stretch/>
        </p:blipFill>
        <p:spPr>
          <a:xfrm>
            <a:off x="3576166" y="1374224"/>
            <a:ext cx="5026643" cy="5006824"/>
          </a:xfrm>
          <a:prstGeom prst="rect">
            <a:avLst/>
          </a:prstGeom>
        </p:spPr>
      </p:pic>
      <p:sp>
        <p:nvSpPr>
          <p:cNvPr id="11" name="타원 10">
            <a:extLst>
              <a:ext uri="{FF2B5EF4-FFF2-40B4-BE49-F238E27FC236}">
                <a16:creationId xmlns:a16="http://schemas.microsoft.com/office/drawing/2014/main" id="{0B3F7DA1-D9CA-4328-BEDF-FE1C41B41268}"/>
              </a:ext>
            </a:extLst>
          </p:cNvPr>
          <p:cNvSpPr/>
          <p:nvPr/>
        </p:nvSpPr>
        <p:spPr>
          <a:xfrm>
            <a:off x="9170633" y="2307638"/>
            <a:ext cx="1580226" cy="14896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/>
          </a:p>
        </p:txBody>
      </p:sp>
      <p:grpSp>
        <p:nvGrpSpPr>
          <p:cNvPr id="3" name="그룹 2"/>
          <p:cNvGrpSpPr/>
          <p:nvPr/>
        </p:nvGrpSpPr>
        <p:grpSpPr>
          <a:xfrm>
            <a:off x="8419768" y="1296557"/>
            <a:ext cx="3080150" cy="2894829"/>
            <a:chOff x="7630558" y="1743407"/>
            <a:chExt cx="3080150" cy="2894829"/>
          </a:xfrm>
        </p:grpSpPr>
        <p:pic>
          <p:nvPicPr>
            <p:cNvPr id="9" name="그래픽 8" descr="돋보기 단색으로 채워진">
              <a:extLst>
                <a:ext uri="{FF2B5EF4-FFF2-40B4-BE49-F238E27FC236}">
                  <a16:creationId xmlns:a16="http://schemas.microsoft.com/office/drawing/2014/main" id="{035CC745-CDAD-488F-B375-84D237929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20358101">
              <a:off x="7630558" y="1743407"/>
              <a:ext cx="3080150" cy="2894829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BDA0A23-EE94-4B3E-BECF-75EEF3ABD54E}"/>
                </a:ext>
              </a:extLst>
            </p:cNvPr>
            <p:cNvSpPr txBox="1"/>
            <p:nvPr/>
          </p:nvSpPr>
          <p:spPr>
            <a:xfrm>
              <a:off x="8280970" y="2544889"/>
              <a:ext cx="133927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적극</a:t>
              </a:r>
              <a:endParaRPr lang="en-US" altLang="ko-KR" sz="30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r>
                <a:rPr lang="ko-KR" altLang="en-US" sz="30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검토</a:t>
              </a:r>
              <a:endParaRPr lang="en-US" altLang="ko-KR" sz="3000" b="1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cxnSp>
        <p:nvCxnSpPr>
          <p:cNvPr id="5" name="구부러진 연결선 4"/>
          <p:cNvCxnSpPr/>
          <p:nvPr/>
        </p:nvCxnSpPr>
        <p:spPr>
          <a:xfrm flipV="1">
            <a:off x="7103869" y="2399086"/>
            <a:ext cx="1551282" cy="507831"/>
          </a:xfrm>
          <a:prstGeom prst="curvedConnector3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27" name="그룹 26"/>
          <p:cNvGrpSpPr/>
          <p:nvPr/>
        </p:nvGrpSpPr>
        <p:grpSpPr>
          <a:xfrm>
            <a:off x="4048125" y="5257800"/>
            <a:ext cx="4410075" cy="1038225"/>
            <a:chOff x="4086225" y="5257800"/>
            <a:chExt cx="4371975" cy="1038225"/>
          </a:xfrm>
        </p:grpSpPr>
        <p:cxnSp>
          <p:nvCxnSpPr>
            <p:cNvPr id="17" name="직선 연결선 16"/>
            <p:cNvCxnSpPr/>
            <p:nvPr/>
          </p:nvCxnSpPr>
          <p:spPr>
            <a:xfrm>
              <a:off x="4124325" y="5257800"/>
              <a:ext cx="4333875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>
              <a:off x="4086225" y="6019800"/>
              <a:ext cx="4333875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4124325" y="6296025"/>
              <a:ext cx="2166937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69891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1338845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241665" y="248986"/>
            <a:ext cx="1162991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>
                <a:latin typeface="HY헤드라인M" panose="02030600000101010101" pitchFamily="18" charset="-127"/>
                <a:ea typeface="HY헤드라인M" panose="02030600000101010101" pitchFamily="18" charset="-127"/>
              </a:rPr>
              <a:t>의료기관 방문 어려움 호소 </a:t>
            </a:r>
            <a:endParaRPr lang="en-US" altLang="ko-KR" sz="5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512AC2B3-6FB1-4548-B124-8CE2C2C6D4E3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A13068A4-EE01-473D-B4B6-EE5C93B284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3126" y="1480524"/>
            <a:ext cx="4914760" cy="4669456"/>
          </a:xfrm>
          <a:prstGeom prst="rect">
            <a:avLst/>
          </a:prstGeom>
        </p:spPr>
      </p:pic>
      <p:sp>
        <p:nvSpPr>
          <p:cNvPr id="23" name="막힌 원호 22">
            <a:extLst>
              <a:ext uri="{FF2B5EF4-FFF2-40B4-BE49-F238E27FC236}">
                <a16:creationId xmlns:a16="http://schemas.microsoft.com/office/drawing/2014/main" id="{235C82AB-D119-40A1-B181-C698EEEDFA4A}"/>
              </a:ext>
            </a:extLst>
          </p:cNvPr>
          <p:cNvSpPr/>
          <p:nvPr/>
        </p:nvSpPr>
        <p:spPr>
          <a:xfrm>
            <a:off x="2711266" y="1857030"/>
            <a:ext cx="1975987" cy="1985158"/>
          </a:xfrm>
          <a:prstGeom prst="blockArc">
            <a:avLst>
              <a:gd name="adj1" fmla="val 13877685"/>
              <a:gd name="adj2" fmla="val 2308349"/>
              <a:gd name="adj3" fmla="val 8544"/>
            </a:avLst>
          </a:prstGeom>
          <a:solidFill>
            <a:srgbClr val="0000FF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>
              <a:solidFill>
                <a:schemeClr val="tx1"/>
              </a:solidFill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6E500FB7-8A81-4BFE-AC69-A9FD0696056B}"/>
              </a:ext>
            </a:extLst>
          </p:cNvPr>
          <p:cNvSpPr/>
          <p:nvPr/>
        </p:nvSpPr>
        <p:spPr>
          <a:xfrm>
            <a:off x="2733389" y="1905858"/>
            <a:ext cx="1931744" cy="1887502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25" name="막힌 원호 24">
            <a:extLst>
              <a:ext uri="{FF2B5EF4-FFF2-40B4-BE49-F238E27FC236}">
                <a16:creationId xmlns:a16="http://schemas.microsoft.com/office/drawing/2014/main" id="{597A811B-B149-4B38-B2E6-92DB6D457E72}"/>
              </a:ext>
            </a:extLst>
          </p:cNvPr>
          <p:cNvSpPr/>
          <p:nvPr/>
        </p:nvSpPr>
        <p:spPr>
          <a:xfrm>
            <a:off x="4120013" y="3434178"/>
            <a:ext cx="1975987" cy="1985158"/>
          </a:xfrm>
          <a:prstGeom prst="blockArc">
            <a:avLst>
              <a:gd name="adj1" fmla="val 13877685"/>
              <a:gd name="adj2" fmla="val 17173847"/>
              <a:gd name="adj3" fmla="val 6209"/>
            </a:avLst>
          </a:prstGeom>
          <a:solidFill>
            <a:srgbClr val="0000FF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>
              <a:solidFill>
                <a:schemeClr val="tx1"/>
              </a:solidFill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F4561C6C-1E4F-4BBF-A345-3C8514940C2C}"/>
              </a:ext>
            </a:extLst>
          </p:cNvPr>
          <p:cNvSpPr/>
          <p:nvPr/>
        </p:nvSpPr>
        <p:spPr>
          <a:xfrm>
            <a:off x="4120013" y="3523792"/>
            <a:ext cx="1931744" cy="1887502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4D89A4D-2A19-4E8F-98AC-3E4F4349B644}"/>
              </a:ext>
            </a:extLst>
          </p:cNvPr>
          <p:cNvSpPr txBox="1"/>
          <p:nvPr/>
        </p:nvSpPr>
        <p:spPr>
          <a:xfrm>
            <a:off x="3314892" y="2398624"/>
            <a:ext cx="893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39%</a:t>
            </a:r>
            <a:endParaRPr lang="ko-KR" altLang="en-US" sz="28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8" name="막힌 원호 27">
            <a:extLst>
              <a:ext uri="{FF2B5EF4-FFF2-40B4-BE49-F238E27FC236}">
                <a16:creationId xmlns:a16="http://schemas.microsoft.com/office/drawing/2014/main" id="{D501E2C3-A3A5-486B-A656-1F1C1A5CD6EB}"/>
              </a:ext>
            </a:extLst>
          </p:cNvPr>
          <p:cNvSpPr/>
          <p:nvPr/>
        </p:nvSpPr>
        <p:spPr>
          <a:xfrm>
            <a:off x="1269082" y="3482395"/>
            <a:ext cx="1975987" cy="1985158"/>
          </a:xfrm>
          <a:prstGeom prst="blockArc">
            <a:avLst>
              <a:gd name="adj1" fmla="val 13877685"/>
              <a:gd name="adj2" fmla="val 18507551"/>
              <a:gd name="adj3" fmla="val 7206"/>
            </a:avLst>
          </a:prstGeom>
          <a:solidFill>
            <a:srgbClr val="0000FF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>
              <a:solidFill>
                <a:schemeClr val="tx1"/>
              </a:solidFill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B8A5D2F0-D24D-4225-B934-E03F8E7A32ED}"/>
              </a:ext>
            </a:extLst>
          </p:cNvPr>
          <p:cNvSpPr/>
          <p:nvPr/>
        </p:nvSpPr>
        <p:spPr>
          <a:xfrm>
            <a:off x="1302522" y="3531223"/>
            <a:ext cx="1931744" cy="1887502"/>
          </a:xfrm>
          <a:prstGeom prst="ellipse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CF4454D-29DE-4907-AF00-9089C811439E}"/>
              </a:ext>
            </a:extLst>
          </p:cNvPr>
          <p:cNvSpPr txBox="1"/>
          <p:nvPr/>
        </p:nvSpPr>
        <p:spPr>
          <a:xfrm>
            <a:off x="3091989" y="2919326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경제적이유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CD5C069-B639-452C-95DB-7C182629F173}"/>
              </a:ext>
            </a:extLst>
          </p:cNvPr>
          <p:cNvSpPr txBox="1"/>
          <p:nvPr/>
        </p:nvSpPr>
        <p:spPr>
          <a:xfrm>
            <a:off x="4665133" y="4001946"/>
            <a:ext cx="893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13%</a:t>
            </a:r>
            <a:endParaRPr lang="ko-KR" altLang="en-US" sz="28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29DF5FE-6A47-43E6-9E42-36B08E6AF37C}"/>
              </a:ext>
            </a:extLst>
          </p:cNvPr>
          <p:cNvSpPr txBox="1"/>
          <p:nvPr/>
        </p:nvSpPr>
        <p:spPr>
          <a:xfrm>
            <a:off x="4530440" y="4521954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시간 부족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B9BB170-FB97-491D-95F4-F732F9DE3C2B}"/>
              </a:ext>
            </a:extLst>
          </p:cNvPr>
          <p:cNvSpPr txBox="1"/>
          <p:nvPr/>
        </p:nvSpPr>
        <p:spPr>
          <a:xfrm>
            <a:off x="1840368" y="3993297"/>
            <a:ext cx="893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25%</a:t>
            </a:r>
            <a:endParaRPr lang="ko-KR" altLang="en-US" sz="28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1D61B58-9249-4FF1-AB0F-58E9A438B0A5}"/>
              </a:ext>
            </a:extLst>
          </p:cNvPr>
          <p:cNvSpPr txBox="1"/>
          <p:nvPr/>
        </p:nvSpPr>
        <p:spPr>
          <a:xfrm>
            <a:off x="1595080" y="452195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err="1"/>
              <a:t>이동의불편</a:t>
            </a:r>
            <a:endParaRPr lang="ko-KR" altLang="en-US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7DF864B-E01E-496E-AF9F-0AA3EDFB1031}"/>
              </a:ext>
            </a:extLst>
          </p:cNvPr>
          <p:cNvSpPr txBox="1"/>
          <p:nvPr/>
        </p:nvSpPr>
        <p:spPr>
          <a:xfrm>
            <a:off x="212898" y="1586454"/>
            <a:ext cx="2887329" cy="8079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전국 등록 장애인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260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만명 중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95%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구강질환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1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1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출처</a:t>
            </a:r>
            <a:r>
              <a:rPr lang="en-US" altLang="ko-KR" sz="11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2017 </a:t>
            </a:r>
            <a:r>
              <a:rPr lang="ko-KR" altLang="en-US" sz="11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실태조사</a:t>
            </a:r>
            <a:r>
              <a:rPr lang="en-US" altLang="ko-KR" sz="11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endParaRPr lang="ko-KR" altLang="en-US" sz="11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2491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1338845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91767" y="247227"/>
            <a:ext cx="1180852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함박꽃 미소 만들기 프로젝트 </a:t>
            </a:r>
            <a:r>
              <a:rPr lang="en-US" altLang="ko-KR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사업안내</a:t>
            </a:r>
            <a:r>
              <a:rPr lang="en-US" altLang="ko-KR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512AC2B3-6FB1-4548-B124-8CE2C2C6D4E3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25" name="그림 24">
            <a:extLst>
              <a:ext uri="{FF2B5EF4-FFF2-40B4-BE49-F238E27FC236}">
                <a16:creationId xmlns:a16="http://schemas.microsoft.com/office/drawing/2014/main" id="{2156CA39-FBF2-4BB3-A95A-66EC40B44B9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698"/>
          <a:stretch/>
        </p:blipFill>
        <p:spPr>
          <a:xfrm>
            <a:off x="6854127" y="1764104"/>
            <a:ext cx="4465141" cy="33289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0ABBF5F9-199F-42BE-8858-E31B09B6C924}"/>
              </a:ext>
            </a:extLst>
          </p:cNvPr>
          <p:cNvSpPr txBox="1"/>
          <p:nvPr/>
        </p:nvSpPr>
        <p:spPr>
          <a:xfrm>
            <a:off x="7595128" y="5224879"/>
            <a:ext cx="34002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사회복지공동모금회 후원으로 진행</a:t>
            </a:r>
          </a:p>
        </p:txBody>
      </p: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781F817E-5E49-4A50-8BD2-8B16251259AF}"/>
              </a:ext>
            </a:extLst>
          </p:cNvPr>
          <p:cNvCxnSpPr>
            <a:cxnSpLocks/>
          </p:cNvCxnSpPr>
          <p:nvPr/>
        </p:nvCxnSpPr>
        <p:spPr>
          <a:xfrm>
            <a:off x="1372354" y="2292931"/>
            <a:ext cx="234222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72EB99A-742C-45A6-A814-D5F3C932E496}"/>
              </a:ext>
            </a:extLst>
          </p:cNvPr>
          <p:cNvCxnSpPr>
            <a:cxnSpLocks/>
          </p:cNvCxnSpPr>
          <p:nvPr/>
        </p:nvCxnSpPr>
        <p:spPr>
          <a:xfrm>
            <a:off x="1344716" y="5180275"/>
            <a:ext cx="4237608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/>
          <p:cNvGrpSpPr/>
          <p:nvPr/>
        </p:nvGrpSpPr>
        <p:grpSpPr>
          <a:xfrm>
            <a:off x="784671" y="1646600"/>
            <a:ext cx="5629821" cy="4344624"/>
            <a:chOff x="5996030" y="1667002"/>
            <a:chExt cx="5174878" cy="4326945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A1DC3307-6B9E-42DD-8D29-D2579A51909F}"/>
                </a:ext>
              </a:extLst>
            </p:cNvPr>
            <p:cNvSpPr txBox="1"/>
            <p:nvPr/>
          </p:nvSpPr>
          <p:spPr>
            <a:xfrm>
              <a:off x="5996030" y="1667002"/>
              <a:ext cx="2798405" cy="6437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1. </a:t>
              </a:r>
              <a:r>
                <a:rPr lang="ko-KR" altLang="en-US" sz="28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방문 구강 활동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BCF47D37-AA20-4D8B-955E-62C7D5737B08}"/>
                </a:ext>
              </a:extLst>
            </p:cNvPr>
            <p:cNvSpPr txBox="1"/>
            <p:nvPr/>
          </p:nvSpPr>
          <p:spPr>
            <a:xfrm>
              <a:off x="5996030" y="3111443"/>
              <a:ext cx="2798405" cy="6437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2. </a:t>
              </a:r>
              <a:r>
                <a:rPr lang="ko-KR" altLang="en-US" sz="28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구강 관리 교육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620103C-BDA9-4EE1-8FCA-DFC561FFBE13}"/>
                </a:ext>
              </a:extLst>
            </p:cNvPr>
            <p:cNvSpPr txBox="1"/>
            <p:nvPr/>
          </p:nvSpPr>
          <p:spPr>
            <a:xfrm>
              <a:off x="5996030" y="4508716"/>
              <a:ext cx="492474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3. </a:t>
              </a:r>
              <a:r>
                <a:rPr lang="ko-KR" altLang="en-US" sz="2800" b="1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건강한 장애인 마을 만들기</a:t>
              </a:r>
            </a:p>
          </p:txBody>
        </p:sp>
        <p:cxnSp>
          <p:nvCxnSpPr>
            <p:cNvPr id="44" name="직선 연결선 43">
              <a:extLst>
                <a:ext uri="{FF2B5EF4-FFF2-40B4-BE49-F238E27FC236}">
                  <a16:creationId xmlns:a16="http://schemas.microsoft.com/office/drawing/2014/main" id="{4F475069-59A1-48BF-9E99-BD003C12A7FA}"/>
                </a:ext>
              </a:extLst>
            </p:cNvPr>
            <p:cNvCxnSpPr>
              <a:cxnSpLocks/>
            </p:cNvCxnSpPr>
            <p:nvPr/>
          </p:nvCxnSpPr>
          <p:spPr>
            <a:xfrm>
              <a:off x="6518500" y="3754567"/>
              <a:ext cx="2170671" cy="578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7CBFE8CD-DF95-4C9A-88F5-ABD9ECE066F0}"/>
                </a:ext>
              </a:extLst>
            </p:cNvPr>
            <p:cNvSpPr txBox="1"/>
            <p:nvPr/>
          </p:nvSpPr>
          <p:spPr>
            <a:xfrm>
              <a:off x="6096000" y="2392270"/>
              <a:ext cx="2662846" cy="7050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월 </a:t>
              </a:r>
              <a:r>
                <a:rPr lang="en-US" altLang="ko-KR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1</a:t>
              </a: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회 치과위생사 방문</a:t>
              </a:r>
              <a:endParaRPr lang="en-US" altLang="ko-KR" sz="2000" dirty="0">
                <a:latin typeface="08서울남산체 L" panose="02020603020101020101" pitchFamily="18" charset="-127"/>
                <a:ea typeface="08서울남산체 L" panose="02020603020101020101" pitchFamily="18" charset="-127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치과연계</a:t>
              </a:r>
              <a:r>
                <a:rPr lang="en-US" altLang="ko-KR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&amp;</a:t>
              </a: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치료비지원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E56A456D-FBC4-4E76-A6D6-AFF42153948F}"/>
                </a:ext>
              </a:extLst>
            </p:cNvPr>
            <p:cNvSpPr txBox="1"/>
            <p:nvPr/>
          </p:nvSpPr>
          <p:spPr>
            <a:xfrm>
              <a:off x="6096000" y="3786738"/>
              <a:ext cx="4155466" cy="7050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2000" dirty="0" err="1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학령기</a:t>
              </a: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 장애자녀 보호자 및 종사자 대상</a:t>
              </a:r>
              <a:endParaRPr lang="en-US" altLang="ko-KR" sz="2000" dirty="0">
                <a:latin typeface="08서울남산체 L" panose="02020603020101020101" pitchFamily="18" charset="-127"/>
                <a:ea typeface="08서울남산체 L" panose="02020603020101020101" pitchFamily="18" charset="-127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연 </a:t>
              </a:r>
              <a:r>
                <a:rPr lang="en-US" altLang="ko-KR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2</a:t>
              </a: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회 집단교육</a:t>
              </a:r>
              <a:r>
                <a:rPr lang="en-US" altLang="ko-KR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, </a:t>
              </a: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매뉴얼 제작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72F9BC07-AB75-4711-A4F2-DFD8AFF5FD57}"/>
                </a:ext>
              </a:extLst>
            </p:cNvPr>
            <p:cNvSpPr txBox="1"/>
            <p:nvPr/>
          </p:nvSpPr>
          <p:spPr>
            <a:xfrm>
              <a:off x="6096000" y="5288942"/>
              <a:ext cx="5074908" cy="7050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원주 치과 </a:t>
              </a:r>
              <a:r>
                <a:rPr lang="en-US" altLang="ko-KR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110</a:t>
              </a: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곳 중 </a:t>
              </a:r>
              <a:r>
                <a:rPr lang="en-US" altLang="ko-KR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4</a:t>
              </a: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곳만</a:t>
              </a:r>
              <a:r>
                <a:rPr lang="en-US" altLang="ko-KR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 </a:t>
              </a: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장애인 치과 진료 가능</a:t>
              </a:r>
              <a:endParaRPr lang="en-US" altLang="ko-KR" sz="2000" dirty="0">
                <a:latin typeface="08서울남산체 L" panose="02020603020101020101" pitchFamily="18" charset="-127"/>
                <a:ea typeface="08서울남산체 L" panose="02020603020101020101" pitchFamily="18" charset="-127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sz="2000" dirty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워크숍 진행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2792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46EBE9D6-E4FA-CED8-779B-E2FDABC85F18}"/>
              </a:ext>
            </a:extLst>
          </p:cNvPr>
          <p:cNvCxnSpPr>
            <a:cxnSpLocks/>
          </p:cNvCxnSpPr>
          <p:nvPr/>
        </p:nvCxnSpPr>
        <p:spPr>
          <a:xfrm>
            <a:off x="0" y="1338845"/>
            <a:ext cx="12192000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212898" y="259050"/>
            <a:ext cx="1162991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운영예산</a:t>
            </a:r>
            <a:r>
              <a:rPr lang="ko-KR" altLang="en-US" sz="4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함박꽃 미소 만들기 프로젝트</a:t>
            </a:r>
            <a:r>
              <a:rPr lang="en-US" altLang="ko-KR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28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512AC2B3-6FB1-4548-B124-8CE2C2C6D4E3}"/>
              </a:ext>
            </a:extLst>
          </p:cNvPr>
          <p:cNvCxnSpPr/>
          <p:nvPr/>
        </p:nvCxnSpPr>
        <p:spPr>
          <a:xfrm>
            <a:off x="0" y="6391922"/>
            <a:ext cx="12192000" cy="0"/>
          </a:xfrm>
          <a:prstGeom prst="line">
            <a:avLst/>
          </a:prstGeom>
          <a:ln w="190500">
            <a:solidFill>
              <a:srgbClr val="CC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72DC5F34-4534-40E9-BC10-D32D246BFD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6" b="915"/>
          <a:stretch/>
        </p:blipFill>
        <p:spPr>
          <a:xfrm>
            <a:off x="5292094" y="1618140"/>
            <a:ext cx="6589173" cy="4483613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B2DFE46B-1E67-4F3F-85C8-DE8BC0A1F41A}"/>
              </a:ext>
            </a:extLst>
          </p:cNvPr>
          <p:cNvSpPr/>
          <p:nvPr/>
        </p:nvSpPr>
        <p:spPr>
          <a:xfrm>
            <a:off x="769523" y="1901352"/>
            <a:ext cx="3813699" cy="3813699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5B4426F7-9EEB-4F73-BBB2-986266368B5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59" y="1533504"/>
            <a:ext cx="1013249" cy="94267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0141F7F-2429-47E9-956A-F2BCC21CF7B0}"/>
              </a:ext>
            </a:extLst>
          </p:cNvPr>
          <p:cNvSpPr txBox="1"/>
          <p:nvPr/>
        </p:nvSpPr>
        <p:spPr>
          <a:xfrm>
            <a:off x="1142443" y="2465092"/>
            <a:ext cx="25346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적은 예산</a:t>
            </a:r>
            <a:r>
              <a:rPr lang="en-US" altLang="ko-KR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r>
              <a:rPr lang="ko-KR" altLang="en-US" sz="28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최대 효과 도출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659F191-4485-4856-ACB1-6498414013E7}"/>
              </a:ext>
            </a:extLst>
          </p:cNvPr>
          <p:cNvSpPr txBox="1"/>
          <p:nvPr/>
        </p:nvSpPr>
        <p:spPr>
          <a:xfrm>
            <a:off x="1142445" y="3824687"/>
            <a:ext cx="27794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총  예산</a:t>
            </a:r>
            <a:r>
              <a:rPr lang="en-US" altLang="ko-KR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5</a:t>
            </a:r>
            <a:r>
              <a:rPr lang="ko-KR" altLang="en-US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천만원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176179F-87DA-4698-9CD4-EFA77F84787F}"/>
              </a:ext>
            </a:extLst>
          </p:cNvPr>
          <p:cNvSpPr txBox="1"/>
          <p:nvPr/>
        </p:nvSpPr>
        <p:spPr>
          <a:xfrm>
            <a:off x="1142444" y="4157685"/>
            <a:ext cx="277946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- 1</a:t>
            </a:r>
            <a:r>
              <a:rPr lang="ko-KR" altLang="en-US" sz="15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년예산</a:t>
            </a:r>
            <a:r>
              <a:rPr lang="en-US" altLang="ko-KR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1</a:t>
            </a:r>
            <a:r>
              <a:rPr lang="ko-KR" altLang="en-US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천</a:t>
            </a:r>
            <a:r>
              <a:rPr lang="en-US" altLang="ko-KR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r>
              <a:rPr lang="ko-KR" altLang="en-US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백만원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4F5BDC3-342E-4C00-BEC2-EFF9A9073390}"/>
              </a:ext>
            </a:extLst>
          </p:cNvPr>
          <p:cNvSpPr txBox="1"/>
          <p:nvPr/>
        </p:nvSpPr>
        <p:spPr>
          <a:xfrm>
            <a:off x="1142445" y="4490683"/>
            <a:ext cx="277945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대     상</a:t>
            </a:r>
            <a:r>
              <a:rPr lang="en-US" altLang="ko-KR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약 </a:t>
            </a:r>
            <a:r>
              <a:rPr lang="en-US" altLang="ko-KR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130</a:t>
            </a:r>
            <a:r>
              <a:rPr lang="ko-KR" altLang="en-US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6CE9824-07E5-42F7-9DA2-4EA7521715AC}"/>
              </a:ext>
            </a:extLst>
          </p:cNvPr>
          <p:cNvSpPr txBox="1"/>
          <p:nvPr/>
        </p:nvSpPr>
        <p:spPr>
          <a:xfrm>
            <a:off x="1142443" y="3515855"/>
            <a:ext cx="305391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     간</a:t>
            </a:r>
            <a:r>
              <a:rPr lang="en-US" altLang="ko-KR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2022.~2024.(3</a:t>
            </a:r>
            <a:r>
              <a:rPr lang="ko-KR" altLang="en-US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년</a:t>
            </a:r>
            <a:r>
              <a:rPr lang="en-US" altLang="ko-KR" sz="15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5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877733-64BD-4333-BD80-415B8769EC48}"/>
              </a:ext>
            </a:extLst>
          </p:cNvPr>
          <p:cNvSpPr txBox="1"/>
          <p:nvPr/>
        </p:nvSpPr>
        <p:spPr>
          <a:xfrm>
            <a:off x="2384506" y="5045645"/>
            <a:ext cx="20297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1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사회복지공동모금회 후원</a:t>
            </a:r>
            <a:r>
              <a:rPr lang="en-US" altLang="ko-KR" sz="12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1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2375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11FF1146-1248-482D-8725-8C7A04894015}"/>
              </a:ext>
            </a:extLst>
          </p:cNvPr>
          <p:cNvSpPr txBox="1"/>
          <p:nvPr/>
        </p:nvSpPr>
        <p:spPr>
          <a:xfrm>
            <a:off x="212898" y="259050"/>
            <a:ext cx="1162991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프로젝트 종료 예정 </a:t>
            </a:r>
            <a:endParaRPr lang="en-US" altLang="ko-KR" sz="5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B5177398-1E71-438F-9758-5A2163411698}"/>
              </a:ext>
            </a:extLst>
          </p:cNvPr>
          <p:cNvSpPr txBox="1"/>
          <p:nvPr/>
        </p:nvSpPr>
        <p:spPr>
          <a:xfrm>
            <a:off x="622472" y="1390053"/>
            <a:ext cx="5568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[</a:t>
            </a:r>
            <a:r>
              <a:rPr lang="ko-KR" altLang="en-US" b="1" dirty="0"/>
              <a:t>원주</a:t>
            </a:r>
            <a:r>
              <a:rPr lang="en-US" altLang="ko-KR" b="1" dirty="0"/>
              <a:t>MBC]</a:t>
            </a:r>
            <a:r>
              <a:rPr lang="ko-KR" altLang="en-US" b="1" dirty="0"/>
              <a:t> 장애인 구강관리 종료위기</a:t>
            </a:r>
            <a:r>
              <a:rPr lang="en-US" altLang="ko-KR" b="1" dirty="0"/>
              <a:t>…”</a:t>
            </a:r>
            <a:r>
              <a:rPr lang="ko-KR" altLang="en-US" b="1" dirty="0"/>
              <a:t>관심을</a:t>
            </a:r>
            <a:r>
              <a:rPr lang="en-US" altLang="ko-KR" b="1" dirty="0"/>
              <a:t>＂</a:t>
            </a:r>
            <a:endParaRPr lang="ko-KR" altLang="en-US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274BEA2-8D94-49AC-A61E-3B2EB44F85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26" y="1888008"/>
            <a:ext cx="5936923" cy="427501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D9BEFF89-30AE-4ED2-BFEA-CC49C53CE6D0}"/>
              </a:ext>
            </a:extLst>
          </p:cNvPr>
          <p:cNvCxnSpPr>
            <a:cxnSpLocks/>
          </p:cNvCxnSpPr>
          <p:nvPr/>
        </p:nvCxnSpPr>
        <p:spPr>
          <a:xfrm flipV="1">
            <a:off x="254327" y="1801098"/>
            <a:ext cx="5936922" cy="348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id="{0502221D-BBC7-47AE-8266-F55B1DFC38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492" y="1888008"/>
            <a:ext cx="5626753" cy="4275018"/>
          </a:xfrm>
          <a:prstGeom prst="rect">
            <a:avLst/>
          </a:prstGeom>
          <a:solidFill>
            <a:schemeClr val="bg1">
              <a:lumMod val="95000"/>
            </a:schemeClr>
          </a:solidFill>
          <a:ln w="31750">
            <a:solidFill>
              <a:schemeClr val="tx1"/>
            </a:solidFill>
          </a:ln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6ACAF485-707C-47CF-B260-CD70A594EC56}"/>
              </a:ext>
            </a:extLst>
          </p:cNvPr>
          <p:cNvSpPr txBox="1"/>
          <p:nvPr/>
        </p:nvSpPr>
        <p:spPr>
          <a:xfrm>
            <a:off x="6414492" y="1393364"/>
            <a:ext cx="56669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[YTN]</a:t>
            </a:r>
            <a:r>
              <a:rPr lang="ko-KR" altLang="en-US" b="1" dirty="0"/>
              <a:t> </a:t>
            </a:r>
            <a:r>
              <a:rPr lang="en-US" altLang="ko-KR" b="1" dirty="0"/>
              <a:t>“</a:t>
            </a:r>
            <a:r>
              <a:rPr lang="ko-KR" altLang="en-US" b="1" dirty="0"/>
              <a:t>장애인</a:t>
            </a:r>
            <a:r>
              <a:rPr lang="en-US" altLang="ko-KR" b="1" dirty="0"/>
              <a:t>, </a:t>
            </a:r>
            <a:r>
              <a:rPr lang="ko-KR" altLang="en-US" b="1" dirty="0"/>
              <a:t>건강검진 덜 받고 만성질환도 많아</a:t>
            </a:r>
            <a:r>
              <a:rPr lang="en-US" altLang="ko-KR" b="1" dirty="0"/>
              <a:t>＂</a:t>
            </a:r>
            <a:endParaRPr lang="ko-KR" altLang="en-US" b="1" dirty="0"/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13DAD1F0-2989-4764-A519-2DE047CF63D8}"/>
              </a:ext>
            </a:extLst>
          </p:cNvPr>
          <p:cNvCxnSpPr>
            <a:cxnSpLocks/>
          </p:cNvCxnSpPr>
          <p:nvPr/>
        </p:nvCxnSpPr>
        <p:spPr>
          <a:xfrm>
            <a:off x="6414492" y="1801098"/>
            <a:ext cx="5627691" cy="348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8712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D7A2846D-FD69-4DA6-8FEA-D60C744F99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44" t="2778"/>
          <a:stretch/>
        </p:blipFill>
        <p:spPr>
          <a:xfrm>
            <a:off x="91441" y="727792"/>
            <a:ext cx="5576538" cy="4416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0408E41C-AB2F-42AA-BC8A-4D7994CFD0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27" b="19658"/>
          <a:stretch/>
        </p:blipFill>
        <p:spPr>
          <a:xfrm>
            <a:off x="5574992" y="742646"/>
            <a:ext cx="6548506" cy="440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949566" y="5562792"/>
            <a:ext cx="81964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/>
              <a:t>&lt;</a:t>
            </a:r>
            <a:r>
              <a:rPr lang="ko-KR" altLang="en-US" sz="2000" b="1" dirty="0"/>
              <a:t>사진 출처 </a:t>
            </a:r>
            <a:r>
              <a:rPr lang="en-US" altLang="ko-KR" sz="2000" b="1" dirty="0"/>
              <a:t>: 2022 </a:t>
            </a:r>
            <a:r>
              <a:rPr lang="ko-KR" altLang="en-US" sz="2000" b="1" dirty="0"/>
              <a:t>함박꽃프로젝트 성과보고서 </a:t>
            </a:r>
            <a:r>
              <a:rPr lang="en-US" altLang="ko-KR" sz="2000" b="1" dirty="0"/>
              <a:t>- </a:t>
            </a:r>
            <a:r>
              <a:rPr lang="ko-KR" altLang="en-US" sz="2000" b="1" dirty="0" err="1"/>
              <a:t>정민숙</a:t>
            </a:r>
            <a:r>
              <a:rPr lang="ko-KR" altLang="en-US" sz="2000" b="1" dirty="0"/>
              <a:t> 치과위생사</a:t>
            </a:r>
            <a:r>
              <a:rPr lang="en-US" altLang="ko-KR" sz="2000" b="1" dirty="0"/>
              <a:t>&gt;</a:t>
            </a:r>
            <a:endParaRPr lang="ko-KR" altLang="en-US" sz="20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9E51AF-2DE5-4026-BC04-744D9FAD096B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15F4BD56-5782-4C3B-A21C-65F653F47A9C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91CF7506-9405-4FD6-AE87-F0224CF12F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B8C137-3EF0-4B27-95B3-FC76E60DB655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91707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17AF014B-1205-E5DE-A033-DA16A609C185}"/>
              </a:ext>
            </a:extLst>
          </p:cNvPr>
          <p:cNvCxnSpPr/>
          <p:nvPr/>
        </p:nvCxnSpPr>
        <p:spPr>
          <a:xfrm flipV="1">
            <a:off x="3508099" y="5006286"/>
            <a:ext cx="8524934" cy="23107"/>
          </a:xfrm>
          <a:prstGeom prst="line">
            <a:avLst/>
          </a:prstGeom>
          <a:ln w="508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>
            <a:extLst>
              <a:ext uri="{FF2B5EF4-FFF2-40B4-BE49-F238E27FC236}">
                <a16:creationId xmlns:a16="http://schemas.microsoft.com/office/drawing/2014/main" id="{08FAFE49-592A-4146-B744-FE5ECBB256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377" t="4608" r="8315" b="11129"/>
          <a:stretch/>
        </p:blipFill>
        <p:spPr>
          <a:xfrm>
            <a:off x="110067" y="988526"/>
            <a:ext cx="3427455" cy="42484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제목 1">
            <a:extLst>
              <a:ext uri="{FF2B5EF4-FFF2-40B4-BE49-F238E27FC236}">
                <a16:creationId xmlns:a16="http://schemas.microsoft.com/office/drawing/2014/main" id="{C66E7EE5-7562-4984-B0C8-544C30CE2204}"/>
              </a:ext>
            </a:extLst>
          </p:cNvPr>
          <p:cNvSpPr txBox="1">
            <a:spLocks/>
          </p:cNvSpPr>
          <p:nvPr/>
        </p:nvSpPr>
        <p:spPr>
          <a:xfrm>
            <a:off x="5606279" y="2273916"/>
            <a:ext cx="6076715" cy="23344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 latinLnBrk="0">
              <a:lnSpc>
                <a:spcPct val="150000"/>
              </a:lnSpc>
            </a:pPr>
            <a:r>
              <a:rPr lang="ko-KR" altLang="en-US" sz="6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6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6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부제목 2">
            <a:extLst>
              <a:ext uri="{FF2B5EF4-FFF2-40B4-BE49-F238E27FC236}">
                <a16:creationId xmlns:a16="http://schemas.microsoft.com/office/drawing/2014/main" id="{66E1458D-4173-4895-A88C-D7657B355AD9}"/>
              </a:ext>
            </a:extLst>
          </p:cNvPr>
          <p:cNvSpPr txBox="1">
            <a:spLocks/>
          </p:cNvSpPr>
          <p:nvPr/>
        </p:nvSpPr>
        <p:spPr>
          <a:xfrm>
            <a:off x="-4294078" y="5005287"/>
            <a:ext cx="7253551" cy="10585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endParaRPr lang="en-US" altLang="ko-KR" sz="2000" b="1" dirty="0">
              <a:solidFill>
                <a:srgbClr val="797979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06D39B30-53F8-4622-9F17-7B55D87E146D}"/>
              </a:ext>
            </a:extLst>
          </p:cNvPr>
          <p:cNvGrpSpPr/>
          <p:nvPr/>
        </p:nvGrpSpPr>
        <p:grpSpPr>
          <a:xfrm>
            <a:off x="27159" y="126906"/>
            <a:ext cx="12005874" cy="488403"/>
            <a:chOff x="1011818" y="2246495"/>
            <a:chExt cx="20469992" cy="573578"/>
          </a:xfrm>
        </p:grpSpPr>
        <p:sp>
          <p:nvSpPr>
            <p:cNvPr id="18" name="모서리가 둥근 직사각형 15">
              <a:extLst>
                <a:ext uri="{FF2B5EF4-FFF2-40B4-BE49-F238E27FC236}">
                  <a16:creationId xmlns:a16="http://schemas.microsoft.com/office/drawing/2014/main" id="{CADA887C-0224-4FFA-AB7A-B3C564E8CE09}"/>
                </a:ext>
              </a:extLst>
            </p:cNvPr>
            <p:cNvSpPr/>
            <p:nvPr/>
          </p:nvSpPr>
          <p:spPr>
            <a:xfrm>
              <a:off x="12134530" y="2246495"/>
              <a:ext cx="9347280" cy="573578"/>
            </a:xfrm>
            <a:prstGeom prst="roundRect">
              <a:avLst/>
            </a:prstGeom>
            <a:solidFill>
              <a:srgbClr val="2E75B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16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  <a:p>
              <a:pPr algn="ctr"/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252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회 원주시의회 임시회 제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3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차 본회의 </a:t>
              </a:r>
              <a:r>
                <a:rPr lang="en-US" altLang="ko-KR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5</a:t>
              </a:r>
              <a:r>
                <a:rPr lang="ko-KR" altLang="en-US" sz="1600" b="1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분 자유발언</a:t>
              </a:r>
            </a:p>
            <a:p>
              <a:pPr algn="ctr"/>
              <a:endParaRPr lang="ko-KR" altLang="en-US" sz="1600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0DDF0D8-1676-4554-A735-9714CF16DECD}"/>
                </a:ext>
              </a:extLst>
            </p:cNvPr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ko-KR" altLang="en-US" sz="14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E732E73-F610-4088-AB3D-8D2D38C2F335}"/>
              </a:ext>
            </a:extLst>
          </p:cNvPr>
          <p:cNvSpPr txBox="1"/>
          <p:nvPr/>
        </p:nvSpPr>
        <p:spPr>
          <a:xfrm>
            <a:off x="0" y="6381048"/>
            <a:ext cx="12192000" cy="4660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796F2F98-D1F6-4D39-A759-DFD9F35570DF}"/>
              </a:ext>
            </a:extLst>
          </p:cNvPr>
          <p:cNvGrpSpPr/>
          <p:nvPr/>
        </p:nvGrpSpPr>
        <p:grpSpPr>
          <a:xfrm>
            <a:off x="5000473" y="6418914"/>
            <a:ext cx="2389634" cy="338554"/>
            <a:chOff x="319346" y="134082"/>
            <a:chExt cx="2389634" cy="338554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D928B586-6793-4B92-8CBA-D6FF67122A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C03FAF9A-C9F9-4450-A9A4-5947A09A4ECF}"/>
                </a:ext>
              </a:extLst>
            </p:cNvPr>
            <p:cNvSpPr txBox="1"/>
            <p:nvPr/>
          </p:nvSpPr>
          <p:spPr>
            <a:xfrm>
              <a:off x="757750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</a:p>
          </p:txBody>
        </p:sp>
      </p:grpSp>
      <p:sp>
        <p:nvSpPr>
          <p:cNvPr id="23" name="부제목 2"/>
          <p:cNvSpPr txBox="1">
            <a:spLocks/>
          </p:cNvSpPr>
          <p:nvPr/>
        </p:nvSpPr>
        <p:spPr>
          <a:xfrm>
            <a:off x="303782" y="5236965"/>
            <a:ext cx="3040023" cy="3482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4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0" indent="0" algn="ctr">
              <a:buNone/>
            </a:pPr>
            <a:r>
              <a:rPr lang="ko-KR" altLang="en-US" sz="2400" b="1" dirty="0">
                <a:latin typeface="굴림" panose="020B0600000101010101" pitchFamily="50" charset="-127"/>
                <a:ea typeface="굴림" panose="020B0600000101010101" pitchFamily="50" charset="-127"/>
              </a:rPr>
              <a:t>권 아름</a:t>
            </a:r>
          </a:p>
        </p:txBody>
      </p:sp>
    </p:spTree>
    <p:extLst>
      <p:ext uri="{BB962C8B-B14F-4D97-AF65-F5344CB8AC3E}">
        <p14:creationId xmlns:p14="http://schemas.microsoft.com/office/powerpoint/2010/main" val="2393816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7428</TotalTime>
  <Words>253</Words>
  <Application>Microsoft Office PowerPoint</Application>
  <PresentationFormat>와이드스크린</PresentationFormat>
  <Paragraphs>67</Paragraphs>
  <Slides>9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6" baseType="lpstr">
      <vt:lpstr>08서울남산체 L</vt:lpstr>
      <vt:lpstr>HY견고딕</vt:lpstr>
      <vt:lpstr>HY헤드라인M</vt:lpstr>
      <vt:lpstr>굴림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352</cp:revision>
  <cp:lastPrinted>2024-09-09T07:17:50Z</cp:lastPrinted>
  <dcterms:created xsi:type="dcterms:W3CDTF">2022-12-16T03:44:56Z</dcterms:created>
  <dcterms:modified xsi:type="dcterms:W3CDTF">2024-09-12T08:47:16Z</dcterms:modified>
</cp:coreProperties>
</file>