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14" r:id="rId2"/>
    <p:sldId id="444" r:id="rId3"/>
    <p:sldId id="438" r:id="rId4"/>
    <p:sldId id="448" r:id="rId5"/>
    <p:sldId id="446" r:id="rId6"/>
    <p:sldId id="435" r:id="rId7"/>
    <p:sldId id="442" r:id="rId8"/>
    <p:sldId id="437" r:id="rId9"/>
    <p:sldId id="445" r:id="rId10"/>
    <p:sldId id="447" r:id="rId11"/>
    <p:sldId id="441" r:id="rId12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D18E"/>
    <a:srgbClr val="0000FF"/>
    <a:srgbClr val="0E0036"/>
    <a:srgbClr val="F7F7F7"/>
    <a:srgbClr val="FFFFFF"/>
    <a:srgbClr val="9933FF"/>
    <a:srgbClr val="23FD76"/>
    <a:srgbClr val="CC99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b="1" dirty="0" smtClean="0"/>
              <a:t>지원금 비교</a:t>
            </a:r>
            <a:endParaRPr lang="ko-KR" altLang="en-US" b="1" dirty="0"/>
          </a:p>
        </c:rich>
      </c:tx>
      <c:layout>
        <c:manualLayout>
          <c:xMode val="edge"/>
          <c:yMode val="edge"/>
          <c:x val="0.39263275098425204"/>
          <c:y val="2.109374870240227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원주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출전지원금</c:v>
                </c:pt>
                <c:pt idx="1">
                  <c:v>선수 1인당 훈련지원금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28</c:v>
                </c:pt>
                <c:pt idx="1">
                  <c:v>14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춘천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출전지원금</c:v>
                </c:pt>
                <c:pt idx="1">
                  <c:v>선수 1인당 훈련지원금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44</c:v>
                </c:pt>
                <c:pt idx="1">
                  <c:v>20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강릉</c:v>
                </c:pt>
              </c:strCache>
            </c:strRef>
          </c:tx>
          <c:spPr>
            <a:solidFill>
              <a:srgbClr val="A9D18E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출전지원금</c:v>
                </c:pt>
                <c:pt idx="1">
                  <c:v>선수 1인당 훈련지원금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49</c:v>
                </c:pt>
                <c:pt idx="1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3642040"/>
        <c:axId val="325575160"/>
      </c:barChart>
      <c:catAx>
        <c:axId val="323642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5575160"/>
        <c:crosses val="autoZero"/>
        <c:auto val="1"/>
        <c:lblAlgn val="ctr"/>
        <c:lblOffset val="100"/>
        <c:noMultiLvlLbl val="0"/>
      </c:catAx>
      <c:valAx>
        <c:axId val="325575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3642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0.13013</cdr:x>
      <cdr:y>0.62223</cdr:y>
    </cdr:from>
    <cdr:to>
      <cdr:x>0.22621</cdr:x>
      <cdr:y>0.72896</cdr:y>
    </cdr:to>
    <cdr:sp macro="" textlink="">
      <cdr:nvSpPr>
        <cdr:cNvPr id="2" name="직사각형 1">
          <a:extLst xmlns:a="http://schemas.openxmlformats.org/drawingml/2006/main">
            <a:ext uri="{FF2B5EF4-FFF2-40B4-BE49-F238E27FC236}">
              <a16:creationId xmlns:lc="http://schemas.openxmlformats.org/drawingml/2006/lockedCanvas" xmlns="" xmlns:a16="http://schemas.microsoft.com/office/drawing/2014/main" xmlns:p="http://schemas.openxmlformats.org/presentationml/2006/main" xmlns:r="http://schemas.openxmlformats.org/officeDocument/2006/relationships" id="{3B085B12-E2AF-4F2F-9310-F39B77479B34}"/>
            </a:ext>
          </a:extLst>
        </cdr:cNvPr>
        <cdr:cNvSpPr/>
      </cdr:nvSpPr>
      <cdr:spPr>
        <a:xfrm xmlns:a="http://schemas.openxmlformats.org/drawingml/2006/main">
          <a:off x="1057678" y="3371657"/>
          <a:ext cx="780985" cy="57833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ko-KR" altLang="en-US" sz="12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원주</a:t>
          </a:r>
          <a:endParaRPr lang="en-US" altLang="ko-KR" sz="1200" b="1" dirty="0" smtClean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2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억</a:t>
          </a:r>
          <a:r>
            <a: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 </a:t>
          </a:r>
          <a:r>
            <a: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8600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만원</a:t>
          </a:r>
          <a:endParaRPr lang="en-US" altLang="ko-KR" sz="1100" b="1" dirty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</cdr:txBody>
    </cdr:sp>
  </cdr:relSizeAnchor>
  <cdr:relSizeAnchor xmlns:cdr="http://schemas.openxmlformats.org/drawingml/2006/chartDrawing">
    <cdr:from>
      <cdr:x>0.23577</cdr:x>
      <cdr:y>0.53494</cdr:y>
    </cdr:from>
    <cdr:to>
      <cdr:x>0.33186</cdr:x>
      <cdr:y>0.64167</cdr:y>
    </cdr:to>
    <cdr:sp macro="" textlink="">
      <cdr:nvSpPr>
        <cdr:cNvPr id="3" name="직사각형 2">
          <a:extLst xmlns:a="http://schemas.openxmlformats.org/drawingml/2006/main">
            <a:ext uri="{FF2B5EF4-FFF2-40B4-BE49-F238E27FC236}">
              <a16:creationId xmlns:lc="http://schemas.openxmlformats.org/drawingml/2006/lockedCanvas" xmlns:r="http://schemas.openxmlformats.org/officeDocument/2006/relationships" xmlns:p="http://schemas.openxmlformats.org/presentationml/2006/main" xmlns:a16="http://schemas.microsoft.com/office/drawing/2014/main" xmlns="" id="{3B085B12-E2AF-4F2F-9310-F39B77479B34}"/>
            </a:ext>
          </a:extLst>
        </cdr:cNvPr>
        <cdr:cNvSpPr/>
      </cdr:nvSpPr>
      <cdr:spPr>
        <a:xfrm xmlns:a="http://schemas.openxmlformats.org/drawingml/2006/main">
          <a:off x="1916346" y="2898674"/>
          <a:ext cx="780985" cy="57833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ko-KR" altLang="en-US" sz="12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춘천</a:t>
          </a:r>
          <a:endParaRPr lang="en-US" altLang="ko-KR" sz="1200" b="1" dirty="0" smtClean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4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억</a:t>
          </a:r>
          <a:r>
            <a: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 4300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만원</a:t>
          </a:r>
          <a:endParaRPr lang="en-US" altLang="ko-KR" sz="1100" b="1" dirty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</cdr:txBody>
    </cdr:sp>
  </cdr:relSizeAnchor>
  <cdr:relSizeAnchor xmlns:cdr="http://schemas.openxmlformats.org/drawingml/2006/chartDrawing">
    <cdr:from>
      <cdr:x>0.33844</cdr:x>
      <cdr:y>0.43009</cdr:y>
    </cdr:from>
    <cdr:to>
      <cdr:x>0.43453</cdr:x>
      <cdr:y>0.53682</cdr:y>
    </cdr:to>
    <cdr:sp macro="" textlink="">
      <cdr:nvSpPr>
        <cdr:cNvPr id="4" name="직사각형 3">
          <a:extLst xmlns:a="http://schemas.openxmlformats.org/drawingml/2006/main">
            <a:ext uri="{FF2B5EF4-FFF2-40B4-BE49-F238E27FC236}">
              <a16:creationId xmlns:lc="http://schemas.openxmlformats.org/drawingml/2006/lockedCanvas" xmlns:r="http://schemas.openxmlformats.org/officeDocument/2006/relationships" xmlns:p="http://schemas.openxmlformats.org/presentationml/2006/main" xmlns:a16="http://schemas.microsoft.com/office/drawing/2014/main" xmlns="" id="{3B085B12-E2AF-4F2F-9310-F39B77479B34}"/>
            </a:ext>
          </a:extLst>
        </cdr:cNvPr>
        <cdr:cNvSpPr/>
      </cdr:nvSpPr>
      <cdr:spPr>
        <a:xfrm xmlns:a="http://schemas.openxmlformats.org/drawingml/2006/main">
          <a:off x="2750847" y="2330504"/>
          <a:ext cx="780985" cy="57833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ko-KR" altLang="en-US" sz="12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강릉</a:t>
          </a:r>
          <a:endParaRPr lang="en-US" altLang="ko-KR" sz="1200" b="1" dirty="0" smtClean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4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억</a:t>
          </a:r>
          <a:r>
            <a: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 9000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만원</a:t>
          </a:r>
          <a:endParaRPr lang="en-US" altLang="ko-KR" sz="1100" b="1" dirty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</cdr:txBody>
    </cdr:sp>
  </cdr:relSizeAnchor>
  <cdr:relSizeAnchor xmlns:cdr="http://schemas.openxmlformats.org/drawingml/2006/chartDrawing">
    <cdr:from>
      <cdr:x>0.59512</cdr:x>
      <cdr:y>0.73482</cdr:y>
    </cdr:from>
    <cdr:to>
      <cdr:x>0.6912</cdr:x>
      <cdr:y>0.80924</cdr:y>
    </cdr:to>
    <cdr:sp macro="" textlink="">
      <cdr:nvSpPr>
        <cdr:cNvPr id="5" name="직사각형 4">
          <a:extLst xmlns:a="http://schemas.openxmlformats.org/drawingml/2006/main">
            <a:ext uri="{FF2B5EF4-FFF2-40B4-BE49-F238E27FC236}">
              <a16:creationId xmlns:lc="http://schemas.openxmlformats.org/drawingml/2006/lockedCanvas" xmlns:r="http://schemas.openxmlformats.org/officeDocument/2006/relationships" xmlns:p="http://schemas.openxmlformats.org/presentationml/2006/main" xmlns:a16="http://schemas.microsoft.com/office/drawing/2014/main" xmlns="" id="{3B085B12-E2AF-4F2F-9310-F39B77479B34}"/>
            </a:ext>
          </a:extLst>
        </cdr:cNvPr>
        <cdr:cNvSpPr/>
      </cdr:nvSpPr>
      <cdr:spPr>
        <a:xfrm xmlns:a="http://schemas.openxmlformats.org/drawingml/2006/main">
          <a:off x="4837100" y="3981750"/>
          <a:ext cx="780985" cy="403243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ko-KR" altLang="en-US" sz="12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원주</a:t>
          </a:r>
          <a:endParaRPr lang="en-US" altLang="ko-KR" sz="1200" b="1" dirty="0" smtClean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14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만원</a:t>
          </a:r>
          <a:endParaRPr lang="en-US" altLang="ko-KR" sz="1100" b="1" dirty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</cdr:txBody>
    </cdr:sp>
  </cdr:relSizeAnchor>
  <cdr:relSizeAnchor xmlns:cdr="http://schemas.openxmlformats.org/drawingml/2006/chartDrawing">
    <cdr:from>
      <cdr:x>0.70264</cdr:x>
      <cdr:y>0.65245</cdr:y>
    </cdr:from>
    <cdr:to>
      <cdr:x>0.79872</cdr:x>
      <cdr:y>0.72687</cdr:y>
    </cdr:to>
    <cdr:sp macro="" textlink="">
      <cdr:nvSpPr>
        <cdr:cNvPr id="6" name="직사각형 5">
          <a:extLst xmlns:a="http://schemas.openxmlformats.org/drawingml/2006/main">
            <a:ext uri="{FF2B5EF4-FFF2-40B4-BE49-F238E27FC236}">
              <a16:creationId xmlns:lc="http://schemas.openxmlformats.org/drawingml/2006/lockedCanvas" xmlns="" xmlns:a16="http://schemas.microsoft.com/office/drawing/2014/main" xmlns:p="http://schemas.openxmlformats.org/presentationml/2006/main" xmlns:r="http://schemas.openxmlformats.org/officeDocument/2006/relationships" id="{3B085B12-E2AF-4F2F-9310-F39B77479B34}"/>
            </a:ext>
          </a:extLst>
        </cdr:cNvPr>
        <cdr:cNvSpPr/>
      </cdr:nvSpPr>
      <cdr:spPr>
        <a:xfrm xmlns:a="http://schemas.openxmlformats.org/drawingml/2006/main">
          <a:off x="5711030" y="3535401"/>
          <a:ext cx="780985" cy="403243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ko-KR" altLang="en-US" sz="12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춘천</a:t>
          </a:r>
          <a:endParaRPr lang="en-US" altLang="ko-KR" sz="1200" b="1" dirty="0" smtClean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20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만원</a:t>
          </a:r>
          <a:endParaRPr lang="en-US" altLang="ko-KR" sz="1100" b="1" dirty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</cdr:txBody>
    </cdr:sp>
  </cdr:relSizeAnchor>
  <cdr:relSizeAnchor xmlns:cdr="http://schemas.openxmlformats.org/drawingml/2006/chartDrawing">
    <cdr:from>
      <cdr:x>0.80828</cdr:x>
      <cdr:y>0.69295</cdr:y>
    </cdr:from>
    <cdr:to>
      <cdr:x>0.90437</cdr:x>
      <cdr:y>0.76737</cdr:y>
    </cdr:to>
    <cdr:sp macro="" textlink="">
      <cdr:nvSpPr>
        <cdr:cNvPr id="7" name="직사각형 6">
          <a:extLst xmlns:a="http://schemas.openxmlformats.org/drawingml/2006/main">
            <a:ext uri="{FF2B5EF4-FFF2-40B4-BE49-F238E27FC236}">
              <a16:creationId xmlns:lc="http://schemas.openxmlformats.org/drawingml/2006/lockedCanvas" xmlns:r="http://schemas.openxmlformats.org/officeDocument/2006/relationships" xmlns:p="http://schemas.openxmlformats.org/presentationml/2006/main" xmlns:a16="http://schemas.microsoft.com/office/drawing/2014/main" xmlns="" id="{3B085B12-E2AF-4F2F-9310-F39B77479B34}"/>
            </a:ext>
          </a:extLst>
        </cdr:cNvPr>
        <cdr:cNvSpPr/>
      </cdr:nvSpPr>
      <cdr:spPr>
        <a:xfrm xmlns:a="http://schemas.openxmlformats.org/drawingml/2006/main">
          <a:off x="6569699" y="3754877"/>
          <a:ext cx="780985" cy="403243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ko-KR" altLang="en-US" sz="12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강릉</a:t>
          </a:r>
          <a:endParaRPr lang="en-US" altLang="ko-KR" sz="1200" b="1" dirty="0" smtClean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  <a:p xmlns:a="http://schemas.openxmlformats.org/drawingml/2006/main">
          <a:pPr marL="0" lvl="0" indent="0" algn="ctr" defTabSz="914400" rtl="0" eaLnBrk="1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/>
          </a:pPr>
          <a:r>
            <a:rPr lang="en-US" altLang="ko-KR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18</a:t>
          </a:r>
          <a:r>
            <a:rPr lang="ko-KR" altLang="en-US" sz="11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rPr>
            <a:t>만원</a:t>
          </a:r>
          <a:endParaRPr lang="en-US" altLang="ko-KR" sz="1100" b="1" dirty="0">
            <a:latin typeface="맑은 고딕" panose="020B0503020000020004" pitchFamily="50" charset="-127"/>
            <a:ea typeface="맑은 고딕" panose="020B0503020000020004" pitchFamily="50" charset="-127"/>
            <a:cs typeface="맑은 고딕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30525" y="850900"/>
            <a:ext cx="4083050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70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645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27914" y="1583171"/>
            <a:ext cx="8162803" cy="27699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체육발전</a:t>
            </a:r>
            <a:endParaRPr lang="en-US" altLang="ko-KR" sz="5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중장기 계획에 대하여</a:t>
            </a:r>
            <a:endParaRPr lang="en-US" altLang="ko-KR" sz="5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23" y="1420715"/>
            <a:ext cx="2642956" cy="351578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91FA90ED-60C1-44F4-8EB0-B5B6EF9A4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A635FF0-3EEC-4F44-80A8-8B594FEC6308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 smtClean="0"/>
              <a:t>259</a:t>
            </a:r>
            <a:r>
              <a:rPr lang="ko-KR" altLang="en-US" sz="1100" b="1" dirty="0" smtClean="0"/>
              <a:t>회 </a:t>
            </a:r>
            <a:r>
              <a:rPr lang="ko-KR" altLang="en-US" sz="1100" b="1" dirty="0"/>
              <a:t>원주시의회 </a:t>
            </a:r>
            <a:r>
              <a:rPr lang="ko-KR" altLang="en-US" sz="1100" b="1" dirty="0" smtClean="0"/>
              <a:t>임시회 </a:t>
            </a:r>
            <a:r>
              <a:rPr lang="ko-KR" altLang="en-US" sz="1100" b="1" dirty="0"/>
              <a:t>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부제목 2">
            <a:extLst>
              <a:ext uri="{FF2B5EF4-FFF2-40B4-BE49-F238E27FC236}">
                <a16:creationId xmlns="" xmlns:a16="http://schemas.microsoft.com/office/drawing/2014/main" id="{61933502-8AB2-4FEC-BE12-3C51AC438EC2}"/>
              </a:ext>
            </a:extLst>
          </p:cNvPr>
          <p:cNvSpPr txBox="1">
            <a:spLocks/>
          </p:cNvSpPr>
          <p:nvPr/>
        </p:nvSpPr>
        <p:spPr>
          <a:xfrm>
            <a:off x="837341" y="5419204"/>
            <a:ext cx="2846358" cy="92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문화도시위원회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 algn="ctr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7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신익선</a:t>
            </a:r>
            <a:r>
              <a:rPr lang="ko-KR" altLang="en-US" sz="27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grpSp>
        <p:nvGrpSpPr>
          <p:cNvPr id="19" name="그룹 1003">
            <a:extLst>
              <a:ext uri="{FF2B5EF4-FFF2-40B4-BE49-F238E27FC236}">
                <a16:creationId xmlns="" xmlns:a16="http://schemas.microsoft.com/office/drawing/2014/main" id="{6AC20A31-17BA-4E11-87B1-7BFE7031812D}"/>
              </a:ext>
            </a:extLst>
          </p:cNvPr>
          <p:cNvGrpSpPr/>
          <p:nvPr/>
        </p:nvGrpSpPr>
        <p:grpSpPr>
          <a:xfrm>
            <a:off x="1260169" y="5490160"/>
            <a:ext cx="45719" cy="726562"/>
            <a:chOff x="3081062" y="1912211"/>
            <a:chExt cx="252271" cy="2064932"/>
          </a:xfrm>
        </p:grpSpPr>
        <p:pic>
          <p:nvPicPr>
            <p:cNvPr id="20" name="Object 10">
              <a:extLst>
                <a:ext uri="{FF2B5EF4-FFF2-40B4-BE49-F238E27FC236}">
                  <a16:creationId xmlns="" xmlns:a16="http://schemas.microsoft.com/office/drawing/2014/main" id="{BECFD7D3-A934-4F61-920C-BEDBAF8CC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21" name="Object 11">
              <a:extLst>
                <a:ext uri="{FF2B5EF4-FFF2-40B4-BE49-F238E27FC236}">
                  <a16:creationId xmlns="" xmlns:a16="http://schemas.microsoft.com/office/drawing/2014/main" id="{636CE5A4-3C4E-4AC5-9DE5-70EA0EBE7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10">
            <a:extLst>
              <a:ext uri="{FF2B5EF4-FFF2-40B4-BE49-F238E27FC236}">
                <a16:creationId xmlns="" xmlns:a16="http://schemas.microsoft.com/office/drawing/2014/main" id="{B8F57F7F-523F-43BF-A0E3-9B597F91B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77661"/>
              </p:ext>
            </p:extLst>
          </p:nvPr>
        </p:nvGraphicFramePr>
        <p:xfrm>
          <a:off x="696285" y="1283976"/>
          <a:ext cx="10813410" cy="4999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3683">
                  <a:extLst>
                    <a:ext uri="{9D8B030D-6E8A-4147-A177-3AD203B41FA5}">
                      <a16:colId xmlns="" xmlns:a16="http://schemas.microsoft.com/office/drawing/2014/main" val="2222291226"/>
                    </a:ext>
                  </a:extLst>
                </a:gridCol>
                <a:gridCol w="5899727">
                  <a:extLst>
                    <a:ext uri="{9D8B030D-6E8A-4147-A177-3AD203B41FA5}">
                      <a16:colId xmlns="" xmlns:a16="http://schemas.microsoft.com/office/drawing/2014/main" val="1054834173"/>
                    </a:ext>
                  </a:extLst>
                </a:gridCol>
              </a:tblGrid>
              <a:tr h="49993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721864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715071" y="906006"/>
            <a:ext cx="3968020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2025</a:t>
            </a:r>
            <a:r>
              <a:rPr lang="ko-KR" altLang="en-US" sz="1100" b="1" dirty="0" smtClean="0"/>
              <a:t>년도 제</a:t>
            </a:r>
            <a:r>
              <a:rPr lang="en-US" altLang="ko-KR" sz="1100" b="1" dirty="0" smtClean="0"/>
              <a:t>2</a:t>
            </a:r>
            <a:r>
              <a:rPr lang="ko-KR" altLang="en-US" sz="1100" b="1" dirty="0" smtClean="0"/>
              <a:t>차 문화도시위원회행정사무감사 </a:t>
            </a:r>
            <a:r>
              <a:rPr lang="en-US" altLang="ko-KR" sz="1100" b="1" dirty="0" smtClean="0"/>
              <a:t>(2025.06.12)</a:t>
            </a:r>
            <a:endParaRPr lang="ko-KR" altLang="en-US" sz="1100" b="1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-106532" y="57277"/>
            <a:ext cx="6618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</a:t>
            </a:r>
            <a:r>
              <a:rPr lang="ko-KR" altLang="en-US" sz="2800" b="1" dirty="0" smtClean="0"/>
              <a:t>회의록 </a:t>
            </a:r>
            <a:r>
              <a:rPr lang="en-US" altLang="ko-KR" sz="2800" b="1" dirty="0" smtClean="0"/>
              <a:t>〉 </a:t>
            </a:r>
            <a:r>
              <a:rPr lang="ko-KR" altLang="en-US" sz="2800" b="1" dirty="0" smtClean="0"/>
              <a:t>체육발전중장기 계획 無</a:t>
            </a:r>
            <a:endParaRPr lang="en-US" altLang="ko-KR" sz="2800" b="1" dirty="0"/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032344" y="1474573"/>
            <a:ext cx="318661" cy="164757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847158" y="5081846"/>
            <a:ext cx="227325" cy="179674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194244" y="5317623"/>
            <a:ext cx="270572" cy="153344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825534" y="5796668"/>
            <a:ext cx="270572" cy="153344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908367" y="5657059"/>
            <a:ext cx="703028" cy="381898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78" y="1393025"/>
            <a:ext cx="5830114" cy="57430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1" y="2263041"/>
            <a:ext cx="6715040" cy="506254"/>
          </a:xfrm>
          <a:prstGeom prst="rect">
            <a:avLst/>
          </a:prstGeom>
        </p:spPr>
      </p:pic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539640" y="1698490"/>
            <a:ext cx="478629" cy="227322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715071" y="2221767"/>
            <a:ext cx="6715040" cy="5888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3521046" y="1898163"/>
            <a:ext cx="3029145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720078" y="1366957"/>
            <a:ext cx="5830113" cy="6295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1" y="2877599"/>
            <a:ext cx="10730517" cy="3251352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390256" y="3339313"/>
            <a:ext cx="362465" cy="153344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847158" y="2722296"/>
            <a:ext cx="3835933" cy="4699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52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0" y="43611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10852" y="984345"/>
            <a:ext cx="9101827" cy="895475"/>
            <a:chOff x="0" y="1170342"/>
            <a:chExt cx="9101827" cy="895475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170342"/>
              <a:ext cx="6401693" cy="89547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60E0569D-D338-4705-B04E-2490A7F04A04}"/>
                </a:ext>
              </a:extLst>
            </p:cNvPr>
            <p:cNvSpPr txBox="1"/>
            <p:nvPr/>
          </p:nvSpPr>
          <p:spPr>
            <a:xfrm>
              <a:off x="6565557" y="1464190"/>
              <a:ext cx="2536270" cy="30777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ko-KR" altLang="en-US" sz="1400" dirty="0"/>
                <a:t>출처</a:t>
              </a:r>
              <a:r>
                <a:rPr lang="en-US" altLang="ko-KR" sz="1400" dirty="0"/>
                <a:t>: </a:t>
              </a:r>
              <a:r>
                <a:rPr lang="en-US" altLang="ko-KR" sz="1400" dirty="0" smtClean="0"/>
                <a:t>KBS</a:t>
              </a:r>
              <a:r>
                <a:rPr lang="ko-KR" altLang="en-US" sz="1400" dirty="0" smtClean="0"/>
                <a:t>뉴스</a:t>
              </a:r>
              <a:r>
                <a:rPr lang="en-US" altLang="ko-KR" sz="1400" dirty="0" smtClean="0"/>
                <a:t>(2024.</a:t>
              </a:r>
              <a:r>
                <a:rPr lang="ko-KR" altLang="en-US" sz="1400" dirty="0" smtClean="0"/>
                <a:t> </a:t>
              </a:r>
              <a:r>
                <a:rPr lang="en-US" altLang="ko-KR" sz="1400" dirty="0"/>
                <a:t>7</a:t>
              </a:r>
              <a:r>
                <a:rPr lang="en-US" altLang="ko-KR" sz="1400" dirty="0" smtClean="0"/>
                <a:t>.</a:t>
              </a:r>
              <a:r>
                <a:rPr lang="ko-KR" altLang="en-US" sz="1400" dirty="0" smtClean="0"/>
                <a:t> </a:t>
              </a:r>
              <a:r>
                <a:rPr lang="en-US" altLang="ko-KR" sz="1400" dirty="0" smtClean="0"/>
                <a:t>28.)</a:t>
              </a:r>
              <a:endParaRPr lang="ko-KR" altLang="en-US" sz="1400" dirty="0"/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2" y="2062318"/>
            <a:ext cx="7265774" cy="45715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7727584" y="5449237"/>
            <a:ext cx="253627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 err="1" smtClean="0"/>
              <a:t>치악뉴스</a:t>
            </a:r>
            <a:r>
              <a:rPr lang="en-US" altLang="ko-KR" sz="1400" dirty="0" smtClean="0"/>
              <a:t>(2025.</a:t>
            </a:r>
            <a:r>
              <a:rPr lang="ko-KR" altLang="en-US" sz="1400" dirty="0" smtClean="0"/>
              <a:t> </a:t>
            </a:r>
            <a:r>
              <a:rPr lang="en-US" altLang="ko-KR" sz="1400" dirty="0"/>
              <a:t>1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20.)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876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0" y="43611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238039" y="860799"/>
            <a:ext cx="253627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 smtClean="0"/>
              <a:t>원주</a:t>
            </a:r>
            <a:r>
              <a:rPr lang="en-US" altLang="ko-KR" sz="1400" dirty="0" smtClean="0"/>
              <a:t>MBC(2025.</a:t>
            </a:r>
            <a:r>
              <a:rPr lang="ko-KR" altLang="en-US" sz="1400" dirty="0" smtClean="0"/>
              <a:t> </a:t>
            </a:r>
            <a:r>
              <a:rPr lang="en-US" altLang="ko-KR" sz="1400" dirty="0"/>
              <a:t>6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2.)</a:t>
            </a:r>
            <a:endParaRPr lang="ko-KR" altLang="en-US" sz="1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39" y="1359337"/>
            <a:ext cx="6773220" cy="37533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903" y="1078525"/>
            <a:ext cx="3522184" cy="249720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096" y="3400921"/>
            <a:ext cx="4651424" cy="2645651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7421082" y="864264"/>
            <a:ext cx="4466118" cy="50587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69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10">
            <a:extLst>
              <a:ext uri="{FF2B5EF4-FFF2-40B4-BE49-F238E27FC236}">
                <a16:creationId xmlns="" xmlns:a16="http://schemas.microsoft.com/office/drawing/2014/main" id="{B8F57F7F-523F-43BF-A0E3-9B597F91B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751358"/>
              </p:ext>
            </p:extLst>
          </p:nvPr>
        </p:nvGraphicFramePr>
        <p:xfrm>
          <a:off x="696285" y="1283976"/>
          <a:ext cx="4930158" cy="50863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295">
                  <a:extLst>
                    <a:ext uri="{9D8B030D-6E8A-4147-A177-3AD203B41FA5}">
                      <a16:colId xmlns="" xmlns:a16="http://schemas.microsoft.com/office/drawing/2014/main" val="2222291226"/>
                    </a:ext>
                  </a:extLst>
                </a:gridCol>
                <a:gridCol w="2689863">
                  <a:extLst>
                    <a:ext uri="{9D8B030D-6E8A-4147-A177-3AD203B41FA5}">
                      <a16:colId xmlns="" xmlns:a16="http://schemas.microsoft.com/office/drawing/2014/main" val="1054834173"/>
                    </a:ext>
                  </a:extLst>
                </a:gridCol>
              </a:tblGrid>
              <a:tr h="508637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721864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1656431" y="988869"/>
            <a:ext cx="3294510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 smtClean="0"/>
              <a:t>237</a:t>
            </a:r>
            <a:r>
              <a:rPr lang="ko-KR" altLang="en-US" sz="1100" b="1" dirty="0"/>
              <a:t>회 </a:t>
            </a:r>
            <a:r>
              <a:rPr lang="ko-KR" altLang="en-US" sz="1100" b="1" dirty="0" smtClean="0"/>
              <a:t>제</a:t>
            </a:r>
            <a:r>
              <a:rPr lang="en-US" altLang="ko-KR" sz="1100" b="1" dirty="0"/>
              <a:t>3</a:t>
            </a:r>
            <a:r>
              <a:rPr lang="ko-KR" altLang="en-US" sz="1100" b="1" dirty="0" smtClean="0"/>
              <a:t>차 예산결산특별위원회</a:t>
            </a:r>
            <a:r>
              <a:rPr lang="en-US" altLang="ko-KR" sz="1100" b="1" dirty="0" smtClean="0"/>
              <a:t>(2022.12.08)</a:t>
            </a:r>
            <a:endParaRPr lang="ko-KR" altLang="en-US" sz="1100" b="1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-1" y="7294"/>
            <a:ext cx="7488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</a:t>
            </a:r>
            <a:r>
              <a:rPr lang="ko-KR" altLang="en-US" sz="2800" b="1" dirty="0" smtClean="0"/>
              <a:t>회의록 </a:t>
            </a:r>
            <a:r>
              <a:rPr lang="en-US" altLang="ko-KR" sz="2800" b="1" dirty="0" smtClean="0"/>
              <a:t>〉 </a:t>
            </a:r>
            <a:r>
              <a:rPr lang="ko-KR" altLang="en-US" sz="2800" b="1" dirty="0" smtClean="0"/>
              <a:t>명륜동 종합운동장 건폐율 부족 </a:t>
            </a:r>
            <a:endParaRPr lang="en-US" altLang="ko-KR" sz="28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91" y="1474573"/>
            <a:ext cx="4682633" cy="4692265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787291" y="5391219"/>
            <a:ext cx="4608492" cy="81554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9211153" y="4085522"/>
            <a:ext cx="782596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400654" y="5463501"/>
            <a:ext cx="363273" cy="165438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5395783" y="3932596"/>
            <a:ext cx="848498" cy="14586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5897875" y="2026360"/>
            <a:ext cx="6133071" cy="299197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079" y="2090752"/>
            <a:ext cx="5952661" cy="2863193"/>
          </a:xfrm>
          <a:prstGeom prst="rect">
            <a:avLst/>
          </a:prstGeom>
        </p:spPr>
      </p:pic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 flipV="1">
            <a:off x="8795097" y="2664809"/>
            <a:ext cx="3075627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46" name="직사각형 45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 flipV="1">
            <a:off x="6178378" y="3363740"/>
            <a:ext cx="2042984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7031216" y="2170329"/>
            <a:ext cx="456979" cy="540199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20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10">
            <a:extLst>
              <a:ext uri="{FF2B5EF4-FFF2-40B4-BE49-F238E27FC236}">
                <a16:creationId xmlns="" xmlns:a16="http://schemas.microsoft.com/office/drawing/2014/main" id="{B8F57F7F-523F-43BF-A0E3-9B597F91B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8778627"/>
              </p:ext>
            </p:extLst>
          </p:nvPr>
        </p:nvGraphicFramePr>
        <p:xfrm>
          <a:off x="27213" y="1319873"/>
          <a:ext cx="5924441" cy="4999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2104">
                  <a:extLst>
                    <a:ext uri="{9D8B030D-6E8A-4147-A177-3AD203B41FA5}">
                      <a16:colId xmlns="" xmlns:a16="http://schemas.microsoft.com/office/drawing/2014/main" val="2222291226"/>
                    </a:ext>
                  </a:extLst>
                </a:gridCol>
                <a:gridCol w="3232337">
                  <a:extLst>
                    <a:ext uri="{9D8B030D-6E8A-4147-A177-3AD203B41FA5}">
                      <a16:colId xmlns="" xmlns:a16="http://schemas.microsoft.com/office/drawing/2014/main" val="1054834173"/>
                    </a:ext>
                  </a:extLst>
                </a:gridCol>
              </a:tblGrid>
              <a:tr h="49993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721864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-1" y="7294"/>
            <a:ext cx="6919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</a:t>
            </a:r>
            <a:r>
              <a:rPr lang="ko-KR" altLang="en-US" sz="2800" b="1" dirty="0" smtClean="0"/>
              <a:t>회의록 </a:t>
            </a:r>
            <a:r>
              <a:rPr lang="en-US" altLang="ko-KR" sz="2800" b="1" dirty="0" smtClean="0"/>
              <a:t>〉 </a:t>
            </a:r>
            <a:r>
              <a:rPr lang="ko-KR" altLang="en-US" sz="2800" b="1" dirty="0" smtClean="0"/>
              <a:t>체육회관 건립 예산 전액 삭감</a:t>
            </a:r>
            <a:endParaRPr lang="en-US" altLang="ko-KR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1250940" y="1026305"/>
            <a:ext cx="3294510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 smtClean="0"/>
              <a:t>240</a:t>
            </a:r>
            <a:r>
              <a:rPr lang="ko-KR" altLang="en-US" sz="1100" b="1" dirty="0" smtClean="0"/>
              <a:t>회 제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문화도시위원회</a:t>
            </a:r>
            <a:r>
              <a:rPr lang="en-US" altLang="ko-KR" sz="1100" b="1" dirty="0" smtClean="0"/>
              <a:t>(2023.04.24)</a:t>
            </a:r>
            <a:endParaRPr lang="ko-KR" altLang="en-US" sz="1100" b="1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" y="1431394"/>
            <a:ext cx="5797242" cy="338241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" y="4957287"/>
            <a:ext cx="5797242" cy="1163098"/>
          </a:xfrm>
          <a:prstGeom prst="rect">
            <a:avLst/>
          </a:prstGeom>
        </p:spPr>
      </p:pic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647922" y="4468525"/>
            <a:ext cx="299429" cy="117570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104308" y="4937371"/>
            <a:ext cx="5797241" cy="11830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680873" y="3163585"/>
            <a:ext cx="299429" cy="117570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680873" y="2393545"/>
            <a:ext cx="299429" cy="117570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1171024" y="1845274"/>
            <a:ext cx="299429" cy="105469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5901549" y="3880022"/>
            <a:ext cx="680483" cy="123934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197" y="1916575"/>
            <a:ext cx="5708822" cy="3202796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=""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6130197" y="1784807"/>
            <a:ext cx="5897046" cy="32732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 flipV="1">
            <a:off x="7327872" y="3651676"/>
            <a:ext cx="4443997" cy="47114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8695036" y="3222370"/>
            <a:ext cx="2590802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689111" y="3911493"/>
            <a:ext cx="299429" cy="117570"/>
          </a:xfrm>
          <a:prstGeom prst="rect">
            <a:avLst/>
          </a:prstGeom>
          <a:solidFill>
            <a:srgbClr val="0E0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33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0" y="43611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85" y="983990"/>
            <a:ext cx="6554115" cy="62873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900" y="1069727"/>
            <a:ext cx="907284" cy="45726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85" y="765785"/>
            <a:ext cx="1581371" cy="37152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012" y="818179"/>
            <a:ext cx="2172003" cy="26673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85" y="1630405"/>
            <a:ext cx="8384677" cy="52275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 flipV="1">
            <a:off x="3494842" y="3878664"/>
            <a:ext cx="3882502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309237" y="4482494"/>
            <a:ext cx="4182863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309237" y="5322613"/>
            <a:ext cx="6171462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7554895" y="5322613"/>
            <a:ext cx="958790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292150" y="5617056"/>
            <a:ext cx="1794102" cy="4571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646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0" y="83756"/>
            <a:ext cx="4909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〈</a:t>
            </a:r>
            <a:r>
              <a:rPr lang="ko-KR" altLang="en-US" sz="2800" b="1" dirty="0" smtClean="0"/>
              <a:t>춘천</a:t>
            </a:r>
            <a:r>
              <a:rPr lang="en-US" altLang="ko-KR" sz="2800" dirty="0" smtClean="0"/>
              <a:t>·</a:t>
            </a:r>
            <a:r>
              <a:rPr lang="ko-KR" altLang="en-US" sz="2800" b="1" dirty="0"/>
              <a:t> </a:t>
            </a:r>
            <a:r>
              <a:rPr lang="ko-KR" altLang="en-US" sz="2800" b="1" dirty="0" smtClean="0"/>
              <a:t>강릉 지원금 비교</a:t>
            </a:r>
            <a:r>
              <a:rPr lang="en-US" altLang="ko-KR" sz="2800" b="1" dirty="0" smtClean="0"/>
              <a:t>〉</a:t>
            </a:r>
            <a:endParaRPr lang="en-US" altLang="ko-KR" sz="2800" b="1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4185128" y="173074"/>
            <a:ext cx="267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2025</a:t>
            </a:r>
            <a:r>
              <a:rPr lang="ko-KR" altLang="en-US" dirty="0" smtClean="0"/>
              <a:t>년</a:t>
            </a:r>
            <a:endParaRPr lang="ko-KR" altLang="en-US" dirty="0"/>
          </a:p>
        </p:txBody>
      </p:sp>
      <p:graphicFrame>
        <p:nvGraphicFramePr>
          <p:cNvPr id="7" name="차트 6"/>
          <p:cNvGraphicFramePr/>
          <p:nvPr>
            <p:extLst>
              <p:ext uri="{D42A27DB-BD31-4B8C-83A1-F6EECF244321}">
                <p14:modId xmlns:p14="http://schemas.microsoft.com/office/powerpoint/2010/main" val="1236395799"/>
              </p:ext>
            </p:extLst>
          </p:nvPr>
        </p:nvGraphicFramePr>
        <p:xfrm>
          <a:off x="762494" y="932731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62052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0" y="43611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15" y="991869"/>
            <a:ext cx="5715798" cy="235300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0" y="4362954"/>
            <a:ext cx="12146070" cy="235300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223" y="991869"/>
            <a:ext cx="4706007" cy="3162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3004309" y="1676275"/>
            <a:ext cx="253627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 err="1" smtClean="0"/>
              <a:t>치악뉴스</a:t>
            </a:r>
            <a:r>
              <a:rPr lang="en-US" altLang="ko-KR" sz="1400" dirty="0" smtClean="0"/>
              <a:t>(2025.</a:t>
            </a:r>
            <a:r>
              <a:rPr lang="ko-KR" altLang="en-US" sz="1400" dirty="0" smtClean="0"/>
              <a:t> </a:t>
            </a:r>
            <a:r>
              <a:rPr lang="en-US" altLang="ko-KR" sz="1400" dirty="0"/>
              <a:t>1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20.)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115827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4" name="직사각형 11">
            <a:extLst>
              <a:ext uri="{FF2B5EF4-FFF2-40B4-BE49-F238E27FC236}">
                <a16:creationId xmlns="" xmlns:a16="http://schemas.microsoft.com/office/drawing/2014/main" id="{385B1AAD-169D-4AFF-87DE-85B3BE6DF520}"/>
              </a:ext>
            </a:extLst>
          </p:cNvPr>
          <p:cNvSpPr/>
          <p:nvPr/>
        </p:nvSpPr>
        <p:spPr>
          <a:xfrm>
            <a:off x="3687299" y="2425903"/>
            <a:ext cx="8154633" cy="3915966"/>
          </a:xfrm>
          <a:prstGeom prst="flowChartAlternateProcess">
            <a:avLst/>
          </a:prstGeom>
          <a:solidFill>
            <a:schemeClr val="bg1"/>
          </a:soli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410"/>
              </a:srgbClr>
            </a:glow>
            <a:outerShdw blurRad="76200" dist="76200" dir="2700000" algn="ctr" rotWithShape="0">
              <a:srgbClr val="000000">
                <a:alpha val="49410"/>
              </a:srgbClr>
            </a:outerShdw>
            <a:softEdge rad="2540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lstStyle/>
          <a:p>
            <a:pPr defTabSz="914400">
              <a:buClr>
                <a:srgbClr val="EB5800"/>
              </a:buClr>
              <a:defRPr/>
            </a:pPr>
            <a:endParaRPr kumimoji="0" lang="en-US" altLang="ko-KR" sz="32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buClr>
                <a:srgbClr val="EB5800"/>
              </a:buClr>
              <a:defRPr/>
            </a:pPr>
            <a:r>
              <a:rPr kumimoji="0" lang="en-US" altLang="ko-KR" sz="32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  1. </a:t>
            </a:r>
            <a:r>
              <a:rPr kumimoji="0" lang="ko-KR" altLang="en-US" sz="3200" b="0" i="0" u="none" strike="noStrike" kern="1200" cap="none" spc="-300" normalizeH="0" baseline="0" dirty="0" smtClean="0">
                <a:solidFill>
                  <a:srgbClr val="002060"/>
                </a:solidFill>
                <a:latin typeface="HY헤드라인M"/>
                <a:ea typeface="HY헤드라인M"/>
              </a:rPr>
              <a:t>종합운동장 신축과 체육회관 건립</a:t>
            </a:r>
            <a:endParaRPr kumimoji="0" lang="en-US" altLang="ko-KR" sz="3200" b="0" i="0" u="none" strike="noStrike" kern="1200" cap="none" spc="-300" normalizeH="0" baseline="0" dirty="0" smtClean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buClr>
                <a:srgbClr val="EB5800"/>
              </a:buClr>
              <a:defRPr/>
            </a:pPr>
            <a:endParaRPr lang="en-US" altLang="ko-KR" sz="3200" spc="-30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>
              <a:buClr>
                <a:srgbClr val="EB5800"/>
              </a:buClr>
              <a:defRPr/>
            </a:pPr>
            <a:r>
              <a:rPr lang="en-US" altLang="ko-KR" sz="3200" spc="-300" dirty="0" smtClean="0">
                <a:solidFill>
                  <a:srgbClr val="002060"/>
                </a:solidFill>
                <a:latin typeface="HY헤드라인M"/>
                <a:ea typeface="HY헤드라인M"/>
              </a:rPr>
              <a:t>  2</a:t>
            </a:r>
            <a:r>
              <a:rPr lang="en-US" altLang="ko-KR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. </a:t>
            </a:r>
            <a:r>
              <a:rPr lang="ko-KR" altLang="en-US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체육대회 </a:t>
            </a:r>
            <a:r>
              <a:rPr lang="ko-KR" altLang="en-US" sz="3200" spc="-300" dirty="0" smtClean="0">
                <a:solidFill>
                  <a:srgbClr val="002060"/>
                </a:solidFill>
                <a:latin typeface="HY헤드라인M"/>
                <a:ea typeface="HY헤드라인M"/>
              </a:rPr>
              <a:t>출전 지원금 확대</a:t>
            </a:r>
            <a:endParaRPr lang="en-US" altLang="ko-KR" sz="3200" spc="-30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buClr>
                <a:srgbClr val="EB5800"/>
              </a:buClr>
              <a:defRPr/>
            </a:pPr>
            <a:endParaRPr kumimoji="0" lang="en-US" altLang="ko-KR" sz="32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>
              <a:buClr>
                <a:srgbClr val="EB5800"/>
              </a:buClr>
              <a:defRPr/>
            </a:pPr>
            <a:r>
              <a:rPr lang="en-US" altLang="ko-KR" sz="3200" spc="-300" dirty="0" smtClean="0">
                <a:solidFill>
                  <a:srgbClr val="002060"/>
                </a:solidFill>
                <a:latin typeface="HY헤드라인M"/>
                <a:ea typeface="HY헤드라인M"/>
              </a:rPr>
              <a:t>  3. </a:t>
            </a:r>
            <a:r>
              <a:rPr lang="ko-KR" altLang="en-US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원주시 중장기 체육발전 계획 수립</a:t>
            </a:r>
            <a:endParaRPr lang="en-US" altLang="ko-KR" sz="3200" spc="-30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buClr>
                <a:srgbClr val="EB5800"/>
              </a:buClr>
              <a:defRPr/>
            </a:pPr>
            <a:endParaRPr kumimoji="0" lang="ko-KR" altLang="en-US" sz="32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</p:txBody>
      </p:sp>
      <p:sp>
        <p:nvSpPr>
          <p:cNvPr id="15" name="직사각형 11">
            <a:extLst>
              <a:ext uri="{FF2B5EF4-FFF2-40B4-BE49-F238E27FC236}">
                <a16:creationId xmlns="" xmlns:a16="http://schemas.microsoft.com/office/drawing/2014/main" id="{F2160E78-F623-432B-B22F-8D33FE073FF2}"/>
              </a:ext>
            </a:extLst>
          </p:cNvPr>
          <p:cNvSpPr/>
          <p:nvPr/>
        </p:nvSpPr>
        <p:spPr>
          <a:xfrm>
            <a:off x="3873743" y="1214854"/>
            <a:ext cx="8058806" cy="830997"/>
          </a:xfrm>
          <a:prstGeom prst="rect">
            <a:avLst/>
          </a:prstGeom>
          <a:gradFill flip="xy" rotWithShape="1">
            <a:gsLst>
              <a:gs pos="0">
                <a:srgbClr val="FFCEB0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800"/>
              </a:srgbClr>
            </a:glow>
            <a:outerShdw blurRad="76200" dist="76200" dir="2700000" algn="ctr" rotWithShape="0">
              <a:srgbClr val="000000">
                <a:alpha val="49800"/>
              </a:srgbClr>
            </a:outerShdw>
            <a:softEdge rad="635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ko-KR" altLang="en-US" sz="4800" spc="-300" dirty="0" smtClean="0">
                <a:solidFill>
                  <a:srgbClr val="000000"/>
                </a:solidFill>
                <a:latin typeface="HY헤드라인M"/>
                <a:ea typeface="HY헤드라인M"/>
              </a:rPr>
              <a:t>체육인프라 전면 재정비 제안</a:t>
            </a:r>
            <a:endParaRPr kumimoji="0" lang="ko-KR" altLang="en-US" sz="4800" b="0" i="0" u="none" strike="noStrike" kern="1200" cap="none" spc="-3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B590B830-3715-4FDF-9DA1-879E25F2BC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15" y="1420715"/>
            <a:ext cx="2642956" cy="3515784"/>
          </a:xfrm>
          <a:prstGeom prst="rect">
            <a:avLst/>
          </a:prstGeom>
        </p:spPr>
      </p:pic>
      <p:sp>
        <p:nvSpPr>
          <p:cNvPr id="17" name="부제목 2">
            <a:extLst>
              <a:ext uri="{FF2B5EF4-FFF2-40B4-BE49-F238E27FC236}">
                <a16:creationId xmlns="" xmlns:a16="http://schemas.microsoft.com/office/drawing/2014/main" id="{CC30C200-18F1-4C87-8840-791F0E073542}"/>
              </a:ext>
            </a:extLst>
          </p:cNvPr>
          <p:cNvSpPr txBox="1">
            <a:spLocks/>
          </p:cNvSpPr>
          <p:nvPr/>
        </p:nvSpPr>
        <p:spPr>
          <a:xfrm>
            <a:off x="233333" y="5419204"/>
            <a:ext cx="2846358" cy="92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문화도시위원회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 algn="ctr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7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신익선</a:t>
            </a:r>
            <a:r>
              <a:rPr lang="ko-KR" altLang="en-US" sz="27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grpSp>
        <p:nvGrpSpPr>
          <p:cNvPr id="18" name="그룹 1003">
            <a:extLst>
              <a:ext uri="{FF2B5EF4-FFF2-40B4-BE49-F238E27FC236}">
                <a16:creationId xmlns="" xmlns:a16="http://schemas.microsoft.com/office/drawing/2014/main" id="{89EB5379-76CD-4980-9307-C6DA0197CFF9}"/>
              </a:ext>
            </a:extLst>
          </p:cNvPr>
          <p:cNvGrpSpPr/>
          <p:nvPr/>
        </p:nvGrpSpPr>
        <p:grpSpPr>
          <a:xfrm>
            <a:off x="656161" y="5490160"/>
            <a:ext cx="45719" cy="726562"/>
            <a:chOff x="3081062" y="1912211"/>
            <a:chExt cx="252271" cy="2064932"/>
          </a:xfrm>
        </p:grpSpPr>
        <p:pic>
          <p:nvPicPr>
            <p:cNvPr id="19" name="Object 10">
              <a:extLst>
                <a:ext uri="{FF2B5EF4-FFF2-40B4-BE49-F238E27FC236}">
                  <a16:creationId xmlns="" xmlns:a16="http://schemas.microsoft.com/office/drawing/2014/main" id="{6578BFFD-7D20-416D-80C0-C1D5A470D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20" name="Object 11">
              <a:extLst>
                <a:ext uri="{FF2B5EF4-FFF2-40B4-BE49-F238E27FC236}">
                  <a16:creationId xmlns="" xmlns:a16="http://schemas.microsoft.com/office/drawing/2014/main" id="{A93394AA-C0F0-4D8E-9819-414E688DA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A635FF0-3EEC-4F44-80A8-8B594FEC6308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 smtClean="0"/>
              <a:t>259</a:t>
            </a:r>
            <a:r>
              <a:rPr lang="ko-KR" altLang="en-US" sz="1100" b="1" dirty="0" smtClean="0"/>
              <a:t>회 </a:t>
            </a:r>
            <a:r>
              <a:rPr lang="ko-KR" altLang="en-US" sz="1100" b="1" dirty="0"/>
              <a:t>원주시의회 </a:t>
            </a:r>
            <a:r>
              <a:rPr lang="ko-KR" altLang="en-US" sz="1100" b="1" dirty="0" smtClean="0"/>
              <a:t>임시회 </a:t>
            </a:r>
            <a:r>
              <a:rPr lang="ko-KR" altLang="en-US" sz="1100" b="1" dirty="0"/>
              <a:t>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3782926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23" y="1420715"/>
            <a:ext cx="2642956" cy="351578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91FA90ED-60C1-44F4-8EB0-B5B6EF9A4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8" name="부제목 2">
            <a:extLst>
              <a:ext uri="{FF2B5EF4-FFF2-40B4-BE49-F238E27FC236}">
                <a16:creationId xmlns="" xmlns:a16="http://schemas.microsoft.com/office/drawing/2014/main" id="{61933502-8AB2-4FEC-BE12-3C51AC438EC2}"/>
              </a:ext>
            </a:extLst>
          </p:cNvPr>
          <p:cNvSpPr txBox="1">
            <a:spLocks/>
          </p:cNvSpPr>
          <p:nvPr/>
        </p:nvSpPr>
        <p:spPr>
          <a:xfrm>
            <a:off x="837341" y="5419204"/>
            <a:ext cx="2846358" cy="92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문화도시위원회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 algn="ctr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7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신익선</a:t>
            </a:r>
            <a:r>
              <a:rPr lang="ko-KR" altLang="en-US" sz="27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grpSp>
        <p:nvGrpSpPr>
          <p:cNvPr id="19" name="그룹 1003">
            <a:extLst>
              <a:ext uri="{FF2B5EF4-FFF2-40B4-BE49-F238E27FC236}">
                <a16:creationId xmlns="" xmlns:a16="http://schemas.microsoft.com/office/drawing/2014/main" id="{6AC20A31-17BA-4E11-87B1-7BFE7031812D}"/>
              </a:ext>
            </a:extLst>
          </p:cNvPr>
          <p:cNvGrpSpPr/>
          <p:nvPr/>
        </p:nvGrpSpPr>
        <p:grpSpPr>
          <a:xfrm>
            <a:off x="1260169" y="5490160"/>
            <a:ext cx="45719" cy="726562"/>
            <a:chOff x="3081062" y="1912211"/>
            <a:chExt cx="252271" cy="2064932"/>
          </a:xfrm>
        </p:grpSpPr>
        <p:pic>
          <p:nvPicPr>
            <p:cNvPr id="20" name="Object 10">
              <a:extLst>
                <a:ext uri="{FF2B5EF4-FFF2-40B4-BE49-F238E27FC236}">
                  <a16:creationId xmlns="" xmlns:a16="http://schemas.microsoft.com/office/drawing/2014/main" id="{BECFD7D3-A934-4F61-920C-BEDBAF8CC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21" name="Object 11">
              <a:extLst>
                <a:ext uri="{FF2B5EF4-FFF2-40B4-BE49-F238E27FC236}">
                  <a16:creationId xmlns="" xmlns:a16="http://schemas.microsoft.com/office/drawing/2014/main" id="{636CE5A4-3C4E-4AC5-9DE5-70EA0EBE7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13" name="제목 7">
            <a:extLst>
              <a:ext uri="{FF2B5EF4-FFF2-40B4-BE49-F238E27FC236}">
                <a16:creationId xmlns="" xmlns:a16="http://schemas.microsoft.com/office/drawing/2014/main" id="{0C8DFD63-7022-4AA2-A4ED-4D06845606CA}"/>
              </a:ext>
            </a:extLst>
          </p:cNvPr>
          <p:cNvSpPr txBox="1">
            <a:spLocks/>
          </p:cNvSpPr>
          <p:nvPr/>
        </p:nvSpPr>
        <p:spPr>
          <a:xfrm>
            <a:off x="4083773" y="2963918"/>
            <a:ext cx="7655667" cy="9936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6600" spc="-15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6600" spc="-15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6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A635FF0-3EEC-4F44-80A8-8B594FEC6308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 smtClean="0"/>
              <a:t>259</a:t>
            </a:r>
            <a:r>
              <a:rPr lang="ko-KR" altLang="en-US" sz="1100" b="1" dirty="0" smtClean="0"/>
              <a:t>회 </a:t>
            </a:r>
            <a:r>
              <a:rPr lang="ko-KR" altLang="en-US" sz="1100" b="1" dirty="0"/>
              <a:t>원주시의회 </a:t>
            </a:r>
            <a:r>
              <a:rPr lang="ko-KR" altLang="en-US" sz="1100" b="1" dirty="0" smtClean="0"/>
              <a:t>임시회 </a:t>
            </a:r>
            <a:r>
              <a:rPr lang="ko-KR" altLang="en-US" sz="1100" b="1" dirty="0"/>
              <a:t>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981765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9877</TotalTime>
  <Words>223</Words>
  <Application>Microsoft Office PowerPoint</Application>
  <PresentationFormat>와이드스크린</PresentationFormat>
  <Paragraphs>50</Paragraphs>
  <Slides>11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634</cp:revision>
  <cp:lastPrinted>2025-04-08T06:43:19Z</cp:lastPrinted>
  <dcterms:created xsi:type="dcterms:W3CDTF">2022-12-16T03:44:56Z</dcterms:created>
  <dcterms:modified xsi:type="dcterms:W3CDTF">2025-08-19T08:36:40Z</dcterms:modified>
</cp:coreProperties>
</file>