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14" r:id="rId2"/>
    <p:sldId id="336" r:id="rId3"/>
    <p:sldId id="334" r:id="rId4"/>
    <p:sldId id="339" r:id="rId5"/>
    <p:sldId id="340" r:id="rId6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E0036"/>
    <a:srgbClr val="23FD7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07A592-1853-4015-890B-4F4BE3929730}" v="2" dt="2023-09-17T01:48:52.617"/>
    <p1510:client id="{AFDC9DE7-9DEC-4FE2-878D-0F83CD5F64A5}" v="39" dt="2023-09-17T01:42:40.2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4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930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예진 오" userId="144c73276f40e105" providerId="LiveId" clId="{9107A592-1853-4015-890B-4F4BE3929730}"/>
    <pc:docChg chg="modSld">
      <pc:chgData name="예진 오" userId="144c73276f40e105" providerId="LiveId" clId="{9107A592-1853-4015-890B-4F4BE3929730}" dt="2023-09-17T01:52:54.028" v="35" actId="14100"/>
      <pc:docMkLst>
        <pc:docMk/>
      </pc:docMkLst>
      <pc:sldChg chg="modSp mod">
        <pc:chgData name="예진 오" userId="144c73276f40e105" providerId="LiveId" clId="{9107A592-1853-4015-890B-4F4BE3929730}" dt="2023-09-17T01:52:54.028" v="35" actId="14100"/>
        <pc:sldMkLst>
          <pc:docMk/>
          <pc:sldMk cId="2743353015" sldId="319"/>
        </pc:sldMkLst>
        <pc:picChg chg="mod">
          <ac:chgData name="예진 오" userId="144c73276f40e105" providerId="LiveId" clId="{9107A592-1853-4015-890B-4F4BE3929730}" dt="2023-09-17T01:52:54.028" v="35" actId="14100"/>
          <ac:picMkLst>
            <pc:docMk/>
            <pc:sldMk cId="2743353015" sldId="319"/>
            <ac:picMk id="9" creationId="{8E3F3694-4EB1-BA80-1957-A36145703EA8}"/>
          </ac:picMkLst>
        </pc:picChg>
      </pc:sldChg>
      <pc:sldChg chg="addSp modSp mod">
        <pc:chgData name="예진 오" userId="144c73276f40e105" providerId="LiveId" clId="{9107A592-1853-4015-890B-4F4BE3929730}" dt="2023-09-17T01:50:41.426" v="34" actId="14100"/>
        <pc:sldMkLst>
          <pc:docMk/>
          <pc:sldMk cId="3530155516" sldId="330"/>
        </pc:sldMkLst>
        <pc:picChg chg="add mod">
          <ac:chgData name="예진 오" userId="144c73276f40e105" providerId="LiveId" clId="{9107A592-1853-4015-890B-4F4BE3929730}" dt="2023-09-17T01:50:41.426" v="34" actId="14100"/>
          <ac:picMkLst>
            <pc:docMk/>
            <pc:sldMk cId="3530155516" sldId="330"/>
            <ac:picMk id="5" creationId="{24838CA8-DE06-4F8C-9AB6-7518EFFD102C}"/>
          </ac:picMkLst>
        </pc:picChg>
        <pc:picChg chg="add mod">
          <ac:chgData name="예진 오" userId="144c73276f40e105" providerId="LiveId" clId="{9107A592-1853-4015-890B-4F4BE3929730}" dt="2023-09-17T01:50:14.577" v="31" actId="14100"/>
          <ac:picMkLst>
            <pc:docMk/>
            <pc:sldMk cId="3530155516" sldId="330"/>
            <ac:picMk id="8" creationId="{C03F8E0B-04D2-D1C3-D5E2-0FF0A81D86C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1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1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1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1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2023-11-14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2.png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538538" y="34083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832621"/>
              </p:ext>
            </p:extLst>
          </p:nvPr>
        </p:nvGraphicFramePr>
        <p:xfrm>
          <a:off x="5652152" y="4040360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곽문근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195895" y="2293918"/>
            <a:ext cx="6330579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상병제도</a:t>
            </a:r>
            <a:r>
              <a:rPr lang="en-US" altLang="ko-KR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원주시도 </a:t>
            </a:r>
            <a:endParaRPr lang="en-US" altLang="ko-KR" sz="5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하루빨리 도입하자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71" y="1847276"/>
            <a:ext cx="3779870" cy="443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13" name="모서리가 둥근 직사각형 12"/>
          <p:cNvSpPr/>
          <p:nvPr/>
        </p:nvSpPr>
        <p:spPr>
          <a:xfrm>
            <a:off x="275771" y="101600"/>
            <a:ext cx="9085943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상병제도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원주시도 하루빨리 도입하자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8" y="1002820"/>
            <a:ext cx="5804833" cy="5725486"/>
          </a:xfrm>
          <a:prstGeom prst="rect">
            <a:avLst/>
          </a:prstGeom>
        </p:spPr>
      </p:pic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740266"/>
              </p:ext>
            </p:extLst>
          </p:nvPr>
        </p:nvGraphicFramePr>
        <p:xfrm>
          <a:off x="6153150" y="1028698"/>
          <a:ext cx="5628255" cy="5735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2168"/>
                <a:gridCol w="4056087"/>
              </a:tblGrid>
              <a:tr h="1003946">
                <a:tc gridSpan="2">
                  <a:txBody>
                    <a:bodyPr/>
                    <a:lstStyle/>
                    <a:p>
                      <a:pPr latinLnBrk="1">
                        <a:lnSpc>
                          <a:spcPct val="200000"/>
                        </a:lnSpc>
                      </a:pPr>
                      <a:r>
                        <a:rPr lang="en-US" altLang="ko-KR" sz="2400" b="1" dirty="0" smtClean="0"/>
                        <a:t>I</a:t>
                      </a:r>
                      <a:r>
                        <a:rPr lang="ko-KR" altLang="en-US" sz="2400" dirty="0" smtClean="0"/>
                        <a:t> 상병수당 도입 계획</a:t>
                      </a:r>
                      <a:endParaRPr lang="ko-KR" alt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76089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1" dirty="0" smtClean="0">
                          <a:solidFill>
                            <a:srgbClr val="0000FF"/>
                          </a:solidFill>
                        </a:rPr>
                        <a:t>1</a:t>
                      </a:r>
                      <a:r>
                        <a:rPr lang="ko-KR" altLang="en-US" sz="1500" b="1" dirty="0" smtClean="0">
                          <a:solidFill>
                            <a:srgbClr val="0000FF"/>
                          </a:solidFill>
                        </a:rPr>
                        <a:t>단계 시범지역</a:t>
                      </a:r>
                      <a:endParaRPr lang="en-US" altLang="ko-KR" sz="1500" b="1" dirty="0" smtClean="0">
                        <a:solidFill>
                          <a:srgbClr val="0000FF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rgbClr val="0000FF"/>
                          </a:solidFill>
                        </a:rPr>
                        <a:t>(2022</a:t>
                      </a:r>
                      <a:r>
                        <a:rPr lang="ko-KR" altLang="en-US" sz="1500" b="0" dirty="0" smtClean="0">
                          <a:solidFill>
                            <a:srgbClr val="0000FF"/>
                          </a:solidFill>
                        </a:rPr>
                        <a:t>년</a:t>
                      </a:r>
                      <a:r>
                        <a:rPr lang="en-US" altLang="ko-KR" sz="1500" b="0" dirty="0" smtClean="0">
                          <a:solidFill>
                            <a:srgbClr val="0000FF"/>
                          </a:solidFill>
                        </a:rPr>
                        <a:t>)</a:t>
                      </a:r>
                      <a:endParaRPr lang="ko-KR" altLang="en-US" sz="1500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500" b="0" dirty="0" smtClean="0"/>
                        <a:t>서울 종로구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경기 부천시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충남 천안시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경남 창원시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경북 포항시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전북 순천시 </a:t>
                      </a:r>
                      <a:r>
                        <a:rPr lang="en-US" altLang="ko-KR" sz="1400" b="0" dirty="0" smtClean="0"/>
                        <a:t>(6</a:t>
                      </a:r>
                      <a:r>
                        <a:rPr lang="ko-KR" altLang="en-US" sz="1400" b="0" dirty="0" smtClean="0"/>
                        <a:t>개 </a:t>
                      </a:r>
                      <a:r>
                        <a:rPr lang="ko-KR" altLang="en-US" sz="1400" b="0" dirty="0" err="1" smtClean="0"/>
                        <a:t>지자체</a:t>
                      </a:r>
                      <a:r>
                        <a:rPr lang="en-US" altLang="ko-KR" sz="1400" b="0" dirty="0" smtClean="0"/>
                        <a:t>)</a:t>
                      </a:r>
                      <a:endParaRPr lang="ko-KR" altLang="en-US" sz="1400" b="0" dirty="0"/>
                    </a:p>
                  </a:txBody>
                  <a:tcPr/>
                </a:tc>
              </a:tr>
              <a:tr h="7436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1" dirty="0" smtClean="0">
                          <a:solidFill>
                            <a:srgbClr val="0000FF"/>
                          </a:solidFill>
                        </a:rPr>
                        <a:t>2</a:t>
                      </a:r>
                      <a:r>
                        <a:rPr lang="ko-KR" altLang="en-US" sz="1500" b="1" dirty="0" smtClean="0">
                          <a:solidFill>
                            <a:srgbClr val="0000FF"/>
                          </a:solidFill>
                        </a:rPr>
                        <a:t>단계 시범지역</a:t>
                      </a:r>
                      <a:endParaRPr lang="en-US" altLang="ko-KR" sz="1500" b="1" dirty="0" smtClean="0">
                        <a:solidFill>
                          <a:srgbClr val="0000FF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rgbClr val="0000FF"/>
                          </a:solidFill>
                        </a:rPr>
                        <a:t>(2023</a:t>
                      </a:r>
                      <a:r>
                        <a:rPr lang="ko-KR" altLang="en-US" sz="1500" b="0" dirty="0" smtClean="0">
                          <a:solidFill>
                            <a:srgbClr val="0000FF"/>
                          </a:solidFill>
                        </a:rPr>
                        <a:t>년</a:t>
                      </a:r>
                      <a:r>
                        <a:rPr lang="en-US" altLang="ko-KR" sz="1500" b="0" dirty="0" smtClean="0">
                          <a:solidFill>
                            <a:srgbClr val="0000FF"/>
                          </a:solidFill>
                        </a:rPr>
                        <a:t>)</a:t>
                      </a:r>
                      <a:endParaRPr lang="ko-KR" altLang="en-US" sz="1500" b="0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500" b="0" dirty="0" smtClean="0"/>
                        <a:t>경기 안양시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대구 달서구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경기 용인시</a:t>
                      </a:r>
                      <a:r>
                        <a:rPr lang="en-US" altLang="ko-KR" sz="1500" b="0" dirty="0" smtClean="0"/>
                        <a:t>, </a:t>
                      </a:r>
                      <a:r>
                        <a:rPr lang="ko-KR" altLang="en-US" sz="1500" b="0" dirty="0" smtClean="0"/>
                        <a:t>전북 익산시 </a:t>
                      </a:r>
                      <a:r>
                        <a:rPr lang="en-US" altLang="ko-KR" sz="1400" b="0" dirty="0" smtClean="0"/>
                        <a:t>(4</a:t>
                      </a:r>
                      <a:r>
                        <a:rPr lang="ko-KR" altLang="en-US" sz="1400" b="0" dirty="0" smtClean="0"/>
                        <a:t>개 </a:t>
                      </a:r>
                      <a:r>
                        <a:rPr lang="ko-KR" altLang="en-US" sz="1400" b="0" dirty="0" err="1" smtClean="0"/>
                        <a:t>지자체</a:t>
                      </a:r>
                      <a:r>
                        <a:rPr lang="en-US" altLang="ko-KR" sz="1400" b="0" dirty="0" smtClean="0"/>
                        <a:t>)</a:t>
                      </a:r>
                      <a:endParaRPr lang="ko-KR" altLang="en-US" sz="1400" b="0" dirty="0"/>
                    </a:p>
                  </a:txBody>
                  <a:tcPr/>
                </a:tc>
              </a:tr>
              <a:tr h="75801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1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r>
                        <a:rPr lang="ko-KR" altLang="en-US" sz="1500" b="1" dirty="0" smtClean="0">
                          <a:solidFill>
                            <a:srgbClr val="C00000"/>
                          </a:solidFill>
                        </a:rPr>
                        <a:t>단계 시범예정</a:t>
                      </a:r>
                      <a:endParaRPr lang="en-US" altLang="ko-KR" sz="15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rgbClr val="C00000"/>
                          </a:solidFill>
                        </a:rPr>
                        <a:t>(2024</a:t>
                      </a:r>
                      <a:r>
                        <a:rPr lang="ko-KR" altLang="en-US" sz="1500" b="0" dirty="0" smtClean="0">
                          <a:solidFill>
                            <a:srgbClr val="C00000"/>
                          </a:solidFill>
                        </a:rPr>
                        <a:t>년</a:t>
                      </a:r>
                      <a:r>
                        <a:rPr lang="en-US" altLang="ko-KR" sz="1500" b="0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sz="1500" b="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500" b="0" dirty="0" err="1" smtClean="0"/>
                        <a:t>ㆍ적용</a:t>
                      </a:r>
                      <a:r>
                        <a:rPr lang="ko-KR" altLang="en-US" sz="1500" b="0" dirty="0" smtClean="0"/>
                        <a:t> 지역 확대</a:t>
                      </a:r>
                      <a:endParaRPr lang="en-US" altLang="ko-KR" sz="1500" b="0" dirty="0" smtClean="0"/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sz="1500" b="0" dirty="0" err="1" smtClean="0"/>
                        <a:t>ㆍ전체</a:t>
                      </a:r>
                      <a:r>
                        <a:rPr lang="ko-KR" altLang="en-US" sz="1500" b="0" dirty="0" smtClean="0"/>
                        <a:t> 시범사업 지역에 동일제도 적용</a:t>
                      </a:r>
                      <a:endParaRPr lang="en-US" altLang="ko-KR" sz="1500" b="0" dirty="0" smtClean="0"/>
                    </a:p>
                  </a:txBody>
                  <a:tcPr/>
                </a:tc>
              </a:tr>
              <a:tr h="65434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500" b="1" dirty="0" smtClean="0">
                          <a:solidFill>
                            <a:srgbClr val="C00000"/>
                          </a:solidFill>
                        </a:rPr>
                        <a:t>본 사업 예정</a:t>
                      </a:r>
                      <a:endParaRPr lang="en-US" altLang="ko-KR" sz="150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500" b="0" dirty="0" smtClean="0">
                          <a:solidFill>
                            <a:srgbClr val="C00000"/>
                          </a:solidFill>
                        </a:rPr>
                        <a:t>(2025</a:t>
                      </a:r>
                      <a:r>
                        <a:rPr lang="ko-KR" altLang="en-US" sz="1500" b="0" dirty="0" smtClean="0">
                          <a:solidFill>
                            <a:srgbClr val="C00000"/>
                          </a:solidFill>
                        </a:rPr>
                        <a:t>년 목표</a:t>
                      </a:r>
                      <a:r>
                        <a:rPr lang="en-US" altLang="ko-KR" sz="1500" b="0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sz="1500" b="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200000"/>
                        </a:lnSpc>
                      </a:pPr>
                      <a:r>
                        <a:rPr lang="ko-KR" altLang="en-US" sz="1500" b="0" dirty="0" err="1" smtClean="0"/>
                        <a:t>ㆍ전국</a:t>
                      </a:r>
                      <a:r>
                        <a:rPr lang="ko-KR" altLang="en-US" sz="1500" b="0" dirty="0" smtClean="0"/>
                        <a:t> 시행</a:t>
                      </a:r>
                      <a:endParaRPr lang="ko-KR" altLang="en-US" sz="1500" b="0" dirty="0"/>
                    </a:p>
                  </a:txBody>
                  <a:tcPr/>
                </a:tc>
              </a:tr>
              <a:tr h="571364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ko-KR" altLang="en-US" sz="1500" b="1" dirty="0" smtClean="0"/>
                        <a:t>지급 금액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200000"/>
                        </a:lnSpc>
                      </a:pPr>
                      <a:r>
                        <a:rPr lang="ko-KR" altLang="en-US" sz="1500" b="0" dirty="0" err="1" smtClean="0"/>
                        <a:t>ㆍ일</a:t>
                      </a:r>
                      <a:r>
                        <a:rPr lang="ko-KR" altLang="en-US" sz="1500" b="0" dirty="0" smtClean="0"/>
                        <a:t> </a:t>
                      </a:r>
                      <a:r>
                        <a:rPr lang="en-US" altLang="ko-KR" sz="1500" b="0" dirty="0" smtClean="0"/>
                        <a:t>46,180</a:t>
                      </a:r>
                      <a:r>
                        <a:rPr lang="ko-KR" altLang="en-US" sz="1500" b="0" dirty="0" smtClean="0"/>
                        <a:t>원 </a:t>
                      </a:r>
                      <a:r>
                        <a:rPr lang="en-US" altLang="ko-KR" sz="1500" b="0" dirty="0" smtClean="0"/>
                        <a:t>(23</a:t>
                      </a:r>
                      <a:r>
                        <a:rPr lang="ko-KR" altLang="en-US" sz="1500" b="0" dirty="0" smtClean="0"/>
                        <a:t>년 기준 최저임금의 </a:t>
                      </a:r>
                      <a:r>
                        <a:rPr lang="en-US" altLang="ko-KR" sz="1500" b="0" dirty="0" smtClean="0"/>
                        <a:t>60%)</a:t>
                      </a:r>
                      <a:endParaRPr lang="ko-KR" altLang="en-US" sz="1500" b="0" dirty="0"/>
                    </a:p>
                  </a:txBody>
                  <a:tcPr/>
                </a:tc>
              </a:tr>
              <a:tr h="495578">
                <a:tc>
                  <a:txBody>
                    <a:bodyPr/>
                    <a:lstStyle/>
                    <a:p>
                      <a:pPr algn="ctr" latinLnBrk="1">
                        <a:lnSpc>
                          <a:spcPct val="300000"/>
                        </a:lnSpc>
                      </a:pPr>
                      <a:r>
                        <a:rPr lang="ko-KR" altLang="en-US" sz="1500" b="1" dirty="0" smtClean="0"/>
                        <a:t>지급 대상</a:t>
                      </a:r>
                      <a:endParaRPr lang="ko-KR" altLang="en-US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500" b="0" dirty="0" err="1" smtClean="0"/>
                        <a:t>ㆍ시범사업에</a:t>
                      </a:r>
                      <a:r>
                        <a:rPr lang="ko-KR" altLang="en-US" sz="1500" b="0" dirty="0" smtClean="0"/>
                        <a:t> 거주하는 만</a:t>
                      </a:r>
                      <a:r>
                        <a:rPr lang="en-US" altLang="ko-KR" sz="1500" b="0" dirty="0" smtClean="0"/>
                        <a:t>15</a:t>
                      </a:r>
                      <a:r>
                        <a:rPr lang="ko-KR" altLang="en-US" sz="1500" b="0" dirty="0" smtClean="0"/>
                        <a:t>세 이상 만</a:t>
                      </a:r>
                      <a:r>
                        <a:rPr lang="en-US" altLang="ko-KR" sz="1500" b="0" dirty="0" smtClean="0"/>
                        <a:t>65</a:t>
                      </a:r>
                      <a:r>
                        <a:rPr lang="ko-KR" altLang="en-US" sz="1500" b="0" dirty="0" smtClean="0"/>
                        <a:t>세       </a:t>
                      </a:r>
                      <a:endParaRPr lang="en-US" altLang="ko-KR" sz="1500" b="0" dirty="0" smtClean="0"/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500" b="0" baseline="0" dirty="0" smtClean="0"/>
                        <a:t>   </a:t>
                      </a:r>
                      <a:r>
                        <a:rPr lang="ko-KR" altLang="en-US" sz="1500" b="0" dirty="0" smtClean="0"/>
                        <a:t>미만 내국인 취업자 중 개별기준 충족한 자</a:t>
                      </a:r>
                      <a:endParaRPr lang="en-US" altLang="ko-KR" sz="1500" b="0" dirty="0" smtClean="0"/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 smtClean="0"/>
                        <a:t>    *</a:t>
                      </a:r>
                      <a:r>
                        <a:rPr lang="ko-KR" altLang="en-US" sz="1200" b="0" dirty="0" smtClean="0"/>
                        <a:t>일부 외국인 및 난민 예외적용</a:t>
                      </a:r>
                      <a:endParaRPr lang="ko-KR" altLang="en-US" sz="1200" b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6153150" y="1993899"/>
            <a:ext cx="5594350" cy="3113559"/>
          </a:xfrm>
          <a:prstGeom prst="rect">
            <a:avLst/>
          </a:prstGeom>
          <a:noFill/>
          <a:ln w="635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73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sp>
        <p:nvSpPr>
          <p:cNvPr id="12" name="모서리가 둥근 직사각형 11"/>
          <p:cNvSpPr/>
          <p:nvPr/>
        </p:nvSpPr>
        <p:spPr>
          <a:xfrm>
            <a:off x="275771" y="101600"/>
            <a:ext cx="9085943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상병제도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원주시도 하루빨리 도입하자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96" y="1007483"/>
            <a:ext cx="5668108" cy="579339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76" y="1007483"/>
            <a:ext cx="5606110" cy="571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47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71" y="848786"/>
            <a:ext cx="5722357" cy="5909427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275771" y="101600"/>
            <a:ext cx="9085943" cy="4789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상병제도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원주시도 하루빨리 도입하자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128" y="1017604"/>
            <a:ext cx="5739074" cy="142071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76810"/>
            <a:ext cx="5821960" cy="132668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378" y="3803499"/>
            <a:ext cx="5641203" cy="157922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377" y="5382720"/>
            <a:ext cx="5731583" cy="147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49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5652152" y="4040360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곽문근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440307" y="3006983"/>
            <a:ext cx="3791423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0" y="76201"/>
            <a:ext cx="12192000" cy="662880"/>
            <a:chOff x="0" y="76201"/>
            <a:chExt cx="12192000" cy="66288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/>
            <a:srcRect t="81779"/>
            <a:stretch/>
          </p:blipFill>
          <p:spPr>
            <a:xfrm>
              <a:off x="0" y="665643"/>
              <a:ext cx="12192000" cy="73438"/>
            </a:xfrm>
            <a:prstGeom prst="rect">
              <a:avLst/>
            </a:prstGeom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3901" y="76201"/>
              <a:ext cx="1990987" cy="494250"/>
            </a:xfrm>
            <a:prstGeom prst="rect">
              <a:avLst/>
            </a:prstGeom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71" y="1847276"/>
            <a:ext cx="3779870" cy="443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6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3951</TotalTime>
  <Words>149</Words>
  <Application>Microsoft Office PowerPoint</Application>
  <PresentationFormat>와이드스크린</PresentationFormat>
  <Paragraphs>28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2" baseType="lpstr">
      <vt:lpstr>HY견고딕</vt:lpstr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Microsoft 계정</cp:lastModifiedBy>
  <cp:revision>185</cp:revision>
  <cp:lastPrinted>2023-11-13T06:33:02Z</cp:lastPrinted>
  <dcterms:created xsi:type="dcterms:W3CDTF">2022-12-16T03:44:56Z</dcterms:created>
  <dcterms:modified xsi:type="dcterms:W3CDTF">2023-11-14T06:29:07Z</dcterms:modified>
</cp:coreProperties>
</file>