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12"/>
  </p:notesMasterIdLst>
  <p:sldIdLst>
    <p:sldId id="350" r:id="rId2"/>
    <p:sldId id="351" r:id="rId3"/>
    <p:sldId id="327" r:id="rId4"/>
    <p:sldId id="357" r:id="rId5"/>
    <p:sldId id="352" r:id="rId6"/>
    <p:sldId id="336" r:id="rId7"/>
    <p:sldId id="353" r:id="rId8"/>
    <p:sldId id="354" r:id="rId9"/>
    <p:sldId id="355" r:id="rId10"/>
    <p:sldId id="359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5349" autoAdjust="0"/>
  </p:normalViewPr>
  <p:slideViewPr>
    <p:cSldViewPr snapToGrid="0">
      <p:cViewPr varScale="1">
        <p:scale>
          <a:sx n="107" d="100"/>
          <a:sy n="107" d="100"/>
        </p:scale>
        <p:origin x="78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7FC8392B-C58F-438B-84F0-D64BE9E13D5F}" type="datetime1">
              <a:rPr lang="ko-KR" altLang="en-US"/>
              <a:pPr lvl="0">
                <a:defRPr/>
              </a:pPr>
              <a:t>2026-07-19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325E1E62-8245-4383-923D-0EBCCEDDC0F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6565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880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574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4367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151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325E1E62-8245-4383-923D-0EBCCEDDC0F2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1992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2026-07-19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873541" y="420978"/>
            <a:ext cx="10058400" cy="3795640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물놀이시설 안전관리 강화에 대한 제언</a:t>
            </a:r>
            <a:r>
              <a:rPr lang="en-US" altLang="ko-KR" sz="44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4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endParaRPr lang="ko-KR" altLang="en-US" sz="4400" b="1" spc="0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body" idx="4294967295"/>
          </p:nvPr>
        </p:nvSpPr>
        <p:spPr>
          <a:xfrm>
            <a:off x="873541" y="4539202"/>
            <a:ext cx="10058400" cy="1143000"/>
          </a:xfrm>
        </p:spPr>
        <p:txBody>
          <a:bodyPr>
            <a:noAutofit/>
          </a:bodyPr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문화도시위원회</a:t>
            </a:r>
            <a:endParaRPr lang="en-US" altLang="ko-KR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아 </a:t>
            </a:r>
            <a:r>
              <a:rPr lang="ko-KR" altLang="en-US" b="1" dirty="0" err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름</a:t>
            </a:r>
            <a:endParaRPr lang="ko-KR" altLang="en-US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5" t="13207" r="16918" b="26793"/>
          <a:stretch/>
        </p:blipFill>
        <p:spPr>
          <a:xfrm>
            <a:off x="9254120" y="2823384"/>
            <a:ext cx="2633079" cy="343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884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1BD8DCFD-2DEE-45FB-BE51-625501BA1A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1" y="1879944"/>
            <a:ext cx="5685743" cy="428311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="" xmlns:a16="http://schemas.microsoft.com/office/drawing/2014/main" id="{6BBD00DF-A9DC-4AFB-A731-356C412AFC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698" y="1023441"/>
            <a:ext cx="10726298" cy="67734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="" xmlns:a16="http://schemas.microsoft.com/office/drawing/2014/main" id="{CD67C477-56D9-4704-B6ED-075C6EA1C1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1815" y="1889391"/>
            <a:ext cx="5967314" cy="4283111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7FDAEAB3-3211-43E4-880C-BE3BB72695A9}"/>
              </a:ext>
            </a:extLst>
          </p:cNvPr>
          <p:cNvSpPr/>
          <p:nvPr/>
        </p:nvSpPr>
        <p:spPr>
          <a:xfrm>
            <a:off x="1839026" y="5907024"/>
            <a:ext cx="2348926" cy="402335"/>
          </a:xfrm>
          <a:prstGeom prst="rect">
            <a:avLst/>
          </a:prstGeom>
          <a:solidFill>
            <a:srgbClr val="E3F3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0" dirty="0">
                <a:solidFill>
                  <a:srgbClr val="000000"/>
                </a:solidFill>
                <a:effectLst/>
                <a:latin typeface="+mn-ea"/>
              </a:rPr>
              <a:t>보물섬 물놀이장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0E3E9B6B-0FED-4748-BF60-E4B94FA5EDE4}"/>
              </a:ext>
            </a:extLst>
          </p:cNvPr>
          <p:cNvSpPr/>
          <p:nvPr/>
        </p:nvSpPr>
        <p:spPr>
          <a:xfrm>
            <a:off x="8075234" y="5897880"/>
            <a:ext cx="2348926" cy="402335"/>
          </a:xfrm>
          <a:prstGeom prst="rect">
            <a:avLst/>
          </a:prstGeom>
          <a:solidFill>
            <a:srgbClr val="E3F3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0">
                <a:solidFill>
                  <a:srgbClr val="000000"/>
                </a:solidFill>
                <a:latin typeface="+mn-ea"/>
              </a:rPr>
              <a:t>문막</a:t>
            </a:r>
            <a:r>
              <a:rPr lang="ko-KR" altLang="en-US" sz="2000" b="1" kern="0" dirty="0">
                <a:solidFill>
                  <a:srgbClr val="000000"/>
                </a:solidFill>
                <a:effectLst/>
                <a:latin typeface="+mn-ea"/>
              </a:rPr>
              <a:t> 물놀이장</a:t>
            </a:r>
          </a:p>
        </p:txBody>
      </p:sp>
    </p:spTree>
    <p:extLst>
      <p:ext uri="{BB962C8B-B14F-4D97-AF65-F5344CB8AC3E}">
        <p14:creationId xmlns:p14="http://schemas.microsoft.com/office/powerpoint/2010/main" val="2774990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70CD60FC-61F3-4E8F-BB2A-C4E1421F16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4804" y="1067097"/>
            <a:ext cx="8343900" cy="5810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44973604-566B-4897-9F65-A5480E317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581" y="1883187"/>
            <a:ext cx="5487574" cy="39046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="" xmlns:a16="http://schemas.microsoft.com/office/drawing/2014/main" id="{AC92EF2B-67B8-4AF5-A185-96CF880800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497" y="2409697"/>
            <a:ext cx="5319741" cy="3680785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5A325A71-36C8-4E73-9ED3-D252D358CA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0552" y="2450023"/>
            <a:ext cx="5974080" cy="364045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D42D717C-4195-4BE0-83CC-B2C7D0371DB2}"/>
              </a:ext>
            </a:extLst>
          </p:cNvPr>
          <p:cNvSpPr txBox="1"/>
          <p:nvPr/>
        </p:nvSpPr>
        <p:spPr>
          <a:xfrm>
            <a:off x="5903976" y="3235717"/>
            <a:ext cx="6047232" cy="621792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27" name="그림 26">
            <a:extLst>
              <a:ext uri="{FF2B5EF4-FFF2-40B4-BE49-F238E27FC236}">
                <a16:creationId xmlns="" xmlns:a16="http://schemas.microsoft.com/office/drawing/2014/main" id="{41A5BA0E-DFC8-4101-9599-625F0166E6F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58704" y="2070317"/>
            <a:ext cx="1631098" cy="318263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="" xmlns:a16="http://schemas.microsoft.com/office/drawing/2014/main" id="{11A22C5E-C0FE-402F-9B58-B735EB4BD1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6974" y="2062944"/>
            <a:ext cx="771730" cy="33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733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803" y="408372"/>
            <a:ext cx="5841744" cy="591959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7" y="145106"/>
            <a:ext cx="6171026" cy="619125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2737" y="5933617"/>
            <a:ext cx="1346431" cy="39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987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079897" y="1599648"/>
            <a:ext cx="10058400" cy="3795640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첫째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통합 안전 관리체계 구축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endParaRPr lang="ko-KR" altLang="en-US" sz="4000" b="1" spc="0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15396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769F575A-21E2-462F-89D7-27235967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714" y="8348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7675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A05F2A0-4146-48A8-892D-987BB72BBC6A}"/>
              </a:ext>
            </a:extLst>
          </p:cNvPr>
          <p:cNvSpPr txBox="1"/>
          <p:nvPr/>
        </p:nvSpPr>
        <p:spPr>
          <a:xfrm>
            <a:off x="1294030" y="202251"/>
            <a:ext cx="96039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8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원주시 어린이 물놀이장 관리 현황 </a:t>
            </a:r>
          </a:p>
        </p:txBody>
      </p:sp>
      <p:graphicFrame>
        <p:nvGraphicFramePr>
          <p:cNvPr id="21" name="표 20">
            <a:extLst>
              <a:ext uri="{FF2B5EF4-FFF2-40B4-BE49-F238E27FC236}">
                <a16:creationId xmlns="" xmlns:a16="http://schemas.microsoft.com/office/drawing/2014/main" id="{345729DD-C83A-46B3-AEBE-7241C3CB33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682583"/>
              </p:ext>
            </p:extLst>
          </p:nvPr>
        </p:nvGraphicFramePr>
        <p:xfrm>
          <a:off x="665770" y="931783"/>
          <a:ext cx="5233272" cy="52312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22560">
                  <a:extLst>
                    <a:ext uri="{9D8B030D-6E8A-4147-A177-3AD203B41FA5}">
                      <a16:colId xmlns="" xmlns:a16="http://schemas.microsoft.com/office/drawing/2014/main" val="2339087929"/>
                    </a:ext>
                  </a:extLst>
                </a:gridCol>
                <a:gridCol w="1666288">
                  <a:extLst>
                    <a:ext uri="{9D8B030D-6E8A-4147-A177-3AD203B41FA5}">
                      <a16:colId xmlns="" xmlns:a16="http://schemas.microsoft.com/office/drawing/2014/main" val="2564902893"/>
                    </a:ext>
                  </a:extLst>
                </a:gridCol>
                <a:gridCol w="1744424">
                  <a:extLst>
                    <a:ext uri="{9D8B030D-6E8A-4147-A177-3AD203B41FA5}">
                      <a16:colId xmlns="" xmlns:a16="http://schemas.microsoft.com/office/drawing/2014/main" val="4095378187"/>
                    </a:ext>
                  </a:extLst>
                </a:gridCol>
              </a:tblGrid>
              <a:tr h="66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명칭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위치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관리부서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72134945"/>
                  </a:ext>
                </a:extLst>
              </a:tr>
              <a:tr h="66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행구수변공원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행구동 </a:t>
                      </a:r>
                      <a:r>
                        <a:rPr lang="en-US" altLang="ko-KR" sz="1400" dirty="0"/>
                        <a:t>1029</a:t>
                      </a:r>
                      <a:r>
                        <a:rPr lang="ko-KR" altLang="en-US" sz="1400" dirty="0"/>
                        <a:t>번지</a:t>
                      </a:r>
                    </a:p>
                  </a:txBody>
                  <a:tcPr anchor="ctr"/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>
                          <a:solidFill>
                            <a:srgbClr val="0070C0"/>
                          </a:solidFill>
                        </a:rPr>
                        <a:t>공원녹지과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765004622"/>
                  </a:ext>
                </a:extLst>
              </a:tr>
              <a:tr h="8619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우리산이야기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어린이공원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무실동 </a:t>
                      </a:r>
                      <a:r>
                        <a:rPr lang="en-US" altLang="ko-KR" sz="1400" dirty="0"/>
                        <a:t>1868-4</a:t>
                      </a:r>
                      <a:r>
                        <a:rPr lang="ko-KR" altLang="en-US" sz="1400" dirty="0"/>
                        <a:t>번지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669165197"/>
                  </a:ext>
                </a:extLst>
              </a:tr>
              <a:tr h="66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샘마루공원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지정면 가곡리 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en-US" altLang="ko-KR" sz="1400" dirty="0"/>
                        <a:t>1526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81073120"/>
                  </a:ext>
                </a:extLst>
              </a:tr>
              <a:tr h="66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태봉어린이공원 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태장동 </a:t>
                      </a:r>
                      <a:r>
                        <a:rPr lang="en-US" altLang="ko-KR" sz="1400" dirty="0"/>
                        <a:t>2709</a:t>
                      </a:r>
                      <a:r>
                        <a:rPr lang="ko-KR" altLang="en-US" sz="1400" dirty="0"/>
                        <a:t>번지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534794837"/>
                  </a:ext>
                </a:extLst>
              </a:tr>
              <a:tr h="8619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혁신도시 행복마당 이동식 물놀이장</a:t>
                      </a:r>
                      <a:endParaRPr lang="en-US" altLang="ko-KR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반곡동 </a:t>
                      </a:r>
                      <a:r>
                        <a:rPr lang="en-US" altLang="ko-KR" sz="1400" dirty="0"/>
                        <a:t>1910-4</a:t>
                      </a:r>
                      <a:r>
                        <a:rPr lang="ko-KR" altLang="en-US" sz="1400" dirty="0"/>
                        <a:t>번지 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964688841"/>
                  </a:ext>
                </a:extLst>
              </a:tr>
              <a:tr h="8619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샘마루공원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이동식 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지정면 가곡리 </a:t>
                      </a:r>
                      <a:r>
                        <a:rPr lang="en-US" altLang="ko-KR" sz="1400" dirty="0"/>
                        <a:t>1526</a:t>
                      </a:r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029186662"/>
                  </a:ext>
                </a:extLst>
              </a:tr>
            </a:tbl>
          </a:graphicData>
        </a:graphic>
      </p:graphicFrame>
      <p:graphicFrame>
        <p:nvGraphicFramePr>
          <p:cNvPr id="2" name="표 2">
            <a:extLst>
              <a:ext uri="{FF2B5EF4-FFF2-40B4-BE49-F238E27FC236}">
                <a16:creationId xmlns="" xmlns:a16="http://schemas.microsoft.com/office/drawing/2014/main" id="{58D974B5-011D-4D91-A9DE-F47BEE4D8F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405644"/>
              </p:ext>
            </p:extLst>
          </p:nvPr>
        </p:nvGraphicFramePr>
        <p:xfrm>
          <a:off x="6099048" y="948266"/>
          <a:ext cx="5724144" cy="1218862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908048">
                  <a:extLst>
                    <a:ext uri="{9D8B030D-6E8A-4147-A177-3AD203B41FA5}">
                      <a16:colId xmlns="" xmlns:a16="http://schemas.microsoft.com/office/drawing/2014/main" val="2991285417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65038513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412965138"/>
                    </a:ext>
                  </a:extLst>
                </a:gridCol>
              </a:tblGrid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명칭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위치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관리부서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279071423"/>
                  </a:ext>
                </a:extLst>
              </a:tr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보물섬 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원주종합운동장 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ko-KR" altLang="en-US" sz="1400" dirty="0"/>
                        <a:t>부지 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>
                          <a:solidFill>
                            <a:srgbClr val="7030A0"/>
                          </a:solidFill>
                        </a:rPr>
                        <a:t>시설관리공단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3561762"/>
                  </a:ext>
                </a:extLst>
              </a:tr>
            </a:tbl>
          </a:graphicData>
        </a:graphic>
      </p:graphicFrame>
      <p:graphicFrame>
        <p:nvGraphicFramePr>
          <p:cNvPr id="11" name="표 2">
            <a:extLst>
              <a:ext uri="{FF2B5EF4-FFF2-40B4-BE49-F238E27FC236}">
                <a16:creationId xmlns="" xmlns:a16="http://schemas.microsoft.com/office/drawing/2014/main" id="{D776C557-6B4D-4A86-89F1-2B3CFF2547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371748"/>
              </p:ext>
            </p:extLst>
          </p:nvPr>
        </p:nvGraphicFramePr>
        <p:xfrm>
          <a:off x="6099048" y="2237570"/>
          <a:ext cx="5724144" cy="1218862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908048">
                  <a:extLst>
                    <a:ext uri="{9D8B030D-6E8A-4147-A177-3AD203B41FA5}">
                      <a16:colId xmlns="" xmlns:a16="http://schemas.microsoft.com/office/drawing/2014/main" val="2991285417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65038513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412965138"/>
                    </a:ext>
                  </a:extLst>
                </a:gridCol>
              </a:tblGrid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명칭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위치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관리부서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279071423"/>
                  </a:ext>
                </a:extLst>
              </a:tr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문막생활체육시설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문막생할체육시설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ko-KR" altLang="en-US" sz="1400" dirty="0"/>
                        <a:t>부지 내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>
                          <a:solidFill>
                            <a:srgbClr val="7030A0"/>
                          </a:solidFill>
                        </a:rPr>
                        <a:t>체육시설사업소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3561762"/>
                  </a:ext>
                </a:extLst>
              </a:tr>
            </a:tbl>
          </a:graphicData>
        </a:graphic>
      </p:graphicFrame>
      <p:graphicFrame>
        <p:nvGraphicFramePr>
          <p:cNvPr id="12" name="표 2">
            <a:extLst>
              <a:ext uri="{FF2B5EF4-FFF2-40B4-BE49-F238E27FC236}">
                <a16:creationId xmlns="" xmlns:a16="http://schemas.microsoft.com/office/drawing/2014/main" id="{64FFFC11-DD06-46F5-9B33-0C81B18B9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278274"/>
              </p:ext>
            </p:extLst>
          </p:nvPr>
        </p:nvGraphicFramePr>
        <p:xfrm>
          <a:off x="6108192" y="3536018"/>
          <a:ext cx="5724144" cy="12188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8048">
                  <a:extLst>
                    <a:ext uri="{9D8B030D-6E8A-4147-A177-3AD203B41FA5}">
                      <a16:colId xmlns="" xmlns:a16="http://schemas.microsoft.com/office/drawing/2014/main" val="2991285417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65038513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412965138"/>
                    </a:ext>
                  </a:extLst>
                </a:gridCol>
              </a:tblGrid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명칭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위치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관리부서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279071423"/>
                  </a:ext>
                </a:extLst>
              </a:tr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원주천 이동식 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치악교 둔치</a:t>
                      </a:r>
                      <a:endParaRPr lang="en-US" altLang="ko-K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>
                          <a:solidFill>
                            <a:srgbClr val="7030A0"/>
                          </a:solidFill>
                        </a:rPr>
                        <a:t>생태하천과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3561762"/>
                  </a:ext>
                </a:extLst>
              </a:tr>
            </a:tbl>
          </a:graphicData>
        </a:graphic>
      </p:graphicFrame>
      <p:graphicFrame>
        <p:nvGraphicFramePr>
          <p:cNvPr id="14" name="표 2">
            <a:extLst>
              <a:ext uri="{FF2B5EF4-FFF2-40B4-BE49-F238E27FC236}">
                <a16:creationId xmlns="" xmlns:a16="http://schemas.microsoft.com/office/drawing/2014/main" id="{1897F4A5-E87C-42A4-A4F8-9385A61524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674963"/>
              </p:ext>
            </p:extLst>
          </p:nvPr>
        </p:nvGraphicFramePr>
        <p:xfrm>
          <a:off x="6108192" y="4816178"/>
          <a:ext cx="5724144" cy="1219031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908048">
                  <a:extLst>
                    <a:ext uri="{9D8B030D-6E8A-4147-A177-3AD203B41FA5}">
                      <a16:colId xmlns="" xmlns:a16="http://schemas.microsoft.com/office/drawing/2014/main" val="2991285417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65038513"/>
                    </a:ext>
                  </a:extLst>
                </a:gridCol>
                <a:gridCol w="1908048">
                  <a:extLst>
                    <a:ext uri="{9D8B030D-6E8A-4147-A177-3AD203B41FA5}">
                      <a16:colId xmlns="" xmlns:a16="http://schemas.microsoft.com/office/drawing/2014/main" val="412965138"/>
                    </a:ext>
                  </a:extLst>
                </a:gridCol>
              </a:tblGrid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명칭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위치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관리부서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279071423"/>
                  </a:ext>
                </a:extLst>
              </a:tr>
              <a:tr h="6094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여성가족공원 </a:t>
                      </a:r>
                      <a:endParaRPr lang="en-US" altLang="ko-KR" sz="1500" b="1" dirty="0"/>
                    </a:p>
                    <a:p>
                      <a:pPr algn="ctr" latinLnBrk="1"/>
                      <a:r>
                        <a:rPr lang="ko-KR" altLang="en-US" sz="1500" b="1" dirty="0"/>
                        <a:t>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단구동 산</a:t>
                      </a:r>
                      <a:r>
                        <a:rPr lang="en-US" altLang="ko-KR" sz="1400" dirty="0"/>
                        <a:t>87</a:t>
                      </a:r>
                      <a:r>
                        <a:rPr lang="ko-KR" altLang="en-US" sz="1400" dirty="0"/>
                        <a:t>번지 일원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>
                          <a:solidFill>
                            <a:srgbClr val="7030A0"/>
                          </a:solidFill>
                        </a:rPr>
                        <a:t>단구동</a:t>
                      </a:r>
                      <a:endParaRPr lang="en-US" altLang="ko-KR" sz="1700" b="1" dirty="0">
                        <a:solidFill>
                          <a:srgbClr val="7030A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700" b="1" dirty="0">
                          <a:solidFill>
                            <a:srgbClr val="7030A0"/>
                          </a:solidFill>
                        </a:rPr>
                        <a:t>안전도시과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3561762"/>
                  </a:ext>
                </a:extLst>
              </a:tr>
            </a:tbl>
          </a:graphicData>
        </a:graphic>
      </p:graphicFrame>
      <p:sp>
        <p:nvSpPr>
          <p:cNvPr id="3" name="사각형: 둥근 모서리 2">
            <a:extLst>
              <a:ext uri="{FF2B5EF4-FFF2-40B4-BE49-F238E27FC236}">
                <a16:creationId xmlns="" xmlns:a16="http://schemas.microsoft.com/office/drawing/2014/main" id="{3C89EF7E-C587-4DB9-9F53-E4437FEC5F5B}"/>
              </a:ext>
            </a:extLst>
          </p:cNvPr>
          <p:cNvSpPr/>
          <p:nvPr/>
        </p:nvSpPr>
        <p:spPr>
          <a:xfrm>
            <a:off x="4398264" y="3657600"/>
            <a:ext cx="1235918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="" xmlns:a16="http://schemas.microsoft.com/office/drawing/2014/main" id="{BB68C717-2609-41AB-B176-1F94ADE4C144}"/>
              </a:ext>
            </a:extLst>
          </p:cNvPr>
          <p:cNvSpPr/>
          <p:nvPr/>
        </p:nvSpPr>
        <p:spPr>
          <a:xfrm>
            <a:off x="10180226" y="1634836"/>
            <a:ext cx="1392937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="" xmlns:a16="http://schemas.microsoft.com/office/drawing/2014/main" id="{CCA77264-68ED-4897-96FB-80CA0ADA923A}"/>
              </a:ext>
            </a:extLst>
          </p:cNvPr>
          <p:cNvSpPr/>
          <p:nvPr/>
        </p:nvSpPr>
        <p:spPr>
          <a:xfrm>
            <a:off x="10050917" y="2909455"/>
            <a:ext cx="1614610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23" name="사각형: 둥근 모서리 22">
            <a:extLst>
              <a:ext uri="{FF2B5EF4-FFF2-40B4-BE49-F238E27FC236}">
                <a16:creationId xmlns="" xmlns:a16="http://schemas.microsoft.com/office/drawing/2014/main" id="{00FDF0D1-FA3D-450C-A748-D2673E55BB10}"/>
              </a:ext>
            </a:extLst>
          </p:cNvPr>
          <p:cNvSpPr/>
          <p:nvPr/>
        </p:nvSpPr>
        <p:spPr>
          <a:xfrm>
            <a:off x="10244882" y="4221017"/>
            <a:ext cx="1235918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="" xmlns:a16="http://schemas.microsoft.com/office/drawing/2014/main" id="{33E31742-686E-440C-9482-A26EFD91D98C}"/>
              </a:ext>
            </a:extLst>
          </p:cNvPr>
          <p:cNvSpPr/>
          <p:nvPr/>
        </p:nvSpPr>
        <p:spPr>
          <a:xfrm>
            <a:off x="10254118" y="5458689"/>
            <a:ext cx="1235918" cy="535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3028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140620" y="1172129"/>
            <a:ext cx="10058400" cy="3795640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둘째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안전관리 인력의 전문성과</a:t>
            </a:r>
            <a:r>
              <a:rPr lang="en-US" altLang="ko-KR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현장 대응 체계 강화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endParaRPr lang="ko-KR" altLang="en-US" sz="4000" b="1" spc="0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113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cxnSp>
        <p:nvCxnSpPr>
          <p:cNvPr id="10" name="직선 연결선 9">
            <a:extLst>
              <a:ext uri="{FF2B5EF4-FFF2-40B4-BE49-F238E27FC236}">
                <a16:creationId xmlns=""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379329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표 6">
            <a:extLst>
              <a:ext uri="{FF2B5EF4-FFF2-40B4-BE49-F238E27FC236}">
                <a16:creationId xmlns="" xmlns:a16="http://schemas.microsoft.com/office/drawing/2014/main" id="{21971301-E84B-46E4-A3A8-8D4857D509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916106"/>
              </p:ext>
            </p:extLst>
          </p:nvPr>
        </p:nvGraphicFramePr>
        <p:xfrm>
          <a:off x="6750415" y="1426972"/>
          <a:ext cx="5067201" cy="47521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92098">
                  <a:extLst>
                    <a:ext uri="{9D8B030D-6E8A-4147-A177-3AD203B41FA5}">
                      <a16:colId xmlns="" xmlns:a16="http://schemas.microsoft.com/office/drawing/2014/main" val="1513600374"/>
                    </a:ext>
                  </a:extLst>
                </a:gridCol>
                <a:gridCol w="1975103">
                  <a:extLst>
                    <a:ext uri="{9D8B030D-6E8A-4147-A177-3AD203B41FA5}">
                      <a16:colId xmlns="" xmlns:a16="http://schemas.microsoft.com/office/drawing/2014/main" val="3157559022"/>
                    </a:ext>
                  </a:extLst>
                </a:gridCol>
              </a:tblGrid>
              <a:tr h="4385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명 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안전요원 배치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881784424"/>
                  </a:ext>
                </a:extLst>
              </a:tr>
              <a:tr h="6776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우리산이야기</a:t>
                      </a:r>
                      <a:r>
                        <a:rPr lang="ko-KR" altLang="en-US" sz="1400" dirty="0"/>
                        <a:t> 어린이공원 물놀이장</a:t>
                      </a: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600" b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280464025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샘마루</a:t>
                      </a:r>
                      <a:r>
                        <a:rPr lang="ko-KR" altLang="en-US" sz="1400" dirty="0"/>
                        <a:t>공원 물놀이장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222242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태봉</a:t>
                      </a:r>
                      <a:r>
                        <a:rPr lang="ko-KR" altLang="en-US" sz="1400" dirty="0"/>
                        <a:t>어린이공원 물놀이장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8672115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문막</a:t>
                      </a:r>
                      <a:r>
                        <a:rPr lang="ko-KR" altLang="en-US" sz="1400" dirty="0"/>
                        <a:t>생활체육시설 물놀이장 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7191795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행구수변</a:t>
                      </a:r>
                      <a:r>
                        <a:rPr lang="ko-KR" altLang="en-US" sz="1400" dirty="0"/>
                        <a:t>공원 물놀이장</a:t>
                      </a: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b="1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513885364"/>
                  </a:ext>
                </a:extLst>
              </a:tr>
              <a:tr h="6776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혁신도시</a:t>
                      </a:r>
                      <a:r>
                        <a:rPr lang="ko-KR" altLang="en-US" sz="1400" dirty="0"/>
                        <a:t> 행복마당 이동식 물놀이장 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28904238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샘마루공원</a:t>
                      </a:r>
                      <a:r>
                        <a:rPr lang="ko-KR" altLang="en-US" sz="1400" dirty="0"/>
                        <a:t> 이동식 물놀이장 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33755257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보물섬</a:t>
                      </a:r>
                      <a:r>
                        <a:rPr lang="ko-KR" altLang="en-US" sz="1400" dirty="0"/>
                        <a:t> 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  <a:latin typeface="+mj-ea"/>
                          <a:ea typeface="+mj-ea"/>
                        </a:rPr>
                        <a:t>16</a:t>
                      </a:r>
                      <a:r>
                        <a:rPr lang="ko-KR" altLang="en-US" sz="1600" b="1" dirty="0">
                          <a:solidFill>
                            <a:srgbClr val="0070C0"/>
                          </a:solidFill>
                          <a:latin typeface="+mj-ea"/>
                          <a:ea typeface="+mj-ea"/>
                        </a:rPr>
                        <a:t>명 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818006087"/>
                  </a:ext>
                </a:extLst>
              </a:tr>
              <a:tr h="4226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원주천</a:t>
                      </a:r>
                      <a:r>
                        <a:rPr lang="ko-KR" altLang="en-US" sz="1400" dirty="0"/>
                        <a:t> 이동식 물놀이장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  <a:latin typeface="+mj-ea"/>
                          <a:ea typeface="+mj-ea"/>
                        </a:rPr>
                        <a:t>17</a:t>
                      </a:r>
                      <a:r>
                        <a:rPr lang="ko-KR" altLang="en-US" sz="1600" b="1" dirty="0">
                          <a:solidFill>
                            <a:srgbClr val="0070C0"/>
                          </a:solidFill>
                          <a:latin typeface="+mj-ea"/>
                          <a:ea typeface="+mj-ea"/>
                        </a:rPr>
                        <a:t>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0244034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B8CA06B-BBB5-4F35-A6D6-AFCBE807E85A}"/>
              </a:ext>
            </a:extLst>
          </p:cNvPr>
          <p:cNvSpPr txBox="1"/>
          <p:nvPr/>
        </p:nvSpPr>
        <p:spPr>
          <a:xfrm>
            <a:off x="6631709" y="939662"/>
            <a:ext cx="5227007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어린이 물놀이장 안전요원 배치 현황 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1E11C666-31C5-4EE3-A509-D13C5B0657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51" y="566048"/>
            <a:ext cx="5790805" cy="859335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="" xmlns:a16="http://schemas.microsoft.com/office/drawing/2014/main" id="{BA2B169A-0FED-4D05-B813-9E3C51D93C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301" y="1690777"/>
            <a:ext cx="5557264" cy="442535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D5BD932D-1784-4124-8417-C12257E146AA}"/>
              </a:ext>
            </a:extLst>
          </p:cNvPr>
          <p:cNvSpPr txBox="1"/>
          <p:nvPr/>
        </p:nvSpPr>
        <p:spPr>
          <a:xfrm>
            <a:off x="268251" y="971264"/>
            <a:ext cx="5768636" cy="431311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2" name="사각형: 둥근 모서리 1">
            <a:extLst>
              <a:ext uri="{FF2B5EF4-FFF2-40B4-BE49-F238E27FC236}">
                <a16:creationId xmlns="" xmlns:a16="http://schemas.microsoft.com/office/drawing/2014/main" id="{C65DDFF7-B76B-4F54-A434-636DA1FBBEB5}"/>
              </a:ext>
            </a:extLst>
          </p:cNvPr>
          <p:cNvSpPr/>
          <p:nvPr/>
        </p:nvSpPr>
        <p:spPr>
          <a:xfrm>
            <a:off x="5994400" y="3639130"/>
            <a:ext cx="637309" cy="720436"/>
          </a:xfrm>
          <a:prstGeom prst="roundRect">
            <a:avLst/>
          </a:prstGeom>
          <a:solidFill>
            <a:srgbClr val="E3F3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ko-KR" sz="2400" b="1" kern="0" dirty="0">
                <a:solidFill>
                  <a:srgbClr val="FF0000"/>
                </a:solidFill>
                <a:latin typeface="+mn-ea"/>
              </a:rPr>
              <a:t>VS</a:t>
            </a:r>
            <a:endParaRPr lang="ko-KR" altLang="en-US" sz="2400" b="1" kern="0" dirty="0">
              <a:solidFill>
                <a:srgbClr val="FF0000"/>
              </a:solidFill>
              <a:effectLst/>
              <a:latin typeface="+mn-ea"/>
            </a:endParaRPr>
          </a:p>
        </p:txBody>
      </p:sp>
      <p:sp>
        <p:nvSpPr>
          <p:cNvPr id="12" name="사각형: 둥근 모서리 2">
            <a:extLst>
              <a:ext uri="{FF2B5EF4-FFF2-40B4-BE49-F238E27FC236}">
                <a16:creationId xmlns="" xmlns:a16="http://schemas.microsoft.com/office/drawing/2014/main" id="{3C89EF7E-C587-4DB9-9F53-E4437FEC5F5B}"/>
              </a:ext>
            </a:extLst>
          </p:cNvPr>
          <p:cNvSpPr/>
          <p:nvPr/>
        </p:nvSpPr>
        <p:spPr>
          <a:xfrm>
            <a:off x="10412083" y="2596551"/>
            <a:ext cx="854015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3" name="사각형: 둥근 모서리 2">
            <a:extLst>
              <a:ext uri="{FF2B5EF4-FFF2-40B4-BE49-F238E27FC236}">
                <a16:creationId xmlns="" xmlns:a16="http://schemas.microsoft.com/office/drawing/2014/main" id="{3C89EF7E-C587-4DB9-9F53-E4437FEC5F5B}"/>
              </a:ext>
            </a:extLst>
          </p:cNvPr>
          <p:cNvSpPr/>
          <p:nvPr/>
        </p:nvSpPr>
        <p:spPr>
          <a:xfrm>
            <a:off x="10412082" y="4296676"/>
            <a:ext cx="854015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4" name="사각형: 둥근 모서리 2">
            <a:extLst>
              <a:ext uri="{FF2B5EF4-FFF2-40B4-BE49-F238E27FC236}">
                <a16:creationId xmlns="" xmlns:a16="http://schemas.microsoft.com/office/drawing/2014/main" id="{3C89EF7E-C587-4DB9-9F53-E4437FEC5F5B}"/>
              </a:ext>
            </a:extLst>
          </p:cNvPr>
          <p:cNvSpPr/>
          <p:nvPr/>
        </p:nvSpPr>
        <p:spPr>
          <a:xfrm>
            <a:off x="10412082" y="5302370"/>
            <a:ext cx="854015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8" name="사각형: 둥근 모서리 2">
            <a:extLst>
              <a:ext uri="{FF2B5EF4-FFF2-40B4-BE49-F238E27FC236}">
                <a16:creationId xmlns="" xmlns:a16="http://schemas.microsoft.com/office/drawing/2014/main" id="{3C89EF7E-C587-4DB9-9F53-E4437FEC5F5B}"/>
              </a:ext>
            </a:extLst>
          </p:cNvPr>
          <p:cNvSpPr/>
          <p:nvPr/>
        </p:nvSpPr>
        <p:spPr>
          <a:xfrm>
            <a:off x="10412082" y="5745716"/>
            <a:ext cx="854015" cy="4433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ko-KR" altLang="en-US" sz="2400" kern="0" dirty="0">
              <a:solidFill>
                <a:srgbClr val="0000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93516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071609" y="1543065"/>
            <a:ext cx="10058400" cy="3795640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셋째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전기설비</a:t>
            </a:r>
            <a:r>
              <a:rPr lang="ko-KR" altLang="en-US" sz="4000" b="1" spc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및 시설물 전반에 대한 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40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특별 안전점검 </a:t>
            </a:r>
            <a:r>
              <a:rPr lang="ko-KR" altLang="en-US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실시</a:t>
            </a:r>
            <a: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4000" b="1" spc="0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endParaRPr lang="ko-KR" altLang="en-US" sz="4000" b="1" spc="0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4540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78651" y="925564"/>
            <a:ext cx="10058400" cy="3795640"/>
          </a:xfrm>
          <a:ln w="3175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감사합니다</a:t>
            </a:r>
            <a:r>
              <a:rPr lang="en-US" altLang="ko-KR" sz="4400" b="1" spc="0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4400" b="1" spc="0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945541" y="6450730"/>
            <a:ext cx="2313171" cy="338554"/>
            <a:chOff x="629897" y="142468"/>
            <a:chExt cx="2313171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97" y="150854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91838" y="142468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5" t="13207" r="16918" b="26793"/>
          <a:stretch/>
        </p:blipFill>
        <p:spPr>
          <a:xfrm>
            <a:off x="9193735" y="2650856"/>
            <a:ext cx="2633079" cy="343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6271527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solidFill>
          <a:srgbClr val="E3F3F9"/>
        </a:solidFill>
        <a:ln>
          <a:noFill/>
        </a:ln>
      </a:spPr>
      <a:bodyPr rtlCol="0" anchor="ctr"/>
      <a:lstStyle>
        <a:defPPr algn="just">
          <a:defRPr sz="2400" kern="0" dirty="0" smtClean="0">
            <a:solidFill>
              <a:srgbClr val="000000"/>
            </a:solidFill>
            <a:effectLst/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</TotalTime>
  <Words>167</Words>
  <Application>Microsoft Office PowerPoint</Application>
  <PresentationFormat>와이드스크린</PresentationFormat>
  <Paragraphs>94</Paragraphs>
  <Slides>10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08서울남산체 M</vt:lpstr>
      <vt:lpstr>HY견고딕</vt:lpstr>
      <vt:lpstr>굴림</vt:lpstr>
      <vt:lpstr>나눔스퀘어라운드 Bold</vt:lpstr>
      <vt:lpstr>맑은 고딕</vt:lpstr>
      <vt:lpstr>Calibri</vt:lpstr>
      <vt:lpstr>Calibri Light</vt:lpstr>
      <vt:lpstr>추억</vt:lpstr>
      <vt:lpstr>물놀이시설 안전관리 강화에 대한 제언 </vt:lpstr>
      <vt:lpstr>PowerPoint 프레젠테이션</vt:lpstr>
      <vt:lpstr>PowerPoint 프레젠테이션</vt:lpstr>
      <vt:lpstr>PowerPoint 프레젠테이션</vt:lpstr>
      <vt:lpstr>첫째, 통합 안전 관리체계 구축 </vt:lpstr>
      <vt:lpstr>PowerPoint 프레젠테이션</vt:lpstr>
      <vt:lpstr> 둘째, 안전관리 인력의 전문성과 현장 대응 체계 강화 </vt:lpstr>
      <vt:lpstr>PowerPoint 프레젠테이션</vt:lpstr>
      <vt:lpstr>셋째, 전기설비 및 시설물 전반에 대한  특별 안전점검 실시 </vt:lpstr>
      <vt:lpstr>감사합니다.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292</cp:revision>
  <dcterms:created xsi:type="dcterms:W3CDTF">2023-11-16T13:56:45Z</dcterms:created>
  <dcterms:modified xsi:type="dcterms:W3CDTF">2026-07-19T11:15:15Z</dcterms:modified>
  <cp:version/>
</cp:coreProperties>
</file>