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14" r:id="rId2"/>
    <p:sldId id="334" r:id="rId3"/>
    <p:sldId id="346" r:id="rId4"/>
    <p:sldId id="348" r:id="rId5"/>
    <p:sldId id="349" r:id="rId6"/>
    <p:sldId id="344" r:id="rId7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E0036"/>
    <a:srgbClr val="23FD7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07A592-1853-4015-890B-4F4BE3929730}" v="2" dt="2023-09-17T01:48:52.617"/>
    <p1510:client id="{AFDC9DE7-9DEC-4FE2-878D-0F83CD5F64A5}" v="39" dt="2023-09-17T01:42:40.2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64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예진 오" userId="144c73276f40e105" providerId="LiveId" clId="{9107A592-1853-4015-890B-4F4BE3929730}"/>
    <pc:docChg chg="modSld">
      <pc:chgData name="예진 오" userId="144c73276f40e105" providerId="LiveId" clId="{9107A592-1853-4015-890B-4F4BE3929730}" dt="2023-09-17T01:52:54.028" v="35" actId="14100"/>
      <pc:docMkLst>
        <pc:docMk/>
      </pc:docMkLst>
      <pc:sldChg chg="modSp mod">
        <pc:chgData name="예진 오" userId="144c73276f40e105" providerId="LiveId" clId="{9107A592-1853-4015-890B-4F4BE3929730}" dt="2023-09-17T01:52:54.028" v="35" actId="14100"/>
        <pc:sldMkLst>
          <pc:docMk/>
          <pc:sldMk cId="2743353015" sldId="319"/>
        </pc:sldMkLst>
        <pc:picChg chg="mod">
          <ac:chgData name="예진 오" userId="144c73276f40e105" providerId="LiveId" clId="{9107A592-1853-4015-890B-4F4BE3929730}" dt="2023-09-17T01:52:54.028" v="35" actId="14100"/>
          <ac:picMkLst>
            <pc:docMk/>
            <pc:sldMk cId="2743353015" sldId="319"/>
            <ac:picMk id="9" creationId="{8E3F3694-4EB1-BA80-1957-A36145703EA8}"/>
          </ac:picMkLst>
        </pc:picChg>
      </pc:sldChg>
      <pc:sldChg chg="addSp modSp mod">
        <pc:chgData name="예진 오" userId="144c73276f40e105" providerId="LiveId" clId="{9107A592-1853-4015-890B-4F4BE3929730}" dt="2023-09-17T01:50:41.426" v="34" actId="14100"/>
        <pc:sldMkLst>
          <pc:docMk/>
          <pc:sldMk cId="3530155516" sldId="330"/>
        </pc:sldMkLst>
        <pc:picChg chg="add mod">
          <ac:chgData name="예진 오" userId="144c73276f40e105" providerId="LiveId" clId="{9107A592-1853-4015-890B-4F4BE3929730}" dt="2023-09-17T01:50:41.426" v="34" actId="14100"/>
          <ac:picMkLst>
            <pc:docMk/>
            <pc:sldMk cId="3530155516" sldId="330"/>
            <ac:picMk id="5" creationId="{24838CA8-DE06-4F8C-9AB6-7518EFFD102C}"/>
          </ac:picMkLst>
        </pc:picChg>
        <pc:picChg chg="add mod">
          <ac:chgData name="예진 오" userId="144c73276f40e105" providerId="LiveId" clId="{9107A592-1853-4015-890B-4F4BE3929730}" dt="2023-09-17T01:50:14.577" v="31" actId="14100"/>
          <ac:picMkLst>
            <pc:docMk/>
            <pc:sldMk cId="3530155516" sldId="330"/>
            <ac:picMk id="8" creationId="{C03F8E0B-04D2-D1C3-D5E2-0FF0A81D86C8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1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1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1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1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2.png"/><Relationship Id="rId7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5384195"/>
              </p:ext>
            </p:extLst>
          </p:nvPr>
        </p:nvGraphicFramePr>
        <p:xfrm>
          <a:off x="3537522" y="2665584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xmlns="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조용기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55158" y="997525"/>
            <a:ext cx="11408211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전통시장을 익숙함 속의 새로움이 </a:t>
            </a:r>
            <a:endParaRPr lang="en-US" altLang="ko-KR" sz="5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가득한 공간으로의 </a:t>
            </a:r>
            <a:r>
              <a:rPr lang="ko-KR" altLang="en-US" sz="5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리뉴얼</a:t>
            </a:r>
            <a:endParaRPr lang="en-US" altLang="ko-KR" sz="5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sp>
        <p:nvSpPr>
          <p:cNvPr id="7" name="직사각형 6"/>
          <p:cNvSpPr/>
          <p:nvPr/>
        </p:nvSpPr>
        <p:spPr>
          <a:xfrm>
            <a:off x="0" y="672322"/>
            <a:ext cx="12192000" cy="11744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889496"/>
              </p:ext>
            </p:extLst>
          </p:nvPr>
        </p:nvGraphicFramePr>
        <p:xfrm>
          <a:off x="1426128" y="3901559"/>
          <a:ext cx="9722841" cy="2524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947"/>
                <a:gridCol w="3240947"/>
                <a:gridCol w="3240947"/>
              </a:tblGrid>
              <a:tr h="2524408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" name="그림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127" y="3901559"/>
            <a:ext cx="3278257" cy="2500398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384" y="3901559"/>
            <a:ext cx="3189656" cy="2500398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4040" y="3901559"/>
            <a:ext cx="3254929" cy="250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sp>
        <p:nvSpPr>
          <p:cNvPr id="12" name="모서리가 둥근 직사각형 11"/>
          <p:cNvSpPr/>
          <p:nvPr/>
        </p:nvSpPr>
        <p:spPr>
          <a:xfrm>
            <a:off x="70037" y="100546"/>
            <a:ext cx="9858130" cy="47897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전통시장을 익숙함 속의 새로움이 가득한 공간으로의 </a:t>
            </a:r>
            <a:r>
              <a:rPr lang="ko-KR" altLang="en-US" sz="28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리뉴얼</a:t>
            </a:r>
            <a:endParaRPr lang="ko-KR" altLang="en-US" sz="28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672322"/>
            <a:ext cx="12192000" cy="11744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545597"/>
              </p:ext>
            </p:extLst>
          </p:nvPr>
        </p:nvGraphicFramePr>
        <p:xfrm>
          <a:off x="70035" y="880843"/>
          <a:ext cx="12054852" cy="53394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4145"/>
                <a:gridCol w="6470707"/>
              </a:tblGrid>
              <a:tr h="4633391"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7060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kern="1200" dirty="0" smtClean="0">
                        <a:solidFill>
                          <a:schemeClr val="dk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① </a:t>
                      </a:r>
                      <a:r>
                        <a:rPr lang="ko-KR" altLang="en-US" sz="1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전통시장 일 평균 고객 수 현황</a:t>
                      </a:r>
                      <a:endParaRPr lang="ko-KR" altLang="en-US" sz="1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② </a:t>
                      </a: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전통시장 일 평균 고객 수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5" y="869307"/>
            <a:ext cx="5584145" cy="4488110"/>
          </a:xfrm>
          <a:prstGeom prst="rect">
            <a:avLst/>
          </a:prstGeom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260389"/>
              </p:ext>
            </p:extLst>
          </p:nvPr>
        </p:nvGraphicFramePr>
        <p:xfrm>
          <a:off x="5724215" y="1595449"/>
          <a:ext cx="6325297" cy="3383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1174"/>
                <a:gridCol w="746620"/>
                <a:gridCol w="721453"/>
                <a:gridCol w="729842"/>
                <a:gridCol w="721454"/>
                <a:gridCol w="742967"/>
                <a:gridCol w="901275"/>
                <a:gridCol w="830512"/>
              </a:tblGrid>
              <a:tr h="804419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구분</a:t>
                      </a:r>
                      <a:endParaRPr lang="ko-KR" altLang="en-US" sz="16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2018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2019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2020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2021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2022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증감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(‘21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 대비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3645"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인원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비율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965304">
                <a:tc>
                  <a:txBody>
                    <a:bodyPr/>
                    <a:lstStyle/>
                    <a:p>
                      <a:pPr algn="ctr" latinLnBrk="1"/>
                      <a:endParaRPr lang="en-US" altLang="ko-KR" sz="800" b="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시장당 </a:t>
                      </a:r>
                      <a:r>
                        <a:rPr lang="ko-KR" altLang="en-US" sz="1400" b="0" dirty="0" err="1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일평균</a:t>
                      </a:r>
                      <a:endParaRPr lang="en-US" altLang="ko-KR" sz="1400" b="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400" b="0" dirty="0" err="1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고객수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80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en-US" altLang="ko-KR" sz="140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r>
                        <a:rPr lang="en-US" altLang="ko-KR" sz="140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5,164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8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5,413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8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4,723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8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4,672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8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4,536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8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kern="1200" dirty="0" smtClean="0">
                        <a:solidFill>
                          <a:schemeClr val="dk1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△</a:t>
                      </a:r>
                      <a:r>
                        <a:rPr lang="en-US" altLang="ko-KR" sz="1400" kern="1200" dirty="0" smtClean="0">
                          <a:solidFill>
                            <a:schemeClr val="dk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36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8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kern="1200" dirty="0" smtClean="0">
                        <a:solidFill>
                          <a:schemeClr val="dk1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△</a:t>
                      </a:r>
                      <a:r>
                        <a:rPr lang="en-US" altLang="ko-KR" sz="1400" kern="1200" dirty="0" smtClean="0">
                          <a:solidFill>
                            <a:schemeClr val="dk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2.9</a:t>
                      </a:r>
                      <a:endParaRPr lang="ko-KR" altLang="en-US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49898">
                <a:tc>
                  <a:txBody>
                    <a:bodyPr/>
                    <a:lstStyle/>
                    <a:p>
                      <a:pPr algn="ctr" latinLnBrk="1"/>
                      <a:endParaRPr lang="en-US" altLang="ko-KR" sz="700" b="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점포당 </a:t>
                      </a:r>
                      <a:r>
                        <a:rPr lang="ko-KR" altLang="en-US" sz="1400" b="0" dirty="0" err="1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일평균</a:t>
                      </a:r>
                      <a:endParaRPr lang="en-US" altLang="ko-KR" sz="1400" b="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400" b="0" dirty="0" err="1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고객수</a:t>
                      </a:r>
                      <a:endParaRPr lang="ko-KR" altLang="en-US" sz="1400" b="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70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en-US" altLang="ko-KR" sz="140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r>
                        <a:rPr lang="en-US" altLang="ko-KR" sz="140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40.2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7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41.9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7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36.4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7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36.2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7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36.0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700" kern="1200" dirty="0" smtClean="0">
                        <a:solidFill>
                          <a:schemeClr val="dk1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kern="1200" dirty="0" smtClean="0">
                        <a:solidFill>
                          <a:schemeClr val="dk1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△</a:t>
                      </a:r>
                      <a:r>
                        <a:rPr lang="en-US" altLang="ko-KR" sz="1400" kern="1200" dirty="0" smtClean="0">
                          <a:solidFill>
                            <a:schemeClr val="dk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0.2</a:t>
                      </a:r>
                      <a:endParaRPr lang="ko-KR" altLang="en-US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700" kern="1200" dirty="0" smtClean="0">
                        <a:solidFill>
                          <a:schemeClr val="dk1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kern="1200" dirty="0" smtClean="0">
                        <a:solidFill>
                          <a:schemeClr val="dk1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△</a:t>
                      </a:r>
                      <a:r>
                        <a:rPr lang="en-US" altLang="ko-KR" sz="1400" kern="1200" dirty="0" smtClean="0">
                          <a:solidFill>
                            <a:schemeClr val="dk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0.5</a:t>
                      </a:r>
                      <a:endParaRPr lang="ko-KR" altLang="en-US" sz="1400" dirty="0" smtClean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r" latinLnBrk="1"/>
                      <a:endParaRPr lang="ko-KR" altLang="en-US" sz="14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9737973"/>
              </p:ext>
            </p:extLst>
          </p:nvPr>
        </p:nvGraphicFramePr>
        <p:xfrm>
          <a:off x="5947794" y="1238972"/>
          <a:ext cx="6210650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10650"/>
              </a:tblGrid>
              <a:tr h="240371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>
                          <a:solidFill>
                            <a:sysClr val="windowText" lastClr="000000"/>
                          </a:solidFill>
                          <a:latin typeface="HY그래픽M" panose="02030600000101010101" pitchFamily="18" charset="-127"/>
                          <a:ea typeface="HY그래픽M" panose="02030600000101010101" pitchFamily="18" charset="-127"/>
                        </a:rPr>
                        <a:t>(BASE:</a:t>
                      </a:r>
                      <a:r>
                        <a:rPr lang="en-US" altLang="ko-KR" sz="1200" baseline="0" dirty="0" smtClean="0">
                          <a:solidFill>
                            <a:sysClr val="windowText" lastClr="000000"/>
                          </a:solidFill>
                          <a:latin typeface="HY그래픽M" panose="02030600000101010101" pitchFamily="18" charset="-127"/>
                          <a:ea typeface="HY그래픽M" panose="02030600000101010101" pitchFamily="18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ysClr val="windowText" lastClr="000000"/>
                          </a:solidFill>
                          <a:latin typeface="HY그래픽M" panose="02030600000101010101" pitchFamily="18" charset="-127"/>
                          <a:ea typeface="HY그래픽M" panose="02030600000101010101" pitchFamily="18" charset="-127"/>
                        </a:rPr>
                        <a:t>전체 응답자</a:t>
                      </a:r>
                      <a:r>
                        <a:rPr lang="en-US" altLang="ko-KR" sz="1200" baseline="0" dirty="0" smtClean="0">
                          <a:solidFill>
                            <a:sysClr val="windowText" lastClr="000000"/>
                          </a:solidFill>
                          <a:latin typeface="HY그래픽M" panose="02030600000101010101" pitchFamily="18" charset="-127"/>
                          <a:ea typeface="HY그래픽M" panose="02030600000101010101" pitchFamily="18" charset="-127"/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ysClr val="windowText" lastClr="000000"/>
                          </a:solidFill>
                          <a:latin typeface="HY그래픽M" panose="02030600000101010101" pitchFamily="18" charset="-127"/>
                          <a:ea typeface="HY그래픽M" panose="02030600000101010101" pitchFamily="18" charset="-127"/>
                        </a:rPr>
                        <a:t>단위</a:t>
                      </a:r>
                      <a:r>
                        <a:rPr lang="en-US" altLang="ko-KR" sz="1200" baseline="0" dirty="0" smtClean="0">
                          <a:solidFill>
                            <a:sysClr val="windowText" lastClr="000000"/>
                          </a:solidFill>
                          <a:latin typeface="HY그래픽M" panose="02030600000101010101" pitchFamily="18" charset="-127"/>
                          <a:ea typeface="HY그래픽M" panose="02030600000101010101" pitchFamily="18" charset="-127"/>
                        </a:rPr>
                        <a:t>: </a:t>
                      </a:r>
                      <a:r>
                        <a:rPr lang="ko-KR" altLang="en-US" sz="1200" baseline="0" dirty="0" smtClean="0">
                          <a:solidFill>
                            <a:sysClr val="windowText" lastClr="000000"/>
                          </a:solidFill>
                          <a:latin typeface="HY그래픽M" panose="02030600000101010101" pitchFamily="18" charset="-127"/>
                          <a:ea typeface="HY그래픽M" panose="02030600000101010101" pitchFamily="18" charset="-127"/>
                        </a:rPr>
                        <a:t>명</a:t>
                      </a:r>
                      <a:r>
                        <a:rPr lang="en-US" altLang="ko-KR" sz="1200" baseline="0" dirty="0" smtClean="0">
                          <a:solidFill>
                            <a:sysClr val="windowText" lastClr="000000"/>
                          </a:solidFill>
                          <a:latin typeface="HY그래픽M" panose="02030600000101010101" pitchFamily="18" charset="-127"/>
                          <a:ea typeface="HY그래픽M" panose="02030600000101010101" pitchFamily="18" charset="-127"/>
                        </a:rPr>
                        <a:t>, %)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HY그래픽M" panose="02030600000101010101" pitchFamily="18" charset="-127"/>
                        <a:ea typeface="HY그래픽M" panose="02030600000101010101" pitchFamily="18" charset="-127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445473"/>
              </p:ext>
            </p:extLst>
          </p:nvPr>
        </p:nvGraphicFramePr>
        <p:xfrm>
          <a:off x="5764640" y="5072191"/>
          <a:ext cx="6325297" cy="285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25297"/>
              </a:tblGrid>
              <a:tr h="2852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0" kern="120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전통시장 </a:t>
                      </a:r>
                      <a:r>
                        <a:rPr lang="ko-KR" altLang="en-US" sz="1200" b="0" kern="1200" cap="none" spc="0" dirty="0" err="1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고객수는</a:t>
                      </a:r>
                      <a:r>
                        <a:rPr lang="ko-KR" altLang="en-US" sz="1200" b="0" kern="120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점포경영 실태조사 결과를 활용하여 추정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190086"/>
              </p:ext>
            </p:extLst>
          </p:nvPr>
        </p:nvGraphicFramePr>
        <p:xfrm>
          <a:off x="70035" y="6430554"/>
          <a:ext cx="82098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9899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[</a:t>
                      </a:r>
                      <a:r>
                        <a:rPr lang="ko-KR" altLang="en-US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출처</a:t>
                      </a:r>
                      <a:r>
                        <a:rPr lang="en-US" altLang="ko-KR" b="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: </a:t>
                      </a:r>
                      <a:r>
                        <a:rPr lang="ko-KR" altLang="en-US" sz="1800" b="0" kern="120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소상공인시장진흥공단 「</a:t>
                      </a:r>
                      <a:r>
                        <a:rPr lang="en-US" altLang="ko-KR" sz="1800" b="0" kern="120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2022</a:t>
                      </a:r>
                      <a:r>
                        <a:rPr lang="ko-KR" altLang="en-US" sz="1800" b="0" kern="120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년 전통시장</a:t>
                      </a:r>
                      <a:r>
                        <a:rPr lang="en-US" altLang="ko-KR" sz="1800" b="0" kern="120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800" b="0" kern="1200" cap="none" spc="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상점가 점포경영 실태조사」 </a:t>
                      </a: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747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sp>
        <p:nvSpPr>
          <p:cNvPr id="12" name="모서리가 둥근 직사각형 11"/>
          <p:cNvSpPr/>
          <p:nvPr/>
        </p:nvSpPr>
        <p:spPr>
          <a:xfrm>
            <a:off x="70037" y="100546"/>
            <a:ext cx="9858130" cy="47897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전통시장을 익숙함 속의 새로움이 가득한 공간으로의 </a:t>
            </a:r>
            <a:r>
              <a:rPr lang="ko-KR" altLang="en-US" sz="28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리뉴얼</a:t>
            </a:r>
            <a:endParaRPr lang="ko-KR" altLang="en-US" sz="28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672322"/>
            <a:ext cx="12192000" cy="11744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7" y="1016549"/>
            <a:ext cx="6691490" cy="164406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06511"/>
            <a:ext cx="6761528" cy="3837570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033" y="1176112"/>
            <a:ext cx="5135112" cy="52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28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sp>
        <p:nvSpPr>
          <p:cNvPr id="12" name="모서리가 둥근 직사각형 11"/>
          <p:cNvSpPr/>
          <p:nvPr/>
        </p:nvSpPr>
        <p:spPr>
          <a:xfrm>
            <a:off x="70037" y="100546"/>
            <a:ext cx="9858130" cy="47897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전통시장을 익숙함 속의 새로움이 가득한 공간으로의 </a:t>
            </a:r>
            <a:r>
              <a:rPr lang="ko-KR" altLang="en-US" sz="28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리뉴얼</a:t>
            </a:r>
            <a:endParaRPr lang="ko-KR" altLang="en-US" sz="28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672322"/>
            <a:ext cx="12192000" cy="11744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79" y="912172"/>
            <a:ext cx="6618026" cy="107601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7" y="1988192"/>
            <a:ext cx="6708268" cy="199658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06" y="3984772"/>
            <a:ext cx="5738069" cy="2793533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305" y="835797"/>
            <a:ext cx="5346582" cy="2923266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219" y="3759063"/>
            <a:ext cx="5292667" cy="301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15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sp>
        <p:nvSpPr>
          <p:cNvPr id="12" name="모서리가 둥근 직사각형 11"/>
          <p:cNvSpPr/>
          <p:nvPr/>
        </p:nvSpPr>
        <p:spPr>
          <a:xfrm>
            <a:off x="70037" y="100546"/>
            <a:ext cx="9858130" cy="47897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전통시장을 익숙함 속의 새로움이 가득한 공간으로의 </a:t>
            </a:r>
            <a:r>
              <a:rPr lang="ko-KR" altLang="en-US" sz="28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리뉴얼</a:t>
            </a:r>
            <a:endParaRPr lang="ko-KR" altLang="en-US" sz="28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672322"/>
            <a:ext cx="12192000" cy="11744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7" y="894335"/>
            <a:ext cx="6611137" cy="1001578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7" y="2074396"/>
            <a:ext cx="6611137" cy="4638675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174" y="968253"/>
            <a:ext cx="5399953" cy="2942340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174" y="4055522"/>
            <a:ext cx="5399953" cy="27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38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3537522" y="2665584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xmlns="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조용기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55158" y="997525"/>
            <a:ext cx="11408211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전통시장을 익숙함 속의 새로움이 </a:t>
            </a:r>
            <a:endParaRPr lang="en-US" altLang="ko-KR" sz="5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가득한 공간으로의 </a:t>
            </a:r>
            <a:r>
              <a:rPr lang="ko-KR" altLang="en-US" sz="5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리뉴얼</a:t>
            </a:r>
            <a:endParaRPr lang="en-US" altLang="ko-KR" sz="5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sp>
        <p:nvSpPr>
          <p:cNvPr id="7" name="직사각형 6"/>
          <p:cNvSpPr/>
          <p:nvPr/>
        </p:nvSpPr>
        <p:spPr>
          <a:xfrm>
            <a:off x="0" y="672322"/>
            <a:ext cx="12192000" cy="11744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426128" y="3901559"/>
          <a:ext cx="9722841" cy="2524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947"/>
                <a:gridCol w="3240947"/>
                <a:gridCol w="3240947"/>
              </a:tblGrid>
              <a:tr h="2524408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" name="그림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127" y="3901559"/>
            <a:ext cx="3278257" cy="2500398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384" y="3901559"/>
            <a:ext cx="3189656" cy="2500398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4040" y="3901559"/>
            <a:ext cx="3254929" cy="250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2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4499</TotalTime>
  <Words>138</Words>
  <Application>Microsoft Office PowerPoint</Application>
  <PresentationFormat>와이드스크린</PresentationFormat>
  <Paragraphs>75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4" baseType="lpstr">
      <vt:lpstr>HY견고딕</vt:lpstr>
      <vt:lpstr>HY견명조</vt:lpstr>
      <vt:lpstr>HY그래픽M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Microsoft 계정</cp:lastModifiedBy>
  <cp:revision>236</cp:revision>
  <cp:lastPrinted>2023-11-13T06:33:02Z</cp:lastPrinted>
  <dcterms:created xsi:type="dcterms:W3CDTF">2022-12-16T03:44:56Z</dcterms:created>
  <dcterms:modified xsi:type="dcterms:W3CDTF">2024-02-02T00:04:00Z</dcterms:modified>
</cp:coreProperties>
</file>