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948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  <p:sldId id="259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id="{27D12A01-786A-444B-A34F-5EDE52B686FD}" name="기본 구역">
          <p14:sldIdLst>
            <p14:sldId id="256"/>
            <p14:sldId id="257"/>
          </p14:sldIdLst>
        </p14:section>
        <p14:section id="{AFF33ABF-920E-4D05-8ABB-051CA28933C4}" name="제목 없는 구역">
          <p14:sldIdLst>
            <p14:sldId id="258"/>
            <p14:sldId id="259"/>
            <p14:sldId id="260"/>
          </p14:sldIdLst>
        </p14:section>
      </p14:sectionLst>
    </p:ext>
  </p:extLst>
</p:presentation>
</file>

<file path=ppt/commentAuthors.xml><?xml version="1.0" encoding="utf-8"?>
<p:cmAuthorLs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mAuthor id="1" name="user" initials="u" lastIdx="1" clrIdx="0"/>
</p:cmAuthorLst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prnWhat="handouts2" scaleToFitPaper="1"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CDE67981-C926-4AC7-AA08-ACFD1CD1FBA1}" styleName="Normal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40000" cmpd="sng">
              <a:solidFill>
                <a:schemeClr val="accent1"/>
              </a:solidFill>
            </a:ln>
          </a:left>
          <a:right>
            <a:ln w="40000" cmpd="sng">
              <a:solidFill>
                <a:schemeClr val="accent1"/>
              </a:solidFill>
            </a:ln>
          </a:right>
          <a:top>
            <a:ln w="40000" cmpd="sng">
              <a:solidFill>
                <a:schemeClr val="accent1"/>
              </a:solidFill>
            </a:ln>
          </a:top>
          <a:bottom>
            <a:ln w="400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5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5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accent1">
          <a:shade val="80000"/>
        </a:schemeClr>
      </a:tcTxStyle>
      <a:tcStyle>
        <a:tcBdr>
          <a:bottom>
            <a:ln w="35400" cmpd="sng">
              <a:solidFill>
                <a:schemeClr val="accent1">
                  <a:shade val="80000"/>
                </a:schemeClr>
              </a:solidFill>
            </a:ln>
          </a:bottom>
        </a:tcBdr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414" y="96"/>
      </p:cViewPr>
      <p:guideLst>
        <p:guide orient="horz" pos="2158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878"/>
        <p:guide pos="2158"/>
      </p:guideLst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presProps" Target="presProps.xml"  /><Relationship Id="rId11" Type="http://schemas.openxmlformats.org/officeDocument/2006/relationships/viewProps" Target="viewProps.xml"  /><Relationship Id="rId12" Type="http://schemas.openxmlformats.org/officeDocument/2006/relationships/theme" Target="theme/theme1.xml"  /><Relationship Id="rId13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commentAuthors" Target="commentAuthors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2024-11-19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450E784-2449-4FFD-AA69-3F5CFAA75BC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2024-11-19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slide" Target="../slides/slide4.xml"  /><Relationship Id="rId2" Type="http://schemas.openxmlformats.org/officeDocument/2006/relationships/notesMaster" Target="../notesMasters/notesMaster1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slide" Target="../slides/slide5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B11D96-220D-47CC-9206-D213D7EBFE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5413E4-B435-40C6-B570-7C9A8E290A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5A76D-350F-4C36-B963-E53F21425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B893-2A8F-4F85-A731-199314BD870B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628F5D-B669-497A-8D28-1DF0CD202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EC1631-76DF-4899-8554-1217FFA05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15DF-4AA6-480C-8C08-35F7566888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6613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BFF12B-4627-4DDD-A7F5-78F99A65B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3AFD222-AFD7-4FBC-8A0E-AFC405D395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FE005DD-07D2-4610-BC0E-753F6A6A8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B893-2A8F-4F85-A731-199314BD870B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46010D-65D2-421E-ABCD-6CBF6119A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E04AB32-1E19-4455-9203-53C36CE0A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15DF-4AA6-480C-8C08-35F7566888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0811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0CE8F7-5127-417B-A912-805885B14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2D5B0D8-0E03-4900-BD71-CF57F84280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B25906E-5514-4A3F-9CAB-D37049A5E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B893-2A8F-4F85-A731-199314BD870B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344608-CA7C-4E08-8C58-5CF70A20D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174BF1D-999C-4D24-91CB-FD5BE4724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15DF-4AA6-480C-8C08-35F7566888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015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DD74A2-4094-4662-8F10-84C715488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EBFC7F7-381F-45D5-96B4-B71D6F01F8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192A05A-421A-44C3-823C-C54E989E7B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ACEACCB-53A0-4DF7-9BBC-AFEB73A3D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B893-2A8F-4F85-A731-199314BD870B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4B1E43-761A-4059-82A6-2BE8FDC4F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AD10C0A-3BA2-41AE-B1E2-9A820CDD8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15DF-4AA6-480C-8C08-35F7566888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269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6D2A24-3327-4CC0-9F5D-6A62A2A0D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C19F576-BAF9-4F46-BE2C-D815E68639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78D0611-6EB3-4429-8F40-941719A0E3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08AF1D7-B994-453A-A5C5-C9E3C37643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6BE6E81-6D43-47CB-850A-4B978FB156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5FDC315-8CBE-42CD-93DB-4F51917B9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B893-2A8F-4F85-A731-199314BD870B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A3B73A8-715E-4019-AFD4-3B706FA48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5B33504-4D00-4EBD-9911-74AD8AC80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15DF-4AA6-480C-8C08-35F7566888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32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851B63-0854-4826-B60D-89B872A8D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E01367E-9DE9-401B-A6F0-C842A4029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B893-2A8F-4F85-A731-199314BD870B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0F82908-F2C6-475C-9AE7-F19EB7A2C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14F2351-52E8-4AEE-B5FD-EA73E665B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15DF-4AA6-480C-8C08-35F7566888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7414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A2260FB-07D4-4956-8316-2FADC0071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B893-2A8F-4F85-A731-199314BD870B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428295A2-9E75-4966-A0C4-1E3810D7B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61A1B45-486C-4F52-8050-598125E83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15DF-4AA6-480C-8C08-35F7566888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5621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983EAB-7B01-4FB6-82BC-112BB9503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CBBCEA8-4509-4B3B-B14A-310E79E91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E41534C-D484-4EE3-B717-FF8F94C5A5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E6D8CB2-6DE1-4468-9794-528E895A9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B893-2A8F-4F85-A731-199314BD870B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C7A350E-BCB8-49AB-97C1-EBE92EA9D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BC178D0-7578-4D48-A899-3D923F455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15DF-4AA6-480C-8C08-35F7566888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174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68F84C-A568-4F58-96A6-0C968180C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B9A387A-9179-44B3-9272-01DA53236B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0C16D67-BB67-44B1-91DF-9ADF49A414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FCA4B9D-0C61-4CAE-A3A3-A2931750C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B893-2A8F-4F85-A731-199314BD870B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4C4FB4C-5F4F-4B08-A142-2A0CC97D9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F7212C5-B62E-4C47-A9DD-AB11EA1DA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15DF-4AA6-480C-8C08-35F7566888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4816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718D43-27C9-481C-BF5D-CB108D26D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71832AE-785F-43E7-8FA0-99941B28B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8E69F0C-8A98-439D-9E78-E411D937F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B893-2A8F-4F85-A731-199314BD870B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1E42D60-63D8-4788-AE5D-5B9D9464A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6FA71D8-F1FE-4730-B633-E0CC48BBF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15DF-4AA6-480C-8C08-35F7566888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1817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4BDDC68-DE3E-4749-8880-9DEC08CC58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D1A5D4C-CA8D-44B4-BCF1-5CC6979D3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02BC1DF-75C9-4E34-8339-08FB411B6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B893-2A8F-4F85-A731-199314BD870B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4E9FAC2-DB94-4927-9750-6DFA23536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57E598-5769-4547-950D-008244406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C15DF-4AA6-480C-8C08-35F7566888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36829"/>
      </p:ext>
    </p:extLst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2857477" y="2214563"/>
            <a:ext cx="6477023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6FEC12-A4C9-4837-AF94-AD867782C04C}" type="datetime1">
              <a:rPr lang="ko-KR" altLang="en-US"/>
              <a:pPr>
                <a:defRPr/>
              </a:pPr>
              <a:t>2024-11-19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22CD3B-FDDF-4998-970C-76E6E0BEC65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두 번째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세 번째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네 번째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 번째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CAE1B893-2A8F-4F85-A731-199314BD870B}" type="datetime1">
              <a:rPr lang="ko-KR" altLang="en-US"/>
              <a:pPr lvl="0">
                <a:defRPr/>
              </a:pPr>
              <a:t>2024-11-19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C1C15DF-4AA6-480C-8C08-35F756688805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45" r:id="rId10"/>
    <p:sldLayoutId id="2147483946" r:id="rId11"/>
    <p:sldLayoutId id="2147483947" r:id="rId12"/>
  </p:sldLayoutIdLst>
  <p:transition xmlns:mc="http://schemas.openxmlformats.org/markup-compatibility/2006" xmlns:hp="http://schemas.haansoft.com/office/presentation/8.0" mc:Ignorable="hp" hp:hslDur="50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png"  /><Relationship Id="rId4" Type="http://schemas.openxmlformats.org/officeDocument/2006/relationships/image" Target="../media/image2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3.png"  /><Relationship Id="rId4" Type="http://schemas.openxmlformats.org/officeDocument/2006/relationships/image" Target="../media/image4.png"  /><Relationship Id="rId5" Type="http://schemas.openxmlformats.org/officeDocument/2006/relationships/image" Target="../media/image5.png"  /><Relationship Id="rId6" Type="http://schemas.openxmlformats.org/officeDocument/2006/relationships/image" Target="../media/image6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3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3.png"  /><Relationship Id="rId4" Type="http://schemas.openxmlformats.org/officeDocument/2006/relationships/image" Target="../media/image7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4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3.png"  /><Relationship Id="rId4" Type="http://schemas.openxmlformats.org/officeDocument/2006/relationships/image" Target="../media/image8.png"  /><Relationship Id="rId5" Type="http://schemas.openxmlformats.org/officeDocument/2006/relationships/image" Target="../media/image9.png"  /><Relationship Id="rId6" Type="http://schemas.openxmlformats.org/officeDocument/2006/relationships/image" Target="../media/image10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5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.png"  /><Relationship Id="rId4" Type="http://schemas.openxmlformats.org/officeDocument/2006/relationships/image" Target="../media/image11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 rot="0">
            <a:off x="809666" y="5982235"/>
            <a:ext cx="11042453" cy="547708"/>
            <a:chOff x="753307" y="5833428"/>
            <a:chExt cx="11042453" cy="547708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0" name="직선 연결선 9"/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직사각형 10"/>
          <p:cNvSpPr/>
          <p:nvPr/>
        </p:nvSpPr>
        <p:spPr>
          <a:xfrm>
            <a:off x="4476259" y="1666150"/>
            <a:ext cx="7529346" cy="15531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lvl1pPr marL="0" indent="0" algn="l" defTabSz="232257" rtl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 kumimoji="0" sz="1800" b="0" i="0" u="none" strike="noStrike" kern="1200" cap="none" spc="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>
              <a:defRPr/>
            </a:pPr>
            <a:r>
              <a:rPr lang="ko-KR" altLang="en-US" sz="4800">
                <a:latin typeface="HY헤드라인M"/>
                <a:ea typeface="HY헤드라인M"/>
              </a:rPr>
              <a:t> </a:t>
            </a:r>
            <a:r>
              <a:rPr lang="ko-KR" altLang="en-US" sz="4800">
                <a:latin typeface="HY견고딕"/>
                <a:ea typeface="HY견고딕"/>
              </a:rPr>
              <a:t>사람과 반려동물이 모두 </a:t>
            </a:r>
            <a:endParaRPr lang="ko-KR" altLang="en-US" sz="4800">
              <a:latin typeface="HY견고딕"/>
              <a:ea typeface="HY견고딕"/>
            </a:endParaRPr>
          </a:p>
          <a:p>
            <a:pPr algn="ctr">
              <a:defRPr/>
            </a:pPr>
            <a:r>
              <a:rPr lang="ko-KR" altLang="en-US" sz="4800">
                <a:latin typeface="HY견고딕"/>
                <a:ea typeface="HY견고딕"/>
              </a:rPr>
              <a:t>행복한 원주 만들기 </a:t>
            </a:r>
            <a:r>
              <a:rPr lang="en-US" altLang="ko-KR" sz="4800">
                <a:latin typeface="HY견고딕"/>
                <a:ea typeface="HY견고딕"/>
              </a:rPr>
              <a:t>Ver.2</a:t>
            </a:r>
            <a:r>
              <a:rPr lang="ko-KR" altLang="en-US" sz="4800">
                <a:latin typeface="HY견고딕"/>
                <a:ea typeface="HY견고딕"/>
              </a:rPr>
              <a:t> </a:t>
            </a:r>
            <a:endParaRPr lang="ko-KR" altLang="en-US" sz="4800">
              <a:latin typeface="HY견고딕"/>
              <a:ea typeface="HY견고딕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614877" y="4318872"/>
            <a:ext cx="692837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lvl1pPr marL="0" indent="0" algn="l" defTabSz="232257" rtl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 kumimoji="0" sz="1800" b="0" i="0" u="none" strike="noStrike" kern="1200" cap="none" spc="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>
              <a:defRPr/>
            </a:pPr>
            <a:r>
              <a:rPr lang="ko-KR" altLang="en-US" sz="4800">
                <a:latin typeface="HY헤드라인M"/>
                <a:ea typeface="HY헤드라인M"/>
              </a:rPr>
              <a:t> </a:t>
            </a:r>
            <a:r>
              <a:rPr lang="en-US" altLang="ko-KR" sz="4000">
                <a:latin typeface="HY견고딕"/>
                <a:ea typeface="HY견고딕"/>
              </a:rPr>
              <a:t>[</a:t>
            </a:r>
            <a:r>
              <a:rPr lang="ko-KR" altLang="en-US" sz="4000">
                <a:latin typeface="HY견고딕"/>
                <a:ea typeface="HY견고딕"/>
              </a:rPr>
              <a:t>나윤선 의원</a:t>
            </a:r>
            <a:r>
              <a:rPr lang="en-US" altLang="ko-KR" sz="4000">
                <a:latin typeface="HY견고딕"/>
                <a:ea typeface="HY견고딕"/>
              </a:rPr>
              <a:t>]</a:t>
            </a:r>
            <a:endParaRPr lang="en-US" altLang="ko-KR" sz="4000">
              <a:latin typeface="HY견고딕"/>
              <a:ea typeface="HY견고딕"/>
            </a:endParaRPr>
          </a:p>
        </p:txBody>
      </p:sp>
      <p:pic>
        <p:nvPicPr>
          <p:cNvPr id="14" name="그림 3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570822" y="1200540"/>
            <a:ext cx="3830057" cy="3535461"/>
          </a:xfrm>
          <a:prstGeom prst="ellipse">
            <a:avLst/>
          </a:prstGeom>
          <a:ln>
            <a:noFill/>
          </a:ln>
          <a:effectLst>
            <a:reflection blurRad="6350" stA="50000" endA="300" endPos="35000" dir="5400000" sy="-100000" algn="bl" rotWithShape="0"/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016456" y="292217"/>
            <a:ext cx="1990987" cy="494250"/>
          </a:xfrm>
          <a:prstGeom prst="rect">
            <a:avLst/>
          </a:prstGeom>
        </p:spPr>
      </p:pic>
      <p:sp>
        <p:nvSpPr>
          <p:cNvPr id="29" name=""/>
          <p:cNvSpPr txBox="1"/>
          <p:nvPr/>
        </p:nvSpPr>
        <p:spPr>
          <a:xfrm>
            <a:off x="6779103" y="2394716"/>
            <a:ext cx="2763927" cy="365629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endParaRPr lang="ko-KR" altLang="en-US"/>
          </a:p>
        </p:txBody>
      </p:sp>
      <p:pic>
        <p:nvPicPr>
          <p:cNvPr id="31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0" y="0"/>
            <a:ext cx="5466213" cy="6858000"/>
          </a:xfrm>
          <a:prstGeom prst="rect">
            <a:avLst/>
          </a:prstGeom>
        </p:spPr>
      </p:pic>
      <p:pic>
        <p:nvPicPr>
          <p:cNvPr id="33" name="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5739731" y="2409151"/>
            <a:ext cx="5754060" cy="2766483"/>
          </a:xfrm>
          <a:prstGeom prst="rect">
            <a:avLst/>
          </a:prstGeom>
          <a:ln w="88900" cap="sq">
            <a:noFill/>
            <a:miter/>
          </a:ln>
          <a:effectLst>
            <a:outerShdw blurRad="127000" dist="127000" dir="2700000" algn="tr" rotWithShape="0">
              <a:srgbClr val="000000">
                <a:alpha val="40000"/>
              </a:srgbClr>
            </a:outerShdw>
          </a:effectLst>
        </p:spPr>
      </p:pic>
      <p:sp>
        <p:nvSpPr>
          <p:cNvPr id="37" name=""/>
          <p:cNvSpPr/>
          <p:nvPr/>
        </p:nvSpPr>
        <p:spPr>
          <a:xfrm>
            <a:off x="6990773" y="1105477"/>
            <a:ext cx="3405908" cy="1029469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67950"/>
              <a:gd name="adj6" fmla="val -175172"/>
            </a:avLst>
          </a:prstGeom>
          <a:solidFill>
            <a:schemeClr val="lt1"/>
          </a:solidFill>
          <a:effectLst>
            <a:glow rad="127000">
              <a:srgbClr val="ffd700">
                <a:alpha val="50000"/>
              </a:srgbClr>
            </a:glow>
            <a:outerShdw blurRad="76200" dist="762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ko-KR" altLang="en-US" sz="2300" b="1">
                <a:solidFill>
                  <a:schemeClr val="dk1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 안전총괄과 </a:t>
            </a:r>
            <a:endParaRPr lang="ko-KR" altLang="en-US" sz="2300" b="1">
              <a:solidFill>
                <a:schemeClr val="dk1"/>
              </a:solidFill>
              <a:effectLst>
                <a:outerShdw blurRad="76200" dist="76200" dir="2700000" algn="ctr" rotWithShape="0">
                  <a:srgbClr val="000000">
                    <a:alpha val="50000"/>
                  </a:srgbClr>
                </a:outerShdw>
              </a:effectLst>
            </a:endParaRPr>
          </a:p>
          <a:p>
            <a:pPr>
              <a:defRPr/>
            </a:pPr>
            <a:r>
              <a:rPr lang="ko-KR" altLang="en-US" sz="2300" b="1">
                <a:solidFill>
                  <a:schemeClr val="dk1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altLang="ko-KR" sz="2300" b="1">
                <a:solidFill>
                  <a:schemeClr val="dk1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-</a:t>
            </a:r>
            <a:r>
              <a:rPr lang="ko-KR" altLang="en-US" sz="2300" b="1">
                <a:solidFill>
                  <a:schemeClr val="dk1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 반려견순찰대 미회신</a:t>
            </a:r>
            <a:endParaRPr lang="ko-KR" altLang="en-US" sz="2300" b="1">
              <a:solidFill>
                <a:schemeClr val="dk1"/>
              </a:solidFill>
              <a:effectLst>
                <a:outerShdw blurRad="76200" dist="76200" dir="2700000" algn="ctr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8" name=""/>
          <p:cNvSpPr/>
          <p:nvPr/>
        </p:nvSpPr>
        <p:spPr>
          <a:xfrm>
            <a:off x="5970924" y="5444645"/>
            <a:ext cx="5426364" cy="1125682"/>
          </a:xfrm>
          <a:prstGeom prst="flowChartTerminator">
            <a:avLst/>
          </a:prstGeom>
          <a:solidFill>
            <a:schemeClr val="lt1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en-US" altLang="ko-KR" sz="2000" b="1">
                <a:solidFill>
                  <a:srgbClr val="ff6600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-</a:t>
            </a:r>
            <a:r>
              <a:rPr lang="ko-KR" altLang="en-US" sz="2000" b="1">
                <a:solidFill>
                  <a:srgbClr val="ff6600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 주민참여형 치안 정책의 대표적 사례</a:t>
            </a:r>
            <a:endParaRPr lang="ko-KR" altLang="en-US" sz="2000" b="1">
              <a:solidFill>
                <a:srgbClr val="ff6600"/>
              </a:solidFill>
              <a:effectLst>
                <a:outerShdw blurRad="76200" dist="76200" dir="2700000" algn="ctr" rotWithShape="0">
                  <a:srgbClr val="000000">
                    <a:alpha val="50000"/>
                  </a:srgbClr>
                </a:outerShdw>
              </a:effectLst>
            </a:endParaRPr>
          </a:p>
          <a:p>
            <a:pPr>
              <a:defRPr/>
            </a:pPr>
            <a:r>
              <a:rPr lang="en-US" altLang="ko-KR" sz="2000" b="1">
                <a:solidFill>
                  <a:srgbClr val="ff6600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-</a:t>
            </a:r>
            <a:r>
              <a:rPr lang="ko-KR" altLang="en-US" sz="2000" b="1">
                <a:solidFill>
                  <a:srgbClr val="ff6600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 산책</a:t>
            </a:r>
            <a:r>
              <a:rPr lang="en-US" altLang="ko-KR" sz="2000" b="1">
                <a:solidFill>
                  <a:srgbClr val="ff6600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,</a:t>
            </a:r>
            <a:r>
              <a:rPr lang="ko-KR" altLang="en-US" sz="2000" b="1">
                <a:solidFill>
                  <a:srgbClr val="ff6600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 동네 순찰</a:t>
            </a:r>
            <a:r>
              <a:rPr lang="en-US" altLang="ko-KR" sz="2000" b="1">
                <a:solidFill>
                  <a:srgbClr val="ff6600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,</a:t>
            </a:r>
            <a:r>
              <a:rPr lang="ko-KR" altLang="en-US" sz="2000" b="1">
                <a:solidFill>
                  <a:srgbClr val="ff6600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</a:rPr>
              <a:t> 반려견 인식 개선  </a:t>
            </a:r>
            <a:endParaRPr lang="ko-KR" altLang="en-US" sz="2000" b="1">
              <a:solidFill>
                <a:srgbClr val="ff6600"/>
              </a:solidFill>
              <a:effectLst>
                <a:outerShdw blurRad="76200" dist="76200" dir="2700000" algn="ctr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9" name=""/>
          <p:cNvSpPr txBox="1"/>
          <p:nvPr/>
        </p:nvSpPr>
        <p:spPr>
          <a:xfrm>
            <a:off x="8174181" y="4857747"/>
            <a:ext cx="2068561" cy="286734"/>
          </a:xfrm>
          <a:prstGeom prst="rect">
            <a:avLst/>
          </a:prstGeom>
          <a:effectLst>
            <a:glow rad="63500">
              <a:srgbClr val="a5a5a5">
                <a:alpha val="49800"/>
              </a:srgbClr>
            </a:glow>
          </a:effectLst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300" b="1" i="0" u="none" strike="noStrike" kern="1200" cap="none" spc="0" normalizeH="0" baseline="0" mc:Ignorable="hp" hp:hslEmbossed="0">
                <a:ln w="12700" cap="flat" cmpd="sng" algn="ctr">
                  <a:solidFill>
                    <a:srgbClr val="a5a5a5"/>
                  </a:solidFill>
                  <a:prstDash val="solid"/>
                  <a:miter/>
                  <a:headEnd w="med" len="med"/>
                  <a:tailEnd w="med" len="med"/>
                </a:ln>
                <a:solidFill>
                  <a:srgbClr val="ffffff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  <a:latin typeface="맑은 고딕"/>
                <a:ea typeface="맑은 고딕"/>
                <a:cs typeface="맑은 고딕"/>
              </a:rPr>
              <a:t>&lt;</a:t>
            </a:r>
            <a:r>
              <a:rPr xmlns:mc="http://schemas.openxmlformats.org/markup-compatibility/2006" xmlns:hp="http://schemas.haansoft.com/office/presentation/8.0" kumimoji="0" lang="ko-KR" altLang="en-US" sz="1300" b="1" i="0" u="none" strike="noStrike" kern="1200" cap="none" spc="0" normalizeH="0" baseline="0" mc:Ignorable="hp" hp:hslEmbossed="0">
                <a:ln w="12700" cap="flat" cmpd="sng" algn="ctr">
                  <a:solidFill>
                    <a:srgbClr val="a5a5a5"/>
                  </a:solidFill>
                  <a:prstDash val="solid"/>
                  <a:miter/>
                  <a:headEnd w="med" len="med"/>
                  <a:tailEnd w="med" len="med"/>
                </a:ln>
                <a:solidFill>
                  <a:srgbClr val="ffffff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  <a:latin typeface="맑은 고딕"/>
                <a:ea typeface="맑은 고딕"/>
                <a:cs typeface="맑은 고딕"/>
              </a:rPr>
              <a:t>반려견순찰대 누리집</a:t>
            </a:r>
            <a:r>
              <a:rPr xmlns:mc="http://schemas.openxmlformats.org/markup-compatibility/2006" xmlns:hp="http://schemas.haansoft.com/office/presentation/8.0" kumimoji="0" lang="en-US" altLang="ko-KR" sz="1300" b="1" i="0" u="none" strike="noStrike" kern="1200" cap="none" spc="0" normalizeH="0" baseline="0" mc:Ignorable="hp" hp:hslEmbossed="0">
                <a:ln w="12700" cap="flat" cmpd="sng" algn="ctr">
                  <a:solidFill>
                    <a:srgbClr val="a5a5a5"/>
                  </a:solidFill>
                  <a:prstDash val="solid"/>
                  <a:miter/>
                  <a:headEnd w="med" len="med"/>
                  <a:tailEnd w="med" len="med"/>
                </a:ln>
                <a:solidFill>
                  <a:srgbClr val="ffffff"/>
                </a:solidFill>
                <a:effectLst>
                  <a:outerShdw blurRad="76200" dist="76200" dir="2700000" algn="ctr" rotWithShape="0">
                    <a:srgbClr val="000000">
                      <a:alpha val="50000"/>
                    </a:srgbClr>
                  </a:outerShdw>
                </a:effectLst>
                <a:latin typeface="맑은 고딕"/>
                <a:ea typeface="맑은 고딕"/>
                <a:cs typeface="맑은 고딕"/>
              </a:rPr>
              <a:t>&gt;</a:t>
            </a:r>
            <a:endParaRPr xmlns:mc="http://schemas.openxmlformats.org/markup-compatibility/2006" xmlns:hp="http://schemas.haansoft.com/office/presentation/8.0" kumimoji="0" lang="en-US" altLang="ko-KR" sz="1300" b="1" i="0" u="none" strike="noStrike" kern="1200" cap="none" spc="0" normalizeH="0" baseline="0" mc:Ignorable="hp" hp:hslEmbossed="0">
              <a:ln w="12700" cap="flat" cmpd="sng" algn="ctr">
                <a:solidFill>
                  <a:srgbClr val="a5a5a5"/>
                </a:solidFill>
                <a:prstDash val="solid"/>
                <a:miter/>
                <a:headEnd w="med" len="med"/>
                <a:tailEnd w="med" len="med"/>
              </a:ln>
              <a:solidFill>
                <a:srgbClr val="ffffff"/>
              </a:solidFill>
              <a:effectLst>
                <a:outerShdw blurRad="76200" dist="76200" dir="2700000" algn="ctr" rotWithShape="0">
                  <a:srgbClr val="000000">
                    <a:alpha val="50000"/>
                  </a:srgbClr>
                </a:outerShdw>
              </a:effectLst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40" name="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10457538" y="6007633"/>
            <a:ext cx="1089999" cy="307588"/>
          </a:xfrm>
          <a:prstGeom prst="rect">
            <a:avLst/>
          </a:prstGeom>
          <a:effectLst>
            <a:glow rad="63500">
              <a:srgbClr val="ffd700">
                <a:alpha val="50000"/>
              </a:srgbClr>
            </a:glow>
            <a:reflection blurRad="6350" stA="50000" endA="300" endPos="7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016456" y="292217"/>
            <a:ext cx="1990987" cy="494250"/>
          </a:xfrm>
          <a:prstGeom prst="rect">
            <a:avLst/>
          </a:prstGeom>
        </p:spPr>
      </p:pic>
      <p:sp>
        <p:nvSpPr>
          <p:cNvPr id="24" name=""/>
          <p:cNvSpPr/>
          <p:nvPr/>
        </p:nvSpPr>
        <p:spPr>
          <a:xfrm>
            <a:off x="785091" y="643659"/>
            <a:ext cx="8774544" cy="654242"/>
          </a:xfrm>
          <a:prstGeom prst="rect">
            <a:avLst/>
          </a:prstGeom>
          <a:solidFill>
            <a:schemeClr val="lt1"/>
          </a:solidFill>
          <a:effectLst>
            <a:outerShdw blurRad="76200" sx="104000" sy="104000" algn="ctr" rotWithShape="0">
              <a:srgbClr val="000000">
                <a:alpha val="50000"/>
              </a:srgbClr>
            </a:outerShdw>
          </a:effectLst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r>
              <a:rPr lang="ko-KR" altLang="en-US" sz="2100" b="1">
                <a:solidFill>
                  <a:schemeClr val="dk1"/>
                </a:solidFill>
              </a:rPr>
              <a:t>반려인과 비</a:t>
            </a:r>
            <a:r>
              <a:rPr lang="en-US" altLang="ko-KR" sz="2100" b="1">
                <a:solidFill>
                  <a:schemeClr val="dk1"/>
                </a:solidFill>
              </a:rPr>
              <a:t>(</a:t>
            </a:r>
            <a:r>
              <a:rPr lang="ko-KR" altLang="en-US" sz="2100" b="1">
                <a:solidFill>
                  <a:schemeClr val="dk1"/>
                </a:solidFill>
              </a:rPr>
              <a:t>非</a:t>
            </a:r>
            <a:r>
              <a:rPr lang="en-US" altLang="ko-KR" sz="2100" b="1">
                <a:solidFill>
                  <a:schemeClr val="dk1"/>
                </a:solidFill>
              </a:rPr>
              <a:t>)</a:t>
            </a:r>
            <a:r>
              <a:rPr lang="ko-KR" altLang="en-US" sz="2100" b="1">
                <a:solidFill>
                  <a:schemeClr val="dk1"/>
                </a:solidFill>
              </a:rPr>
              <a:t>반려인의 공존 방안은</a:t>
            </a:r>
            <a:r>
              <a:rPr lang="en-US" altLang="ko-KR" sz="2100" b="1">
                <a:solidFill>
                  <a:schemeClr val="dk1"/>
                </a:solidFill>
              </a:rPr>
              <a:t>?</a:t>
            </a:r>
            <a:r>
              <a:rPr lang="ko-KR" altLang="en-US" sz="2100" b="1">
                <a:solidFill>
                  <a:schemeClr val="dk1"/>
                </a:solidFill>
              </a:rPr>
              <a:t> </a:t>
            </a:r>
            <a:r>
              <a:rPr lang="en-US" altLang="ko-KR" sz="2100" b="1">
                <a:solidFill>
                  <a:schemeClr val="dk1"/>
                </a:solidFill>
              </a:rPr>
              <a:t>-</a:t>
            </a:r>
            <a:r>
              <a:rPr lang="ko-KR" altLang="en-US" sz="2100" b="1">
                <a:solidFill>
                  <a:schemeClr val="dk1"/>
                </a:solidFill>
              </a:rPr>
              <a:t> 반려견 문제에 대한 인식 조사</a:t>
            </a:r>
            <a:endParaRPr lang="ko-KR" altLang="en-US" sz="2100" b="1">
              <a:solidFill>
                <a:schemeClr val="dk1"/>
              </a:solidFill>
            </a:endParaRPr>
          </a:p>
        </p:txBody>
      </p:sp>
      <p:pic>
        <p:nvPicPr>
          <p:cNvPr id="25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823720" y="1511299"/>
            <a:ext cx="6676833" cy="51054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26" name=""/>
          <p:cNvSpPr txBox="1"/>
          <p:nvPr/>
        </p:nvSpPr>
        <p:spPr>
          <a:xfrm>
            <a:off x="8414714" y="2288886"/>
            <a:ext cx="2924848" cy="367646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endParaRPr lang="ko-KR" altLang="en-US"/>
          </a:p>
        </p:txBody>
      </p:sp>
      <p:grpSp>
        <p:nvGrpSpPr>
          <p:cNvPr id="28" name="그룹 41"/>
          <p:cNvGrpSpPr/>
          <p:nvPr/>
        </p:nvGrpSpPr>
        <p:grpSpPr>
          <a:xfrm rot="0">
            <a:off x="8367061" y="2336743"/>
            <a:ext cx="3158093" cy="3088430"/>
            <a:chOff x="829305" y="2349665"/>
            <a:chExt cx="2858042" cy="2865285"/>
          </a:xfrm>
        </p:grpSpPr>
        <p:sp>
          <p:nvSpPr>
            <p:cNvPr id="29" name="막힌 원호 42"/>
            <p:cNvSpPr/>
            <p:nvPr/>
          </p:nvSpPr>
          <p:spPr>
            <a:xfrm rot="5400000" flipH="1">
              <a:off x="879245" y="2406848"/>
              <a:ext cx="2857520" cy="2758685"/>
            </a:xfrm>
            <a:prstGeom prst="blockArc">
              <a:avLst>
                <a:gd name="adj1" fmla="val 10800000"/>
                <a:gd name="adj2" fmla="val 0"/>
                <a:gd name="adj3" fmla="val 16110"/>
              </a:avLst>
            </a:prstGeom>
            <a:ln>
              <a:headEnd w="med" len="med"/>
              <a:tailEnd w="med" len="med"/>
            </a:ln>
          </p:spPr>
          <p:style>
            <a:lnRef idx="2">
              <a:schemeClr val="accent6">
                <a:shade val="2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 lang="ko-KR" altLang="en-US"/>
              </a:pPr>
              <a:r>
  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  <a:solidFill>
                    <a:srgbClr val="000000"/>
                  </a:solidFill>
                  <a:latin typeface="맑은 고딕"/>
                  <a:ea typeface="맑은 고딕"/>
                  <a:cs typeface="맑은 고딕"/>
                </a:rPr>
                <a:t>  </a:t>
              </a:r>
  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30" name="막힌 원호 43"/>
            <p:cNvSpPr/>
            <p:nvPr/>
          </p:nvSpPr>
          <p:spPr>
            <a:xfrm rot="5400000" flipV="1">
              <a:off x="779887" y="2399083"/>
              <a:ext cx="2857520" cy="2758685"/>
            </a:xfrm>
            <a:prstGeom prst="blockArc">
              <a:avLst>
                <a:gd name="adj1" fmla="val 10800000"/>
                <a:gd name="adj2" fmla="val 0"/>
                <a:gd name="adj3" fmla="val 16110"/>
              </a:avLst>
            </a:prstGeom>
            <a:ln>
              <a:headEnd w="med" len="med"/>
              <a:tailEnd w="med" len="med"/>
            </a:ln>
          </p:spPr>
          <p:style>
            <a:lnRef idx="2">
              <a:schemeClr val="accent2">
                <a:shade val="2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 lang="ko-KR" altLang="en-US"/>
              </a:pPr>
  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31" name="TextBox 44"/>
            <p:cNvSpPr txBox="1"/>
            <p:nvPr/>
          </p:nvSpPr>
          <p:spPr>
            <a:xfrm>
              <a:off x="1433411" y="3591136"/>
              <a:ext cx="1678304" cy="482489"/>
            </a:xfrm>
            <a:prstGeom prst="rect">
              <a:avLst/>
            </a:prstGeom>
            <a:noFill/>
            <a:effectLst>
              <a:outerShdw blurRad="63500" sx="102000" sy="102000" algn="ctr" rotWithShape="0">
                <a:srgbClr val="000000">
                  <a:alpha val="40000"/>
                </a:srgbClr>
              </a:outerShdw>
            </a:effectLst>
          </p:spPr>
          <p:txBody>
            <a:bodyPr vert="horz" wrap="square" lIns="91440" tIns="45720" rIns="91440" bIns="45720" anchor="ctr">
              <a:spAutoFit/>
            </a:bodyPr>
            <a:p>
              <a:pPr marL="0" lv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lang="ko-KR" altLang="en-US"/>
              </a:pPr>
              <a:r>
                <a:rPr xmlns:mc="http://schemas.openxmlformats.org/markup-compatibility/2006" xmlns:hp="http://schemas.haansoft.com/office/presentation/8.0" kumimoji="0" lang="ko-KR" altLang="en-US" sz="2800" b="0" i="0" u="none" strike="noStrike" kern="1200" cap="none" spc="5" normalizeH="0" baseline="0" mc:Ignorable="hp" hp:hslEmbossed="0">
                  <a:solidFill>
                    <a:srgbClr val="404040"/>
                  </a:solidFill>
                  <a:latin typeface="맑은 고딕"/>
                  <a:ea typeface="맑은 고딕"/>
                  <a:cs typeface="맑은 고딕"/>
                </a:rPr>
                <a:t>펫티켓</a:t>
              </a:r>
              <a:endParaRPr xmlns:mc="http://schemas.openxmlformats.org/markup-compatibility/2006" xmlns:hp="http://schemas.haansoft.com/office/presentation/8.0" kumimoji="0" lang="ko-KR" altLang="en-US" sz="2800" b="0" i="0" u="none" strike="noStrike" kern="1200" cap="none" spc="5" normalizeH="0" baseline="0" mc:Ignorable="hp" hp:hslEmbossed="0">
                <a:solidFill>
                  <a:srgbClr val="404040"/>
                </a:solidFill>
                <a:latin typeface="맑은 고딕"/>
                <a:ea typeface="맑은 고딕"/>
                <a:cs typeface="맑은 고딕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016456" y="292217"/>
            <a:ext cx="1990987" cy="494250"/>
          </a:xfrm>
          <a:prstGeom prst="rect">
            <a:avLst/>
          </a:prstGeom>
        </p:spPr>
      </p:pic>
      <p:sp>
        <p:nvSpPr>
          <p:cNvPr id="26" name=""/>
          <p:cNvSpPr/>
          <p:nvPr/>
        </p:nvSpPr>
        <p:spPr>
          <a:xfrm>
            <a:off x="890924" y="730250"/>
            <a:ext cx="5994013" cy="654242"/>
          </a:xfrm>
          <a:prstGeom prst="rect">
            <a:avLst/>
          </a:prstGeom>
          <a:solidFill>
            <a:schemeClr val="accent4">
              <a:alpha val="100000"/>
            </a:schemeClr>
          </a:solidFill>
          <a:ln w="12700" cap="flat" cmpd="sng" algn="ctr">
            <a:solidFill>
              <a:schemeClr val="accent4">
                <a:alpha val="100000"/>
              </a:schemeClr>
            </a:solidFill>
            <a:prstDash val="solid"/>
            <a:miter/>
          </a:ln>
          <a:effectLst>
            <a:outerShdw blurRad="76200" sx="104000" sy="104000" algn="ctr" rotWithShape="0">
              <a:srgbClr val="000000">
                <a:alpha val="49800"/>
              </a:srgbClr>
            </a:outerShdw>
          </a:effectLst>
          <a:scene3d>
            <a:camera prst="orthographicFront"/>
            <a:lightRig rig="threePt" dir="t"/>
          </a:scene3d>
          <a:sp3d/>
        </p:spPr>
        <p:txBody>
          <a:bodyPr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25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“</a:t>
            </a:r>
            <a:r>
              <a:rPr xmlns:mc="http://schemas.openxmlformats.org/markup-compatibility/2006" xmlns:hp="http://schemas.haansoft.com/office/presentation/8.0" kumimoji="0" lang="ko-KR" altLang="en-US" sz="25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반려동물 전담부서 설치 최우선 과제</a:t>
            </a:r>
            <a:r>
              <a:rPr xmlns:mc="http://schemas.openxmlformats.org/markup-compatibility/2006" xmlns:hp="http://schemas.haansoft.com/office/presentation/8.0" kumimoji="0" lang="en-US" altLang="ko-KR" sz="25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”</a:t>
            </a:r>
            <a:endParaRPr xmlns:mc="http://schemas.openxmlformats.org/markup-compatibility/2006" xmlns:hp="http://schemas.haansoft.com/office/presentation/8.0" kumimoji="0" lang="en-US" altLang="ko-KR" sz="2500" b="1" i="0" u="none" strike="noStrike" kern="1200" cap="none" spc="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27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 rot="1642047">
            <a:off x="1446120" y="2022477"/>
            <a:ext cx="3438949" cy="832330"/>
          </a:xfrm>
          <a:prstGeom prst="rect">
            <a:avLst/>
          </a:prstGeom>
          <a:effectLst>
            <a:outerShdw blurRad="76200" dist="76200" algn="ctr" rotWithShape="0">
              <a:srgbClr val="000000">
                <a:alpha val="50000"/>
              </a:srgbClr>
            </a:outerShdw>
          </a:effectLst>
          <a:scene3d>
            <a:camera prst="isometricRightUp" fov="0">
              <a:rot lat="2100000" lon="18899998" rev="0"/>
            </a:camera>
            <a:lightRig rig="threePt" dir="t"/>
          </a:scene3d>
        </p:spPr>
      </p:pic>
      <p:pic>
        <p:nvPicPr>
          <p:cNvPr id="28" name="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 rot="2553854">
            <a:off x="375381" y="3807487"/>
            <a:ext cx="6142314" cy="2471577"/>
          </a:xfrm>
          <a:prstGeom prst="rect">
            <a:avLst/>
          </a:prstGeom>
          <a:effectLst>
            <a:outerShdw blurRad="76200" dist="76200" dir="2700000" algn="ctr" rotWithShape="0">
              <a:srgbClr val="000000">
                <a:alpha val="50000"/>
              </a:srgbClr>
            </a:outerShdw>
          </a:effectLst>
          <a:scene3d>
            <a:camera prst="isometricTopUp" fov="0">
              <a:rot lat="19476224" lon="18883146" rev="3609746"/>
            </a:camera>
            <a:lightRig rig="threePt" dir="t"/>
          </a:scene3d>
          <a:sp3d>
            <a:bevelT w="165100" prst="coolSlant"/>
          </a:sp3d>
        </p:spPr>
      </p:pic>
      <p:sp>
        <p:nvSpPr>
          <p:cNvPr id="29" name=""/>
          <p:cNvSpPr txBox="1"/>
          <p:nvPr/>
        </p:nvSpPr>
        <p:spPr>
          <a:xfrm>
            <a:off x="7259118" y="2024303"/>
            <a:ext cx="4252576" cy="364567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endParaRPr lang="ko-KR" altLang="en-US"/>
          </a:p>
        </p:txBody>
      </p:sp>
      <p:sp>
        <p:nvSpPr>
          <p:cNvPr id="31" name="텍스트 개체 틀 4"/>
          <p:cNvSpPr>
            <a:spLocks noGrp="1"/>
          </p:cNvSpPr>
          <p:nvPr/>
        </p:nvSpPr>
        <p:spPr>
          <a:xfrm>
            <a:off x="7023464" y="2269042"/>
            <a:ext cx="4658612" cy="2319915"/>
          </a:xfrm>
          <a:prstGeom prst="rect">
            <a:avLst/>
          </a:prstGeom>
          <a:ln>
            <a:solidFill>
              <a:schemeClr val="accent1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>
            <a:normAutofit fontScale="92500" lnSpcReduction="20000"/>
          </a:bodyPr>
          <a:p>
            <a:pPr marL="342720" lvl="0" indent="-34272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Font typeface="Wingdings"/>
              <a:buChar char="ü"/>
              <a:defRPr lang="ko-KR" altLang="en-US"/>
            </a:pPr>
            <a:r>
              <a:rPr kumimoji="0" lang="ko-KR" altLang="en-US" sz="2400" i="0" u="none" strike="noStrike" kern="1200" cap="none" spc="0" normalizeH="0" baseline="0">
                <a:solidFill>
                  <a:srgbClr val="eb5800"/>
                </a:solidFill>
                <a:effectLst>
                  <a:glow rad="63500">
                    <a:schemeClr val="accent2">
                      <a:satMod val="175000"/>
                      <a:alpha val="50000"/>
                    </a:schemeClr>
                  </a:glow>
                </a:effectLst>
                <a:latin typeface="맑은 고딕"/>
                <a:ea typeface="맑은 고딕"/>
                <a:cs typeface="맑은 고딕"/>
              </a:rPr>
              <a:t>민선 </a:t>
            </a:r>
            <a:r>
              <a:rPr kumimoji="0" lang="en-US" altLang="ko-KR" sz="2400" i="0" u="none" strike="noStrike" kern="1200" cap="none" spc="0" normalizeH="0" baseline="0">
                <a:solidFill>
                  <a:srgbClr val="eb5800"/>
                </a:solidFill>
                <a:effectLst>
                  <a:glow rad="63500">
                    <a:schemeClr val="accent2">
                      <a:satMod val="175000"/>
                      <a:alpha val="50000"/>
                    </a:schemeClr>
                  </a:glow>
                </a:effectLst>
                <a:latin typeface="맑은 고딕"/>
                <a:ea typeface="맑은 고딕"/>
                <a:cs typeface="맑은 고딕"/>
              </a:rPr>
              <a:t>8</a:t>
            </a:r>
            <a:r>
              <a:rPr kumimoji="0" lang="ko-KR" altLang="en-US" sz="2400" i="0" u="none" strike="noStrike" kern="1200" cap="none" spc="0" normalizeH="0" baseline="0">
                <a:solidFill>
                  <a:srgbClr val="eb5800"/>
                </a:solidFill>
                <a:effectLst>
                  <a:glow rad="63500">
                    <a:schemeClr val="accent2">
                      <a:satMod val="175000"/>
                      <a:alpha val="50000"/>
                    </a:schemeClr>
                  </a:glow>
                </a:effectLst>
                <a:latin typeface="맑은 고딕"/>
                <a:ea typeface="맑은 고딕"/>
                <a:cs typeface="맑은 고딕"/>
              </a:rPr>
              <a:t>기 공약</a:t>
            </a:r>
            <a:endParaRPr kumimoji="0" lang="ko-KR" altLang="en-US" sz="2400" i="0" u="none" strike="noStrike" kern="1200" cap="none" spc="0" normalizeH="0" baseline="0">
              <a:solidFill>
                <a:srgbClr val="eb5800"/>
              </a:solidFill>
              <a:effectLst>
                <a:glow rad="63500">
                  <a:schemeClr val="accent2">
                    <a:satMod val="175000"/>
                    <a:alpha val="50000"/>
                  </a:schemeClr>
                </a:glow>
              </a:effectLst>
              <a:latin typeface="맑은 고딕"/>
              <a:ea typeface="맑은 고딕"/>
              <a:cs typeface="맑은 고딕"/>
            </a:endParaRPr>
          </a:p>
          <a:p>
            <a:pPr marL="0" lvl="0" indent="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Font typeface="Arial"/>
              <a:buNone/>
              <a:defRPr lang="ko-KR" altLang="en-US"/>
            </a:pPr>
            <a:r>
              <a:rPr kumimoji="0" lang="ko-KR" altLang="en-US" sz="2400" i="0" u="none" strike="noStrike" kern="1200" cap="none" spc="0" normalizeH="0" baseline="0">
                <a:solidFill>
                  <a:srgbClr val="eb5800"/>
                </a:solidFill>
                <a:effectLst>
                  <a:glow rad="63500">
                    <a:schemeClr val="accent2">
                      <a:satMod val="175000"/>
                      <a:alpha val="50000"/>
                    </a:schemeClr>
                  </a:glow>
                </a:effectLst>
                <a:latin typeface="맑은 고딕"/>
                <a:ea typeface="맑은 고딕"/>
                <a:cs typeface="맑은 고딕"/>
              </a:rPr>
              <a:t>  </a:t>
            </a:r>
            <a:r>
              <a:rPr kumimoji="0" lang="en-US" altLang="ko-KR" sz="2400" i="0" u="none" strike="noStrike" kern="1200" cap="none" spc="0" normalizeH="0" baseline="0">
                <a:solidFill>
                  <a:srgbClr val="1b1760"/>
                </a:solidFill>
                <a:effectLst>
                  <a:glow rad="63500">
                    <a:schemeClr val="accent2">
                      <a:satMod val="175000"/>
                      <a:alpha val="50000"/>
                    </a:schemeClr>
                  </a:glow>
                </a:effectLst>
                <a:latin typeface="맑은 고딕"/>
                <a:ea typeface="맑은 고딕"/>
                <a:cs typeface="맑은 고딕"/>
              </a:rPr>
              <a:t>-</a:t>
            </a:r>
            <a:r>
              <a:rPr kumimoji="0" lang="ko-KR" altLang="en-US" sz="2400" i="0" u="none" strike="noStrike" kern="1200" cap="none" spc="0" normalizeH="0" baseline="0">
                <a:solidFill>
                  <a:srgbClr val="1b1760"/>
                </a:solidFill>
                <a:effectLst>
                  <a:glow rad="63500">
                    <a:schemeClr val="accent2">
                      <a:satMod val="175000"/>
                      <a:alpha val="50000"/>
                    </a:schemeClr>
                  </a:glow>
                </a:effectLst>
                <a:latin typeface="맑은 고딕"/>
                <a:ea typeface="맑은 고딕"/>
                <a:cs typeface="맑은 고딕"/>
              </a:rPr>
              <a:t> 반려동물 복지와 환경 조성</a:t>
            </a:r>
            <a:endParaRPr kumimoji="0" lang="ko-KR" altLang="en-US" sz="2400" i="0" u="none" strike="noStrike" kern="1200" cap="none" spc="0" normalizeH="0" baseline="0">
              <a:solidFill>
                <a:srgbClr val="1b1760"/>
              </a:solidFill>
              <a:effectLst>
                <a:glow rad="63500">
                  <a:schemeClr val="accent2">
                    <a:satMod val="175000"/>
                    <a:alpha val="50000"/>
                  </a:schemeClr>
                </a:glow>
              </a:effectLst>
              <a:latin typeface="맑은 고딕"/>
              <a:ea typeface="맑은 고딕"/>
              <a:cs typeface="맑은 고딕"/>
            </a:endParaRPr>
          </a:p>
          <a:p>
            <a:pPr marL="342720" lvl="0" indent="-34272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Font typeface="Wingdings"/>
              <a:buChar char="ü"/>
              <a:defRPr lang="ko-KR" altLang="en-US"/>
            </a:pPr>
            <a:r>
              <a:rPr kumimoji="0" lang="ko-KR" altLang="en-US" sz="2400" i="0" u="none" strike="noStrike" kern="1200" cap="none" spc="0" normalizeH="0" baseline="0">
                <a:solidFill>
                  <a:srgbClr val="eb5800"/>
                </a:solidFill>
                <a:effectLst>
                  <a:glow rad="63500">
                    <a:schemeClr val="accent2">
                      <a:satMod val="175000"/>
                      <a:alpha val="50000"/>
                    </a:schemeClr>
                  </a:glow>
                </a:effectLst>
                <a:latin typeface="맑은 고딕"/>
                <a:ea typeface="맑은 고딕"/>
                <a:cs typeface="맑은 고딕"/>
              </a:rPr>
              <a:t>반려동물 시대 중추적 역할 수행</a:t>
            </a:r>
            <a:endParaRPr kumimoji="0" lang="ko-KR" altLang="en-US" sz="2400" i="0" u="none" strike="noStrike" kern="1200" cap="none" spc="0" normalizeH="0" baseline="0">
              <a:solidFill>
                <a:srgbClr val="eb5800"/>
              </a:solidFill>
              <a:effectLst>
                <a:glow rad="63500">
                  <a:schemeClr val="accent2">
                    <a:satMod val="175000"/>
                    <a:alpha val="50000"/>
                  </a:schemeClr>
                </a:glow>
              </a:effectLst>
              <a:latin typeface="맑은 고딕"/>
              <a:ea typeface="맑은 고딕"/>
              <a:cs typeface="맑은 고딕"/>
            </a:endParaRPr>
          </a:p>
          <a:p>
            <a:pPr marL="342720" lvl="0" indent="-34272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Font typeface="Wingdings"/>
              <a:buChar char="ü"/>
              <a:defRPr lang="ko-KR" altLang="en-US"/>
            </a:pPr>
            <a:r>
              <a:rPr kumimoji="0" lang="ko-KR" altLang="en-US" sz="2400" i="0" u="none" strike="noStrike" kern="1200" cap="none" spc="0" normalizeH="0" baseline="0">
                <a:solidFill>
                  <a:srgbClr val="eb5800"/>
                </a:solidFill>
                <a:effectLst>
                  <a:glow rad="63500">
                    <a:schemeClr val="accent2">
                      <a:satMod val="175000"/>
                      <a:alpha val="50000"/>
                    </a:schemeClr>
                  </a:glow>
                </a:effectLst>
                <a:latin typeface="맑은 고딕"/>
                <a:ea typeface="맑은 고딕"/>
                <a:cs typeface="맑은 고딕"/>
              </a:rPr>
              <a:t>성숙한 반려동물 문화·복지 견인</a:t>
            </a:r>
            <a:endParaRPr kumimoji="0" lang="ko-KR" altLang="en-US" sz="2400" i="0" u="none" strike="noStrike" kern="1200" cap="none" spc="0" normalizeH="0" baseline="0">
              <a:solidFill>
                <a:srgbClr val="eb5800"/>
              </a:solidFill>
              <a:effectLst>
                <a:glow rad="63500">
                  <a:schemeClr val="accent2">
                    <a:satMod val="175000"/>
                    <a:alpha val="50000"/>
                  </a:schemeClr>
                </a:glow>
              </a:effectLst>
              <a:latin typeface="맑은 고딕"/>
              <a:ea typeface="맑은 고딕"/>
              <a:cs typeface="맑은 고딕"/>
            </a:endParaRPr>
          </a:p>
          <a:p>
            <a:pPr marL="228600" lvl="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Font typeface="Arial"/>
              <a:buChar char="•"/>
              <a:defRPr lang="ko-KR" altLang="en-US"/>
            </a:pPr>
            <a:endParaRPr xmlns:mc="http://schemas.openxmlformats.org/markup-compatibility/2006" xmlns:hp="http://schemas.haansoft.com/office/presentation/8.0" kumimoji="0" lang="ko-KR" altLang="en-US" sz="2400" b="0" i="0" u="none" strike="noStrike" kern="1200" cap="none" spc="0" normalizeH="0" baseline="0" mc:Ignorable="hp" hp:hslEmbossed="0">
              <a:solidFill>
                <a:srgbClr val="eb5800"/>
              </a:solidFill>
              <a:effectLst>
                <a:glow rad="63500">
                  <a:schemeClr val="accent2">
                    <a:satMod val="175000"/>
                    <a:alpha val="50000"/>
                  </a:schemeClr>
                </a:glow>
                <a:outerShdw blurRad="76200" dist="76200" dir="2700000" algn="ctr" rotWithShape="0">
                  <a:srgbClr val="000000">
                    <a:alpha val="50000"/>
                  </a:srgbClr>
                </a:outerShdw>
              </a:effectLst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33" name="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 rot="20074498">
            <a:off x="390337" y="3327181"/>
            <a:ext cx="6446863" cy="663433"/>
          </a:xfrm>
          <a:prstGeom prst="rect">
            <a:avLst/>
          </a:prstGeom>
          <a:effectLst>
            <a:outerShdw blurRad="76200" sx="104000" sy="104000" algn="ctr" rotWithShape="0">
              <a:srgbClr val="000000">
                <a:alpha val="50000"/>
              </a:srgbClr>
            </a:outerShdw>
          </a:effectLst>
          <a:scene3d>
            <a:camera prst="isometricLeftDown" fov="0">
              <a:rot lat="2100000" lon="2700000" rev="0"/>
            </a:camera>
            <a:lightRig rig="threePt" dir="t"/>
          </a:scene3d>
          <a:sp3d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090441" y="1755200"/>
            <a:ext cx="6928376" cy="9098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lvl1pPr marL="0" indent="0" algn="l" defTabSz="232257" rtl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 kumimoji="0" sz="1800" b="0" i="0" u="none" strike="noStrike" kern="1200" cap="none" spc="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>
              <a:defRPr/>
            </a:pPr>
            <a:r>
              <a:rPr lang="ko-KR" altLang="en-US" sz="4800">
                <a:latin typeface="HY헤드라인M"/>
                <a:ea typeface="HY헤드라인M"/>
              </a:rPr>
              <a:t> </a:t>
            </a:r>
            <a:r>
              <a:rPr lang="ko-KR" altLang="en-US" sz="5400">
                <a:latin typeface="HY견고딕"/>
                <a:ea typeface="HY견고딕"/>
              </a:rPr>
              <a:t>감사합니다</a:t>
            </a:r>
            <a:r>
              <a:rPr lang="en-US" altLang="ko-KR" sz="5400">
                <a:latin typeface="HY견고딕"/>
                <a:ea typeface="HY견고딕"/>
              </a:rPr>
              <a:t>.</a:t>
            </a:r>
            <a:endParaRPr lang="en-US" altLang="ko-KR" sz="5400">
              <a:latin typeface="HY견고딕"/>
              <a:ea typeface="HY견고딕"/>
            </a:endParaRPr>
          </a:p>
        </p:txBody>
      </p:sp>
      <p:grpSp>
        <p:nvGrpSpPr>
          <p:cNvPr id="10" name="그룹 9"/>
          <p:cNvGrpSpPr/>
          <p:nvPr/>
        </p:nvGrpSpPr>
        <p:grpSpPr>
          <a:xfrm rot="0">
            <a:off x="834833" y="5927662"/>
            <a:ext cx="11042453" cy="547708"/>
            <a:chOff x="753307" y="5833428"/>
            <a:chExt cx="11042453" cy="547708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3" name="직선 연결선 12"/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직사각형 13"/>
          <p:cNvSpPr/>
          <p:nvPr/>
        </p:nvSpPr>
        <p:spPr>
          <a:xfrm>
            <a:off x="5100063" y="3751220"/>
            <a:ext cx="6928376" cy="81993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lvl1pPr marL="0" indent="0" algn="l" defTabSz="232257" rtl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 kumimoji="0" sz="1800" b="0" i="0" u="none" strike="noStrike" kern="1200" cap="none" spc="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>
              <a:defRPr/>
            </a:pPr>
            <a:r>
              <a:rPr lang="ko-KR" altLang="en-US" sz="4800">
                <a:latin typeface="HY헤드라인M"/>
                <a:ea typeface="HY헤드라인M"/>
              </a:rPr>
              <a:t> </a:t>
            </a:r>
            <a:r>
              <a:rPr lang="en-US" altLang="ko-KR" sz="4000">
                <a:latin typeface="HY견고딕"/>
                <a:ea typeface="HY견고딕"/>
              </a:rPr>
              <a:t>[</a:t>
            </a:r>
            <a:r>
              <a:rPr lang="ko-KR" altLang="en-US" sz="4000">
                <a:latin typeface="HY견고딕"/>
                <a:ea typeface="HY견고딕"/>
              </a:rPr>
              <a:t>나윤선 의원</a:t>
            </a:r>
            <a:r>
              <a:rPr lang="en-US" altLang="ko-KR" sz="4000">
                <a:latin typeface="HY견고딕"/>
                <a:ea typeface="HY견고딕"/>
              </a:rPr>
              <a:t>]</a:t>
            </a:r>
            <a:endParaRPr lang="en-US" altLang="ko-KR" sz="4000">
              <a:latin typeface="HY견고딕"/>
              <a:ea typeface="HY견고딕"/>
            </a:endParaRPr>
          </a:p>
        </p:txBody>
      </p:sp>
      <p:pic>
        <p:nvPicPr>
          <p:cNvPr id="15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560340" y="980017"/>
            <a:ext cx="5249317" cy="3348950"/>
          </a:xfrm>
          <a:prstGeom prst="flowChartConnector">
            <a:avLst/>
          </a:prstGeom>
          <a:ln>
            <a:noFill/>
          </a:ln>
          <a:effectLst>
            <a:reflection blurRad="6350" stA="50000" endA="300" endPos="3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lt1"/>
        </a:solidFill>
      </a:spPr>
      <a:bodyPr anchor="ctr"/>
      <a:lstStyle>
        <a:defPPr algn="ctr">
          <a:defRPr lang="ko-KR" altLang="en-US"/>
        </a:defPPr>
      </a:lstStyle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65</ep:Words>
  <ep:PresentationFormat>와이드스크린</ep:PresentationFormat>
  <ep:Paragraphs>16</ep:Paragraphs>
  <ep:Slides>5</ep:Slides>
  <ep:Notes>5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ep:HeadingPairs>
  <ep:TitlesOfParts>
    <vt:vector size="6" baseType="lpstr">
      <vt:lpstr>Office 테마</vt:lpstr>
      <vt:lpstr>슬라이드 1</vt:lpstr>
      <vt:lpstr>슬라이드 2</vt:lpstr>
      <vt:lpstr>슬라이드 3</vt:lpstr>
      <vt:lpstr>슬라이드 4</vt:lpstr>
      <vt:lpstr>슬라이드 5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2024-08-16T07:24:49.000</dcterms:created>
  <dc:creator>user</dc:creator>
  <cp:lastModifiedBy>user</cp:lastModifiedBy>
  <dcterms:modified xsi:type="dcterms:W3CDTF">2024-11-19T07:48:36.689</dcterms:modified>
  <cp:revision>73</cp:revision>
  <dc:title>PowerPoint 프레젠테이션</dc:title>
  <cp:version/>
</cp:coreProperties>
</file>