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419" r:id="rId2"/>
    <p:sldId id="436" r:id="rId3"/>
    <p:sldId id="448" r:id="rId4"/>
    <p:sldId id="441" r:id="rId5"/>
    <p:sldId id="442" r:id="rId6"/>
    <p:sldId id="446" r:id="rId7"/>
    <p:sldId id="444" r:id="rId8"/>
    <p:sldId id="447" r:id="rId9"/>
    <p:sldId id="445" r:id="rId10"/>
    <p:sldId id="314" r:id="rId11"/>
  </p:sldIdLst>
  <p:sldSz cx="12192000" cy="6858000"/>
  <p:notesSz cx="9866313" cy="67357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134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E1EE"/>
    <a:srgbClr val="F6EFDE"/>
    <a:srgbClr val="FAF6EC"/>
    <a:srgbClr val="FD8F87"/>
    <a:srgbClr val="F1E6C7"/>
    <a:srgbClr val="F58683"/>
    <a:srgbClr val="0000FF"/>
    <a:srgbClr val="9933FF"/>
    <a:srgbClr val="23FD7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11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744" y="108"/>
      </p:cViewPr>
      <p:guideLst>
        <p:guide orient="horz" pos="2205"/>
        <p:guide pos="1345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4275035" cy="337467"/>
          </a:xfrm>
          <a:prstGeom prst="rect">
            <a:avLst/>
          </a:prstGeom>
        </p:spPr>
        <p:txBody>
          <a:bodyPr vert="horz" lIns="87536" tIns="43767" rIns="87536" bIns="4376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589075" y="4"/>
            <a:ext cx="4275034" cy="337467"/>
          </a:xfrm>
          <a:prstGeom prst="rect">
            <a:avLst/>
          </a:prstGeom>
        </p:spPr>
        <p:txBody>
          <a:bodyPr vert="horz" lIns="87536" tIns="43767" rIns="87536" bIns="43767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6398297"/>
            <a:ext cx="4275035" cy="337467"/>
          </a:xfrm>
          <a:prstGeom prst="rect">
            <a:avLst/>
          </a:prstGeom>
        </p:spPr>
        <p:txBody>
          <a:bodyPr vert="horz" lIns="87536" tIns="43767" rIns="87536" bIns="4376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589075" y="6398297"/>
            <a:ext cx="4275034" cy="337467"/>
          </a:xfrm>
          <a:prstGeom prst="rect">
            <a:avLst/>
          </a:prstGeom>
        </p:spPr>
        <p:txBody>
          <a:bodyPr vert="horz" lIns="87536" tIns="43767" rIns="87536" bIns="43767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4275035" cy="337467"/>
          </a:xfrm>
          <a:prstGeom prst="rect">
            <a:avLst/>
          </a:prstGeom>
        </p:spPr>
        <p:txBody>
          <a:bodyPr vert="horz" lIns="87536" tIns="43767" rIns="87536" bIns="4376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89075" y="4"/>
            <a:ext cx="4275034" cy="337467"/>
          </a:xfrm>
          <a:prstGeom prst="rect">
            <a:avLst/>
          </a:prstGeom>
        </p:spPr>
        <p:txBody>
          <a:bodyPr vert="horz" lIns="87536" tIns="43767" rIns="87536" bIns="43767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11475" y="841375"/>
            <a:ext cx="4044950" cy="22748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536" tIns="43767" rIns="87536" bIns="4376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7734" y="3241985"/>
            <a:ext cx="7893050" cy="2651678"/>
          </a:xfrm>
          <a:prstGeom prst="rect">
            <a:avLst/>
          </a:prstGeom>
        </p:spPr>
        <p:txBody>
          <a:bodyPr vert="horz" lIns="87536" tIns="43767" rIns="87536" bIns="43767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6398297"/>
            <a:ext cx="4275035" cy="337467"/>
          </a:xfrm>
          <a:prstGeom prst="rect">
            <a:avLst/>
          </a:prstGeom>
        </p:spPr>
        <p:txBody>
          <a:bodyPr vert="horz" lIns="87536" tIns="43767" rIns="87536" bIns="4376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89075" y="6398297"/>
            <a:ext cx="4275034" cy="337467"/>
          </a:xfrm>
          <a:prstGeom prst="rect">
            <a:avLst/>
          </a:prstGeom>
        </p:spPr>
        <p:txBody>
          <a:bodyPr vert="horz" lIns="87536" tIns="43767" rIns="87536" bIns="43767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1769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50816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59070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41620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58606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11836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03254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5587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03613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9256359"/>
              </p:ext>
            </p:extLst>
          </p:nvPr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김명신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3118" y="1465394"/>
            <a:ext cx="3310019" cy="411182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758A6F96-E88C-432C-A220-0CAECD06F118}"/>
              </a:ext>
            </a:extLst>
          </p:cNvPr>
          <p:cNvSpPr/>
          <p:nvPr/>
        </p:nvSpPr>
        <p:spPr>
          <a:xfrm>
            <a:off x="3738210" y="2363331"/>
            <a:ext cx="8021782" cy="210438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50000"/>
              </a:lnSpc>
            </a:pPr>
            <a:r>
              <a:rPr lang="ko-KR" altLang="en-US" sz="4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무연고 사망자 유품정리</a:t>
            </a:r>
            <a:r>
              <a:rPr lang="en-US" altLang="ko-KR" sz="4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pPr algn="ctr">
              <a:lnSpc>
                <a:spcPct val="150000"/>
              </a:lnSpc>
            </a:pPr>
            <a:r>
              <a:rPr lang="ko-KR" altLang="en-US" sz="4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이제 시가 책임질 때입니다</a:t>
            </a:r>
            <a:endParaRPr lang="en-US" altLang="ko-KR" sz="40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44618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58080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브레이크뉴스 보도자료 中 </a:t>
            </a:r>
            <a:r>
              <a:rPr lang="en-US" altLang="ko-KR" sz="2000" dirty="0">
                <a:ea typeface="HY견고딕" panose="02030600000101010101" pitchFamily="18" charset="-127"/>
              </a:rPr>
              <a:t>(2026.8.10.)</a:t>
            </a:r>
            <a:endParaRPr lang="ko-KR" altLang="en-US" sz="2800" dirty="0">
              <a:ea typeface="HY견고딕" panose="02030600000101010101" pitchFamily="18" charset="-127"/>
            </a:endParaRP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25AB08F9-49AC-4DCA-A9DE-609CD30E2751}"/>
              </a:ext>
            </a:extLst>
          </p:cNvPr>
          <p:cNvSpPr/>
          <p:nvPr/>
        </p:nvSpPr>
        <p:spPr>
          <a:xfrm>
            <a:off x="7020910" y="2071684"/>
            <a:ext cx="4697649" cy="2821925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800" b="1" dirty="0">
                <a:solidFill>
                  <a:schemeClr val="tx1"/>
                </a:solidFill>
              </a:rPr>
              <a:t>국가데이터처 조사 자료</a:t>
            </a:r>
            <a:endParaRPr lang="en-US" altLang="ko-KR" sz="28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>
                <a:solidFill>
                  <a:schemeClr val="tx1"/>
                </a:solidFill>
              </a:rPr>
              <a:t>2024</a:t>
            </a:r>
            <a:r>
              <a:rPr lang="ko-KR" altLang="en-US" sz="2800" b="1" dirty="0">
                <a:solidFill>
                  <a:schemeClr val="tx1"/>
                </a:solidFill>
              </a:rPr>
              <a:t>년 기준 </a:t>
            </a:r>
            <a:r>
              <a:rPr lang="en-US" altLang="ko-KR" sz="2800" b="1" dirty="0">
                <a:solidFill>
                  <a:schemeClr val="tx1"/>
                </a:solidFill>
              </a:rPr>
              <a:t>1</a:t>
            </a:r>
            <a:r>
              <a:rPr lang="ko-KR" altLang="en-US" sz="2800" b="1" dirty="0">
                <a:solidFill>
                  <a:schemeClr val="tx1"/>
                </a:solidFill>
              </a:rPr>
              <a:t>인 가구 </a:t>
            </a:r>
            <a:endParaRPr lang="en-US" altLang="ko-KR" sz="28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2800" b="1" dirty="0">
                <a:solidFill>
                  <a:schemeClr val="tx1"/>
                </a:solidFill>
              </a:rPr>
              <a:t>전체가구의 </a:t>
            </a:r>
            <a:r>
              <a:rPr lang="en-US" altLang="ko-KR" sz="2800" b="1" dirty="0">
                <a:solidFill>
                  <a:schemeClr val="tx1"/>
                </a:solidFill>
              </a:rPr>
              <a:t>36.1%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91BE8B24-025C-4414-83D6-38BE9721DE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83" y="1170025"/>
            <a:ext cx="6664510" cy="1875219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210D5D4B-909A-4BB5-96F3-16DC25339E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801" y="3255177"/>
            <a:ext cx="6603792" cy="2071431"/>
          </a:xfrm>
          <a:prstGeom prst="rect">
            <a:avLst/>
          </a:prstGeom>
        </p:spPr>
      </p:pic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A48213FA-89AC-4590-8427-B784C5D4866B}"/>
              </a:ext>
            </a:extLst>
          </p:cNvPr>
          <p:cNvCxnSpPr/>
          <p:nvPr/>
        </p:nvCxnSpPr>
        <p:spPr>
          <a:xfrm>
            <a:off x="4424855" y="4067503"/>
            <a:ext cx="217564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E6632EA7-58BC-454E-B00C-1DCC43D126B1}"/>
              </a:ext>
            </a:extLst>
          </p:cNvPr>
          <p:cNvCxnSpPr>
            <a:cxnSpLocks/>
          </p:cNvCxnSpPr>
          <p:nvPr/>
        </p:nvCxnSpPr>
        <p:spPr>
          <a:xfrm>
            <a:off x="144801" y="4367049"/>
            <a:ext cx="645569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8986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65309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원주시 무연고 사망자 및 </a:t>
            </a:r>
            <a:r>
              <a:rPr lang="ko-KR" altLang="en-US" sz="28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공영장례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현황</a:t>
            </a:r>
            <a:endParaRPr lang="ko-KR" altLang="en-US" sz="2800" dirty="0">
              <a:ea typeface="HY견고딕" panose="02030600000101010101" pitchFamily="18" charset="-127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F82D918A-9A28-4C27-9756-B0E5D84530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8625378"/>
              </p:ext>
            </p:extLst>
          </p:nvPr>
        </p:nvGraphicFramePr>
        <p:xfrm>
          <a:off x="671709" y="1296717"/>
          <a:ext cx="10678512" cy="44879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69628">
                  <a:extLst>
                    <a:ext uri="{9D8B030D-6E8A-4147-A177-3AD203B41FA5}">
                      <a16:colId xmlns:a16="http://schemas.microsoft.com/office/drawing/2014/main" val="1925966885"/>
                    </a:ext>
                  </a:extLst>
                </a:gridCol>
                <a:gridCol w="2669628">
                  <a:extLst>
                    <a:ext uri="{9D8B030D-6E8A-4147-A177-3AD203B41FA5}">
                      <a16:colId xmlns:a16="http://schemas.microsoft.com/office/drawing/2014/main" val="991005707"/>
                    </a:ext>
                  </a:extLst>
                </a:gridCol>
                <a:gridCol w="2669628">
                  <a:extLst>
                    <a:ext uri="{9D8B030D-6E8A-4147-A177-3AD203B41FA5}">
                      <a16:colId xmlns:a16="http://schemas.microsoft.com/office/drawing/2014/main" val="2574870778"/>
                    </a:ext>
                  </a:extLst>
                </a:gridCol>
                <a:gridCol w="2669628">
                  <a:extLst>
                    <a:ext uri="{9D8B030D-6E8A-4147-A177-3AD203B41FA5}">
                      <a16:colId xmlns:a16="http://schemas.microsoft.com/office/drawing/2014/main" val="209748808"/>
                    </a:ext>
                  </a:extLst>
                </a:gridCol>
              </a:tblGrid>
              <a:tr h="387194"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400" u="none" strike="noStrike" dirty="0">
                          <a:effectLst/>
                        </a:rPr>
                        <a:t>단위</a:t>
                      </a:r>
                      <a:r>
                        <a:rPr lang="en-US" altLang="ko-KR" sz="1400" u="none" strike="noStrike" dirty="0">
                          <a:effectLst/>
                        </a:rPr>
                        <a:t>: </a:t>
                      </a:r>
                      <a:r>
                        <a:rPr lang="ko-KR" altLang="en-US" sz="1400" u="none" strike="noStrike" dirty="0">
                          <a:effectLst/>
                        </a:rPr>
                        <a:t>명</a:t>
                      </a:r>
                      <a:r>
                        <a:rPr lang="en-US" altLang="ko-KR" sz="1400" u="none" strike="noStrike" dirty="0">
                          <a:effectLst/>
                        </a:rPr>
                        <a:t>, </a:t>
                      </a:r>
                      <a:r>
                        <a:rPr lang="ko-KR" altLang="en-US" sz="1400" u="none" strike="noStrike" dirty="0">
                          <a:effectLst/>
                        </a:rPr>
                        <a:t>건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7953531"/>
                  </a:ext>
                </a:extLst>
              </a:tr>
              <a:tr h="66878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400" b="1" u="none" strike="noStrike" dirty="0">
                          <a:effectLst/>
                          <a:latin typeface="+mn-lt"/>
                        </a:rPr>
                        <a:t>구 분</a:t>
                      </a:r>
                      <a:endParaRPr lang="ko-KR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6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u="none" strike="noStrike" dirty="0">
                          <a:effectLst/>
                          <a:latin typeface="+mn-lt"/>
                        </a:rPr>
                        <a:t>'23</a:t>
                      </a:r>
                      <a:r>
                        <a:rPr lang="ko-KR" altLang="en-US" sz="2400" b="1" u="none" strike="noStrike" dirty="0">
                          <a:effectLst/>
                          <a:latin typeface="+mn-lt"/>
                        </a:rPr>
                        <a:t>년</a:t>
                      </a:r>
                      <a:endParaRPr lang="ko-KR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F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u="none" strike="noStrike" dirty="0">
                          <a:effectLst/>
                          <a:latin typeface="+mn-lt"/>
                        </a:rPr>
                        <a:t>'24</a:t>
                      </a:r>
                      <a:r>
                        <a:rPr lang="ko-KR" altLang="en-US" sz="2400" b="1" u="none" strike="noStrike" dirty="0">
                          <a:effectLst/>
                          <a:latin typeface="+mn-lt"/>
                        </a:rPr>
                        <a:t>년</a:t>
                      </a:r>
                      <a:endParaRPr lang="ko-KR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F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u="none" strike="noStrike" dirty="0">
                          <a:effectLst/>
                          <a:latin typeface="+mn-lt"/>
                        </a:rPr>
                        <a:t>'25</a:t>
                      </a:r>
                      <a:r>
                        <a:rPr lang="ko-KR" altLang="en-US" sz="2400" b="1" u="none" strike="noStrike" dirty="0">
                          <a:effectLst/>
                          <a:latin typeface="+mn-lt"/>
                        </a:rPr>
                        <a:t>년</a:t>
                      </a:r>
                      <a:endParaRPr lang="ko-KR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F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5676781"/>
                  </a:ext>
                </a:extLst>
              </a:tr>
              <a:tr h="114397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400" b="1" u="none" strike="noStrike" dirty="0">
                          <a:effectLst/>
                          <a:latin typeface="+mn-lt"/>
                        </a:rPr>
                        <a:t>무연고 사망자 수</a:t>
                      </a:r>
                      <a:endParaRPr lang="ko-KR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6E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2400" b="1" u="none" strike="noStrike" dirty="0">
                          <a:effectLst/>
                          <a:latin typeface="+mn-lt"/>
                        </a:rPr>
                        <a:t>                </a:t>
                      </a:r>
                      <a:r>
                        <a:rPr lang="en-US" altLang="ko-KR" sz="2400" b="1" u="sng" strike="noStrike" baseline="0" dirty="0">
                          <a:effectLst/>
                          <a:uFill>
                            <a:solidFill>
                              <a:srgbClr val="FF0000"/>
                            </a:solidFill>
                          </a:uFill>
                          <a:latin typeface="+mn-lt"/>
                        </a:rPr>
                        <a:t>67</a:t>
                      </a:r>
                      <a:r>
                        <a:rPr lang="en-US" altLang="ko-KR" sz="2400" b="1" u="none" strike="noStrike" dirty="0">
                          <a:effectLst/>
                          <a:latin typeface="+mn-lt"/>
                        </a:rPr>
                        <a:t> </a:t>
                      </a:r>
                      <a:endParaRPr lang="en-US" altLang="ko-KR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108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2400" b="1" u="none" strike="noStrike" dirty="0">
                          <a:effectLst/>
                          <a:latin typeface="+mn-lt"/>
                        </a:rPr>
                        <a:t>     </a:t>
                      </a:r>
                      <a:r>
                        <a:rPr lang="en-US" altLang="ko-KR" sz="2400" b="1" u="sng" strike="noStrike" baseline="0" dirty="0">
                          <a:effectLst/>
                          <a:uFill>
                            <a:solidFill>
                              <a:srgbClr val="FF0000"/>
                            </a:solidFill>
                          </a:uFill>
                          <a:latin typeface="+mn-lt"/>
                        </a:rPr>
                        <a:t>63</a:t>
                      </a:r>
                      <a:r>
                        <a:rPr lang="en-US" altLang="ko-KR" sz="2400" b="1" u="none" strike="noStrike" dirty="0">
                          <a:effectLst/>
                          <a:latin typeface="+mn-lt"/>
                        </a:rPr>
                        <a:t> </a:t>
                      </a:r>
                      <a:endParaRPr lang="en-US" altLang="ko-KR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108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2400" b="1" u="none" strike="noStrike" dirty="0">
                          <a:effectLst/>
                          <a:latin typeface="+mn-lt"/>
                        </a:rPr>
                        <a:t>       </a:t>
                      </a:r>
                      <a:r>
                        <a:rPr lang="en-US" altLang="ko-KR" sz="2400" b="1" u="sng" strike="noStrike" baseline="0" dirty="0">
                          <a:effectLst/>
                          <a:uFill>
                            <a:solidFill>
                              <a:srgbClr val="FF0000"/>
                            </a:solidFill>
                          </a:uFill>
                          <a:latin typeface="+mn-lt"/>
                        </a:rPr>
                        <a:t>63</a:t>
                      </a:r>
                      <a:r>
                        <a:rPr lang="en-US" altLang="ko-KR" sz="2400" b="1" u="none" strike="noStrike" dirty="0">
                          <a:effectLst/>
                          <a:latin typeface="+mn-lt"/>
                        </a:rPr>
                        <a:t> </a:t>
                      </a:r>
                      <a:endParaRPr lang="en-US" altLang="ko-KR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108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2958442"/>
                  </a:ext>
                </a:extLst>
              </a:tr>
              <a:tr h="114397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400" b="1" u="none" strike="noStrike" dirty="0">
                          <a:effectLst/>
                          <a:latin typeface="+mn-lt"/>
                        </a:rPr>
                        <a:t>무연고 사망자</a:t>
                      </a:r>
                      <a:br>
                        <a:rPr lang="ko-KR" altLang="en-US" sz="2400" b="1" u="none" strike="noStrike" dirty="0">
                          <a:effectLst/>
                          <a:latin typeface="+mn-lt"/>
                        </a:rPr>
                      </a:br>
                      <a:r>
                        <a:rPr lang="ko-KR" altLang="en-US" sz="2400" b="1" u="none" strike="noStrike" dirty="0">
                          <a:effectLst/>
                          <a:latin typeface="+mn-lt"/>
                        </a:rPr>
                        <a:t>누적인원</a:t>
                      </a:r>
                      <a:endParaRPr lang="ko-KR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6E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2400" b="1" u="none" strike="noStrike" dirty="0">
                          <a:effectLst/>
                          <a:latin typeface="+mn-lt"/>
                        </a:rPr>
                        <a:t>        </a:t>
                      </a:r>
                      <a:r>
                        <a:rPr lang="en-US" altLang="ko-KR" sz="2400" b="1" u="none" strike="noStrike" dirty="0">
                          <a:effectLst/>
                          <a:latin typeface="+mn-lt"/>
                        </a:rPr>
                        <a:t>156 </a:t>
                      </a:r>
                      <a:endParaRPr lang="en-US" altLang="ko-KR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108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2400" b="1" u="none" strike="noStrike" dirty="0">
                          <a:effectLst/>
                          <a:latin typeface="+mn-lt"/>
                        </a:rPr>
                        <a:t>      </a:t>
                      </a:r>
                      <a:r>
                        <a:rPr lang="en-US" altLang="ko-KR" sz="2400" b="1" u="none" strike="noStrike" dirty="0">
                          <a:effectLst/>
                          <a:latin typeface="+mn-lt"/>
                        </a:rPr>
                        <a:t>219 </a:t>
                      </a:r>
                      <a:endParaRPr lang="en-US" altLang="ko-KR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108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2400" b="1" u="none" strike="noStrike" dirty="0">
                          <a:effectLst/>
                          <a:latin typeface="+mn-lt"/>
                        </a:rPr>
                        <a:t>         </a:t>
                      </a:r>
                      <a:r>
                        <a:rPr lang="en-US" altLang="ko-KR" sz="2400" b="1" u="none" strike="noStrike" dirty="0">
                          <a:effectLst/>
                          <a:latin typeface="+mn-lt"/>
                        </a:rPr>
                        <a:t>282 </a:t>
                      </a:r>
                      <a:endParaRPr lang="en-US" altLang="ko-KR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108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0207603"/>
                  </a:ext>
                </a:extLst>
              </a:tr>
              <a:tr h="114397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400" b="1" u="none" strike="noStrike" dirty="0" err="1">
                          <a:effectLst/>
                          <a:latin typeface="+mn-lt"/>
                        </a:rPr>
                        <a:t>공영장례</a:t>
                      </a:r>
                      <a:r>
                        <a:rPr lang="ko-KR" altLang="en-US" sz="2400" b="1" u="none" strike="noStrike" dirty="0">
                          <a:effectLst/>
                          <a:latin typeface="+mn-lt"/>
                        </a:rPr>
                        <a:t> 건수</a:t>
                      </a:r>
                      <a:endParaRPr lang="ko-KR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6E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2400" b="1" u="none" strike="noStrike">
                          <a:effectLst/>
                          <a:latin typeface="+mn-lt"/>
                        </a:rPr>
                        <a:t> </a:t>
                      </a:r>
                      <a:r>
                        <a:rPr lang="en-US" altLang="ko-KR" sz="2400" b="1" u="none" strike="noStrike">
                          <a:effectLst/>
                          <a:latin typeface="+mn-lt"/>
                        </a:rPr>
                        <a:t>- </a:t>
                      </a:r>
                      <a:endParaRPr lang="en-US" altLang="ko-KR" sz="24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108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2400" b="1" u="none" strike="noStrike" dirty="0">
                          <a:effectLst/>
                          <a:latin typeface="+mn-lt"/>
                        </a:rPr>
                        <a:t>        </a:t>
                      </a:r>
                      <a:r>
                        <a:rPr lang="en-US" altLang="ko-KR" sz="2400" b="1" u="none" strike="noStrike" dirty="0">
                          <a:effectLst/>
                          <a:latin typeface="+mn-lt"/>
                        </a:rPr>
                        <a:t>34 </a:t>
                      </a:r>
                      <a:endParaRPr lang="en-US" altLang="ko-KR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108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2400" b="1" u="none" strike="noStrike" dirty="0">
                          <a:effectLst/>
                          <a:latin typeface="+mn-lt"/>
                        </a:rPr>
                        <a:t>        </a:t>
                      </a:r>
                      <a:r>
                        <a:rPr lang="en-US" altLang="ko-KR" sz="2400" b="1" u="none" strike="noStrike" dirty="0">
                          <a:effectLst/>
                          <a:latin typeface="+mn-lt"/>
                        </a:rPr>
                        <a:t>44 </a:t>
                      </a:r>
                      <a:endParaRPr lang="en-US" altLang="ko-KR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108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66987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14667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64908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무연고 고독사 청소현장 </a:t>
            </a:r>
            <a:r>
              <a:rPr lang="en-US" altLang="ko-KR" sz="2000" dirty="0">
                <a:latin typeface="+mn-ea"/>
              </a:rPr>
              <a:t>(</a:t>
            </a:r>
            <a:r>
              <a:rPr lang="ko-KR" altLang="en-US" sz="2000" dirty="0">
                <a:latin typeface="+mn-ea"/>
              </a:rPr>
              <a:t>사진출처</a:t>
            </a:r>
            <a:r>
              <a:rPr lang="en-US" altLang="ko-KR" sz="2000" dirty="0">
                <a:latin typeface="+mn-ea"/>
              </a:rPr>
              <a:t>: </a:t>
            </a:r>
            <a:r>
              <a:rPr lang="ko-KR" altLang="en-US" sz="2000" dirty="0">
                <a:latin typeface="+mn-ea"/>
              </a:rPr>
              <a:t>월간조선</a:t>
            </a:r>
            <a:r>
              <a:rPr lang="en-US" altLang="ko-KR" sz="2000" dirty="0">
                <a:latin typeface="+mn-ea"/>
              </a:rPr>
              <a:t>)</a:t>
            </a:r>
            <a:endParaRPr lang="ko-KR" altLang="en-US" sz="2800" dirty="0">
              <a:latin typeface="+mn-ea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553428C6-FD12-4927-9A23-0C3314FFE9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1922" y="1152619"/>
            <a:ext cx="4123791" cy="5510552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DDAE0EE5-87CE-4127-A593-E68F57C333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44074" y="1152619"/>
            <a:ext cx="4696062" cy="3198664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9CD7ECE4-B93E-49CB-B649-D5B5D4E495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45687" y="3695601"/>
            <a:ext cx="4696062" cy="3059346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</p:spTree>
    <p:extLst>
      <p:ext uri="{BB962C8B-B14F-4D97-AF65-F5344CB8AC3E}">
        <p14:creationId xmlns:p14="http://schemas.microsoft.com/office/powerpoint/2010/main" val="2295535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3417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타 지자체 대응 사례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65F7C0E0-914F-43EA-94BC-07E67A09BC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2169" y="908755"/>
            <a:ext cx="4366006" cy="5815148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BCC77145-768A-429F-8D2E-F9A258518E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08408" y="909181"/>
            <a:ext cx="4861602" cy="5814722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</p:spTree>
    <p:extLst>
      <p:ext uri="{BB962C8B-B14F-4D97-AF65-F5344CB8AC3E}">
        <p14:creationId xmlns:p14="http://schemas.microsoft.com/office/powerpoint/2010/main" val="3243568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5184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원주시 민간단체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봉사단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노력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BCC77145-768A-429F-8D2E-F9A258518E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4742" y="1039706"/>
            <a:ext cx="4634876" cy="5607278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A2D7FED0-3FD1-4E59-BE6A-207F45B066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15406" y="1039706"/>
            <a:ext cx="4718495" cy="5607278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</p:spTree>
    <p:extLst>
      <p:ext uri="{BB962C8B-B14F-4D97-AF65-F5344CB8AC3E}">
        <p14:creationId xmlns:p14="http://schemas.microsoft.com/office/powerpoint/2010/main" val="7991960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42562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제안 ① 유류품 정리 사업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8F96778-F2E7-4401-AE51-69A2BD6D06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2401" y="892930"/>
            <a:ext cx="8794375" cy="5842034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9715CD05-5F19-4282-BCCA-D09D080215E0}"/>
              </a:ext>
            </a:extLst>
          </p:cNvPr>
          <p:cNvSpPr/>
          <p:nvPr/>
        </p:nvSpPr>
        <p:spPr>
          <a:xfrm>
            <a:off x="6442568" y="1043684"/>
            <a:ext cx="5632890" cy="2685635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800" b="1" dirty="0">
                <a:solidFill>
                  <a:schemeClr val="tx1"/>
                </a:solidFill>
              </a:rPr>
              <a:t>○ 대전 중구 사례</a:t>
            </a:r>
            <a:endParaRPr lang="en-US" altLang="ko-KR" sz="28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 err="1">
                <a:solidFill>
                  <a:schemeClr val="tx1"/>
                </a:solidFill>
              </a:rPr>
              <a:t>장제급여지원자</a:t>
            </a:r>
            <a:r>
              <a:rPr lang="ko-KR" altLang="en-US" sz="2400" b="1" dirty="0">
                <a:solidFill>
                  <a:schemeClr val="tx1"/>
                </a:solidFill>
              </a:rPr>
              <a:t> 중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자산이 없는 무연고사망자 선정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 err="1">
                <a:solidFill>
                  <a:schemeClr val="tx1"/>
                </a:solidFill>
              </a:rPr>
              <a:t>유품정리</a:t>
            </a:r>
            <a:r>
              <a:rPr lang="ko-KR" altLang="en-US" sz="2400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sz="2400" b="1" dirty="0" err="1">
                <a:solidFill>
                  <a:schemeClr val="tx1"/>
                </a:solidFill>
              </a:rPr>
              <a:t>특수청소</a:t>
            </a:r>
            <a:r>
              <a:rPr lang="ko-KR" altLang="en-US" sz="2400" b="1" dirty="0">
                <a:solidFill>
                  <a:schemeClr val="tx1"/>
                </a:solidFill>
              </a:rPr>
              <a:t> 실시</a:t>
            </a:r>
            <a:endParaRPr lang="en-US" altLang="ko-KR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7343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53335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제안 ② </a:t>
            </a:r>
            <a:r>
              <a:rPr lang="ko-KR" altLang="en-US" sz="28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장묘업무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전담조직 신설</a:t>
            </a:r>
          </a:p>
        </p:txBody>
      </p:sp>
      <p:graphicFrame>
        <p:nvGraphicFramePr>
          <p:cNvPr id="4" name="표 4">
            <a:extLst>
              <a:ext uri="{FF2B5EF4-FFF2-40B4-BE49-F238E27FC236}">
                <a16:creationId xmlns:a16="http://schemas.microsoft.com/office/drawing/2014/main" id="{8DC2062A-6E36-4574-AEE0-F695CEE953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5292534"/>
              </p:ext>
            </p:extLst>
          </p:nvPr>
        </p:nvGraphicFramePr>
        <p:xfrm>
          <a:off x="6218518" y="1678890"/>
          <a:ext cx="5623858" cy="44841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5965">
                  <a:extLst>
                    <a:ext uri="{9D8B030D-6E8A-4147-A177-3AD203B41FA5}">
                      <a16:colId xmlns:a16="http://schemas.microsoft.com/office/drawing/2014/main" val="4229908830"/>
                    </a:ext>
                  </a:extLst>
                </a:gridCol>
                <a:gridCol w="1405965">
                  <a:extLst>
                    <a:ext uri="{9D8B030D-6E8A-4147-A177-3AD203B41FA5}">
                      <a16:colId xmlns:a16="http://schemas.microsoft.com/office/drawing/2014/main" val="120340839"/>
                    </a:ext>
                  </a:extLst>
                </a:gridCol>
                <a:gridCol w="2811928">
                  <a:extLst>
                    <a:ext uri="{9D8B030D-6E8A-4147-A177-3AD203B41FA5}">
                      <a16:colId xmlns:a16="http://schemas.microsoft.com/office/drawing/2014/main" val="3007860935"/>
                    </a:ext>
                  </a:extLst>
                </a:gridCol>
              </a:tblGrid>
              <a:tr h="4177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lt"/>
                        </a:rPr>
                        <a:t>팀 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lt"/>
                        </a:rPr>
                        <a:t>직 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lt"/>
                        </a:rPr>
                        <a:t>담당업무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7358563"/>
                  </a:ext>
                </a:extLst>
              </a:tr>
              <a:tr h="9332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lt"/>
                        </a:rPr>
                        <a:t>경로정책팀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lt"/>
                        </a:rPr>
                        <a:t>경로정책팀장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보안업무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노인회 지원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  <a:t>, </a:t>
                      </a:r>
                    </a:p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경로당 운영지원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1461263"/>
                  </a:ext>
                </a:extLst>
              </a:tr>
              <a:tr h="9332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lt"/>
                        </a:rPr>
                        <a:t>경로정책팀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lt"/>
                        </a:rPr>
                        <a:t>주무관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>
                          <a:solidFill>
                            <a:schemeClr val="tx1"/>
                          </a:solidFill>
                          <a:latin typeface="+mn-lt"/>
                        </a:rPr>
                        <a:t>일반서무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노인일자리 및 사회활동 </a:t>
                      </a:r>
                      <a:b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ko-KR" altLang="en-US" sz="1200" kern="1000" spc="-100" baseline="0" dirty="0">
                          <a:solidFill>
                            <a:schemeClr val="tx1"/>
                          </a:solidFill>
                          <a:latin typeface="+mn-lt"/>
                        </a:rPr>
                        <a:t>지원사업</a:t>
                      </a:r>
                      <a:r>
                        <a:rPr lang="en-US" altLang="ko-KR" sz="1200" kern="1000" spc="-100" baseline="0" dirty="0">
                          <a:solidFill>
                            <a:schemeClr val="tx1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200" kern="1000" spc="-100" baseline="0" dirty="0">
                          <a:solidFill>
                            <a:schemeClr val="tx1"/>
                          </a:solidFill>
                          <a:latin typeface="+mn-lt"/>
                        </a:rPr>
                        <a:t>시니어클럽 운영 지원 및 관리</a:t>
                      </a:r>
                      <a:r>
                        <a:rPr lang="en-US" altLang="ko-KR" sz="1200" kern="1000" spc="-100" baseline="0" dirty="0">
                          <a:solidFill>
                            <a:schemeClr val="tx1"/>
                          </a:solidFill>
                          <a:latin typeface="+mn-lt"/>
                        </a:rPr>
                        <a:t>,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노인복지 일반 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6770793"/>
                  </a:ext>
                </a:extLst>
              </a:tr>
              <a:tr h="126680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lt"/>
                        </a:rPr>
                        <a:t>경로정책팀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lt"/>
                        </a:rPr>
                        <a:t>주무관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장사시설 수급계획 수립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장사시설 인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  <a:t>·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허가 및 지도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  <a:t>·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점검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공동묘지 관리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  <a:t>, </a:t>
                      </a:r>
                      <a:b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관련법검토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  <a:t>(</a:t>
                      </a:r>
                      <a:r>
                        <a:rPr lang="ko-KR" altLang="en-US" sz="1200" dirty="0" err="1">
                          <a:solidFill>
                            <a:schemeClr val="tx1"/>
                          </a:solidFill>
                          <a:latin typeface="+mn-lt"/>
                        </a:rPr>
                        <a:t>장사등에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 관한 법률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  <a:t>),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추모공원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봉안당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화장장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  <a:t>)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운영지원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추모</a:t>
                      </a:r>
                      <a:b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공원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사설구간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  <a:t>)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추진 관리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화장시설</a:t>
                      </a:r>
                      <a:b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기금 운용 및 위원회 운영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9719178"/>
                  </a:ext>
                </a:extLst>
              </a:tr>
              <a:tr h="93320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lt"/>
                        </a:rPr>
                        <a:t>경로정책팀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lt"/>
                        </a:rPr>
                        <a:t>주무관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회계 및 예산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기초연금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무연고 사망자 및 </a:t>
                      </a:r>
                      <a:r>
                        <a:rPr lang="ko-KR" altLang="en-US" sz="1200" dirty="0" err="1">
                          <a:solidFill>
                            <a:schemeClr val="tx1"/>
                          </a:solidFill>
                          <a:latin typeface="+mn-lt"/>
                        </a:rPr>
                        <a:t>공영장례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 지원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506123"/>
                  </a:ext>
                </a:extLst>
              </a:tr>
            </a:tbl>
          </a:graphicData>
        </a:graphic>
      </p:graphicFrame>
      <p:pic>
        <p:nvPicPr>
          <p:cNvPr id="13" name="그림 12">
            <a:extLst>
              <a:ext uri="{FF2B5EF4-FFF2-40B4-BE49-F238E27FC236}">
                <a16:creationId xmlns:a16="http://schemas.microsoft.com/office/drawing/2014/main" id="{8A15D4A9-833B-4DAF-9839-9D4DC2BE9C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288" y="1650836"/>
            <a:ext cx="5314086" cy="5009942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1375E7D1-1CDE-4EE8-BE87-3152BEE6BB24}"/>
              </a:ext>
            </a:extLst>
          </p:cNvPr>
          <p:cNvSpPr/>
          <p:nvPr/>
        </p:nvSpPr>
        <p:spPr>
          <a:xfrm>
            <a:off x="238990" y="1036871"/>
            <a:ext cx="2934516" cy="429216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b="1" dirty="0">
                <a:solidFill>
                  <a:schemeClr val="tx1"/>
                </a:solidFill>
              </a:rPr>
              <a:t>가평 </a:t>
            </a:r>
            <a:r>
              <a:rPr lang="ko-KR" altLang="en-US" sz="2000" b="1" dirty="0" err="1">
                <a:solidFill>
                  <a:schemeClr val="tx1"/>
                </a:solidFill>
              </a:rPr>
              <a:t>장묘문화팀</a:t>
            </a:r>
            <a:r>
              <a:rPr lang="en-US" altLang="ko-KR" sz="2000" b="1" dirty="0">
                <a:solidFill>
                  <a:schemeClr val="tx1"/>
                </a:solidFill>
              </a:rPr>
              <a:t>:</a:t>
            </a:r>
            <a:r>
              <a:rPr lang="ko-KR" altLang="en-US" sz="2000" b="1" dirty="0">
                <a:solidFill>
                  <a:schemeClr val="tx1"/>
                </a:solidFill>
              </a:rPr>
              <a:t> </a:t>
            </a:r>
            <a:r>
              <a:rPr lang="en-US" altLang="ko-KR" sz="2000" b="1" dirty="0">
                <a:solidFill>
                  <a:schemeClr val="tx1"/>
                </a:solidFill>
              </a:rPr>
              <a:t>6</a:t>
            </a:r>
            <a:r>
              <a:rPr lang="ko-KR" altLang="en-US" sz="2000" b="1" dirty="0">
                <a:solidFill>
                  <a:schemeClr val="tx1"/>
                </a:solidFill>
              </a:rPr>
              <a:t>명</a:t>
            </a:r>
            <a:endParaRPr lang="en-US" altLang="ko-KR" b="1" dirty="0">
              <a:solidFill>
                <a:schemeClr val="tx1"/>
              </a:solidFill>
            </a:endParaRPr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7B869DC5-5622-4EB8-B941-BE8EDC2C1C18}"/>
              </a:ext>
            </a:extLst>
          </p:cNvPr>
          <p:cNvSpPr/>
          <p:nvPr/>
        </p:nvSpPr>
        <p:spPr>
          <a:xfrm>
            <a:off x="6218518" y="1045942"/>
            <a:ext cx="5363882" cy="429216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b="1" dirty="0">
                <a:solidFill>
                  <a:schemeClr val="tx1"/>
                </a:solidFill>
              </a:rPr>
              <a:t>원주 경로정책팀</a:t>
            </a:r>
            <a:r>
              <a:rPr lang="en-US" altLang="ko-KR" sz="2000" b="1" dirty="0">
                <a:solidFill>
                  <a:schemeClr val="tx1"/>
                </a:solidFill>
              </a:rPr>
              <a:t>:</a:t>
            </a:r>
            <a:r>
              <a:rPr lang="ko-KR" altLang="en-US" sz="2000" b="1" dirty="0">
                <a:solidFill>
                  <a:schemeClr val="tx1"/>
                </a:solidFill>
              </a:rPr>
              <a:t> </a:t>
            </a:r>
            <a:r>
              <a:rPr lang="en-US" altLang="ko-KR" sz="2000" b="1" dirty="0">
                <a:solidFill>
                  <a:schemeClr val="tx1"/>
                </a:solidFill>
              </a:rPr>
              <a:t>4</a:t>
            </a:r>
            <a:r>
              <a:rPr lang="ko-KR" altLang="en-US" sz="2000" b="1" dirty="0">
                <a:solidFill>
                  <a:schemeClr val="tx1"/>
                </a:solidFill>
              </a:rPr>
              <a:t>명 </a:t>
            </a:r>
            <a:r>
              <a:rPr lang="en-US" altLang="ko-KR" sz="2000" b="1" dirty="0">
                <a:solidFill>
                  <a:schemeClr val="tx1"/>
                </a:solidFill>
              </a:rPr>
              <a:t>(</a:t>
            </a:r>
            <a:r>
              <a:rPr lang="ko-KR" altLang="en-US" sz="2000" b="1" dirty="0">
                <a:solidFill>
                  <a:schemeClr val="tx1"/>
                </a:solidFill>
              </a:rPr>
              <a:t>경로</a:t>
            </a:r>
            <a:r>
              <a:rPr lang="en-US" altLang="ko-KR" sz="2000" b="1" dirty="0">
                <a:solidFill>
                  <a:schemeClr val="tx1"/>
                </a:solidFill>
              </a:rPr>
              <a:t>, </a:t>
            </a:r>
            <a:r>
              <a:rPr lang="ko-KR" altLang="en-US" sz="2000" b="1" dirty="0" err="1">
                <a:solidFill>
                  <a:schemeClr val="tx1"/>
                </a:solidFill>
              </a:rPr>
              <a:t>장묘업무</a:t>
            </a:r>
            <a:r>
              <a:rPr lang="ko-KR" altLang="en-US" sz="2000" b="1" dirty="0">
                <a:solidFill>
                  <a:schemeClr val="tx1"/>
                </a:solidFill>
              </a:rPr>
              <a:t> 병행</a:t>
            </a:r>
            <a:r>
              <a:rPr lang="en-US" altLang="ko-KR" sz="2000" b="1" dirty="0">
                <a:solidFill>
                  <a:schemeClr val="tx1"/>
                </a:solidFill>
              </a:rPr>
              <a:t>)</a:t>
            </a:r>
            <a:endParaRPr lang="en-US" altLang="ko-KR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9924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김명신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3118" y="1465394"/>
            <a:ext cx="3310019" cy="411182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758A6F96-E88C-432C-A220-0CAECD06F118}"/>
              </a:ext>
            </a:extLst>
          </p:cNvPr>
          <p:cNvSpPr/>
          <p:nvPr/>
        </p:nvSpPr>
        <p:spPr>
          <a:xfrm>
            <a:off x="3738210" y="2363331"/>
            <a:ext cx="8021782" cy="210438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50000"/>
              </a:lnSpc>
            </a:pPr>
            <a:r>
              <a:rPr lang="ko-KR" altLang="en-US" sz="4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무연고 사망자 유품정리</a:t>
            </a:r>
            <a:r>
              <a:rPr lang="en-US" altLang="ko-KR" sz="4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pPr algn="ctr">
              <a:lnSpc>
                <a:spcPct val="150000"/>
              </a:lnSpc>
            </a:pPr>
            <a:r>
              <a:rPr lang="ko-KR" altLang="en-US" sz="4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이제 시가 책임질 때입니다</a:t>
            </a:r>
            <a:endParaRPr lang="en-US" altLang="ko-KR" sz="40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866691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12194"/>
              </p:ext>
            </p:extLst>
          </p:nvPr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김명신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33044F62-9369-4D05-A2D1-4DB5DAC0E956}"/>
              </a:ext>
            </a:extLst>
          </p:cNvPr>
          <p:cNvSpPr/>
          <p:nvPr/>
        </p:nvSpPr>
        <p:spPr>
          <a:xfrm>
            <a:off x="3346600" y="2470038"/>
            <a:ext cx="85083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F9F06B3-7BE5-4EF5-AF52-53F182F94B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3118" y="1465394"/>
            <a:ext cx="3310019" cy="411182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9407</TotalTime>
  <Words>272</Words>
  <Application>Microsoft Office PowerPoint</Application>
  <PresentationFormat>와이드스크린</PresentationFormat>
  <Paragraphs>80</Paragraphs>
  <Slides>10</Slides>
  <Notes>10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6" baseType="lpstr">
      <vt:lpstr>HY견고딕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458</cp:revision>
  <cp:lastPrinted>2026-10-15T00:06:26Z</cp:lastPrinted>
  <dcterms:created xsi:type="dcterms:W3CDTF">2022-12-16T03:44:56Z</dcterms:created>
  <dcterms:modified xsi:type="dcterms:W3CDTF">2026-10-15T00:21:01Z</dcterms:modified>
</cp:coreProperties>
</file>