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68" r:id="rId4"/>
    <p:sldId id="269" r:id="rId5"/>
    <p:sldId id="258" r:id="rId6"/>
    <p:sldId id="270" r:id="rId7"/>
    <p:sldId id="266" r:id="rId8"/>
  </p:sldIdLst>
  <p:sldSz cx="18288000" cy="10287000"/>
  <p:notesSz cx="6807200" cy="99393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3399"/>
    <a:srgbClr val="FF4F00"/>
    <a:srgbClr val="4F81BD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927" autoAdjust="0"/>
    <p:restoredTop sz="94660"/>
  </p:normalViewPr>
  <p:slideViewPr>
    <p:cSldViewPr>
      <p:cViewPr varScale="1">
        <p:scale>
          <a:sx n="77" d="100"/>
          <a:sy n="77" d="100"/>
        </p:scale>
        <p:origin x="74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6038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E91DF7-F9E6-4223-9DF1-571732A266DE}" type="datetimeFigureOut">
              <a:rPr lang="ko-KR" altLang="en-US" smtClean="0"/>
              <a:t>2025-01-15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1038" y="4783138"/>
            <a:ext cx="5445125" cy="39131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6038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1F08F6-CF96-4D24-B5EE-A3FC154C12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37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1F08F6-CF96-4D24-B5EE-A3FC154C120F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06538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1F08F6-CF96-4D24-B5EE-A3FC154C120F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61801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1F08F6-CF96-4D24-B5EE-A3FC154C120F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09674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1/15/2025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1/15/2025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1/15/2025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6.png"/><Relationship Id="rId4" Type="http://schemas.openxmlformats.org/officeDocument/2006/relationships/image" Target="../media/image4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4.png"/><Relationship Id="rId7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1" y="0"/>
            <a:ext cx="1669142" cy="10285714"/>
            <a:chOff x="0" y="0"/>
            <a:chExt cx="3333333" cy="1028571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3333333" cy="10285714"/>
            </a:xfrm>
            <a:prstGeom prst="rect">
              <a:avLst/>
            </a:prstGeom>
          </p:spPr>
        </p:pic>
      </p:grpSp>
      <p:grpSp>
        <p:nvGrpSpPr>
          <p:cNvPr id="10" name="그룹 9">
            <a:extLst>
              <a:ext uri="{FF2B5EF4-FFF2-40B4-BE49-F238E27FC236}">
                <a16:creationId xmlns="" xmlns:a16="http://schemas.microsoft.com/office/drawing/2014/main" id="{1C02E46B-20C0-4094-9A04-D61309E7A52A}"/>
              </a:ext>
            </a:extLst>
          </p:cNvPr>
          <p:cNvGrpSpPr/>
          <p:nvPr/>
        </p:nvGrpSpPr>
        <p:grpSpPr>
          <a:xfrm>
            <a:off x="8418719" y="7277100"/>
            <a:ext cx="6997700" cy="2717114"/>
            <a:chOff x="8597900" y="7137400"/>
            <a:chExt cx="6997700" cy="2717114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637838" y="7137400"/>
              <a:ext cx="6957762" cy="2717114"/>
            </a:xfrm>
            <a:prstGeom prst="rect">
              <a:avLst/>
            </a:prstGeom>
          </p:spPr>
        </p:pic>
        <p:grpSp>
          <p:nvGrpSpPr>
            <p:cNvPr id="1002" name="그룹 1002"/>
            <p:cNvGrpSpPr/>
            <p:nvPr/>
          </p:nvGrpSpPr>
          <p:grpSpPr>
            <a:xfrm>
              <a:off x="8597900" y="7524877"/>
              <a:ext cx="76474" cy="1587085"/>
              <a:chOff x="11456725" y="7499477"/>
              <a:chExt cx="76474" cy="1587085"/>
            </a:xfrm>
          </p:grpSpPr>
          <p:pic>
            <p:nvPicPr>
              <p:cNvPr id="8" name="Object 7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11456725" y="7499477"/>
                <a:ext cx="76474" cy="1587085"/>
              </a:xfrm>
              <a:prstGeom prst="rect">
                <a:avLst/>
              </a:prstGeom>
            </p:spPr>
          </p:pic>
        </p:grpSp>
      </p:grpSp>
      <p:grpSp>
        <p:nvGrpSpPr>
          <p:cNvPr id="1003" name="그룹 1003"/>
          <p:cNvGrpSpPr/>
          <p:nvPr/>
        </p:nvGrpSpPr>
        <p:grpSpPr>
          <a:xfrm>
            <a:off x="1669143" y="2324100"/>
            <a:ext cx="252271" cy="2064932"/>
            <a:chOff x="3081062" y="1912211"/>
            <a:chExt cx="252271" cy="2064932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  <p:pic>
        <p:nvPicPr>
          <p:cNvPr id="19" name="그림 18">
            <a:extLst>
              <a:ext uri="{FF2B5EF4-FFF2-40B4-BE49-F238E27FC236}">
                <a16:creationId xmlns="" xmlns:a16="http://schemas.microsoft.com/office/drawing/2014/main" id="{439C4DC2-DC0F-407E-81FF-B365BFA28A8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00" y="241642"/>
            <a:ext cx="2371987" cy="643205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="" xmlns:a16="http://schemas.microsoft.com/office/drawing/2014/main" id="{94E1A6C5-34C9-42BE-B80B-E697CBAFCC5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5297" y="3110881"/>
            <a:ext cx="5503829" cy="6153481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7939C983-C940-4D67-BF68-3824BDEFE84D}"/>
              </a:ext>
            </a:extLst>
          </p:cNvPr>
          <p:cNvSpPr/>
          <p:nvPr/>
        </p:nvSpPr>
        <p:spPr>
          <a:xfrm>
            <a:off x="2406201" y="1261783"/>
            <a:ext cx="14411587" cy="149629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5400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원주</a:t>
            </a:r>
            <a:r>
              <a:rPr lang="en-US" altLang="ko-KR" sz="5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5400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EV</a:t>
            </a:r>
            <a:r>
              <a:rPr lang="ko-KR" altLang="en-US" sz="5400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공용차량 시민 공유서비스 도입 제안</a:t>
            </a:r>
            <a:endParaRPr lang="ko-KR" altLang="en-US" sz="54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26F2ACF0-E2FD-4D4A-9C7E-AF90DD683962}"/>
              </a:ext>
            </a:extLst>
          </p:cNvPr>
          <p:cNvSpPr/>
          <p:nvPr/>
        </p:nvSpPr>
        <p:spPr>
          <a:xfrm>
            <a:off x="8270675" y="3105988"/>
            <a:ext cx="4647743" cy="4188892"/>
          </a:xfrm>
          <a:prstGeom prst="rect">
            <a:avLst/>
          </a:prstGeom>
          <a:noFill/>
          <a:ln w="635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>
            <a:extLst>
              <a:ext uri="{FF2B5EF4-FFF2-40B4-BE49-F238E27FC236}">
                <a16:creationId xmlns="" xmlns:a16="http://schemas.microsoft.com/office/drawing/2014/main" id="{90911C47-DDC5-4E50-BEF6-F155B17872ED}"/>
              </a:ext>
            </a:extLst>
          </p:cNvPr>
          <p:cNvSpPr/>
          <p:nvPr/>
        </p:nvSpPr>
        <p:spPr>
          <a:xfrm>
            <a:off x="13015044" y="3096260"/>
            <a:ext cx="4647743" cy="4189829"/>
          </a:xfrm>
          <a:prstGeom prst="rect">
            <a:avLst/>
          </a:prstGeom>
          <a:noFill/>
          <a:ln w="635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70675" y="3105988"/>
            <a:ext cx="4647743" cy="4171112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044073" y="3096260"/>
            <a:ext cx="4618714" cy="41808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1" y="0"/>
            <a:ext cx="1669142" cy="10285714"/>
            <a:chOff x="0" y="0"/>
            <a:chExt cx="3333333" cy="1028571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3333333" cy="10285714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669143" y="2324100"/>
            <a:ext cx="252271" cy="2064932"/>
            <a:chOff x="3081062" y="1912211"/>
            <a:chExt cx="252271" cy="2064932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  <p:pic>
        <p:nvPicPr>
          <p:cNvPr id="19" name="그림 18">
            <a:extLst>
              <a:ext uri="{FF2B5EF4-FFF2-40B4-BE49-F238E27FC236}">
                <a16:creationId xmlns="" xmlns:a16="http://schemas.microsoft.com/office/drawing/2014/main" id="{439C4DC2-DC0F-407E-81FF-B365BFA28A8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00" y="241642"/>
            <a:ext cx="2371987" cy="643205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="" xmlns:a16="http://schemas.microsoft.com/office/drawing/2014/main" id="{51AFD90C-CCB4-467A-96BB-13FE6237BE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5" name="모서리가 둥근 직사각형 100">
            <a:extLst>
              <a:ext uri="{FF2B5EF4-FFF2-40B4-BE49-F238E27FC236}">
                <a16:creationId xmlns="" xmlns:a16="http://schemas.microsoft.com/office/drawing/2014/main" id="{E1933304-2265-407C-9656-641460C2890B}"/>
              </a:ext>
            </a:extLst>
          </p:cNvPr>
          <p:cNvSpPr/>
          <p:nvPr/>
        </p:nvSpPr>
        <p:spPr>
          <a:xfrm>
            <a:off x="2590800" y="487213"/>
            <a:ext cx="10578629" cy="756942"/>
          </a:xfrm>
          <a:prstGeom prst="roundRect">
            <a:avLst>
              <a:gd name="adj" fmla="val 5000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b="1" dirty="0" smtClean="0">
                <a:solidFill>
                  <a:prstClr val="white"/>
                </a:solidFill>
                <a:latin typeface="+mn-ea"/>
              </a:rPr>
              <a:t>타 </a:t>
            </a:r>
            <a:r>
              <a:rPr lang="ko-KR" altLang="en-US" sz="4000" b="1" dirty="0" err="1" smtClean="0">
                <a:solidFill>
                  <a:prstClr val="white"/>
                </a:solidFill>
                <a:latin typeface="+mn-ea"/>
              </a:rPr>
              <a:t>지자체</a:t>
            </a:r>
            <a:r>
              <a:rPr lang="ko-KR" altLang="en-US" sz="4000" b="1" dirty="0" smtClean="0">
                <a:solidFill>
                  <a:prstClr val="white"/>
                </a:solidFill>
                <a:latin typeface="+mn-ea"/>
              </a:rPr>
              <a:t> 관용 </a:t>
            </a:r>
            <a:r>
              <a:rPr lang="en-US" altLang="ko-KR" sz="4000" b="1" dirty="0" smtClean="0">
                <a:solidFill>
                  <a:prstClr val="white"/>
                </a:solidFill>
                <a:latin typeface="+mn-ea"/>
              </a:rPr>
              <a:t>EV</a:t>
            </a:r>
            <a:r>
              <a:rPr lang="ko-KR" altLang="en-US" sz="4000" b="1" dirty="0" smtClean="0">
                <a:solidFill>
                  <a:prstClr val="white"/>
                </a:solidFill>
                <a:latin typeface="+mn-ea"/>
              </a:rPr>
              <a:t>차량 보유 현황 비교</a:t>
            </a:r>
            <a:endParaRPr lang="ko-KR" altLang="en-US" sz="4000" b="1" dirty="0">
              <a:solidFill>
                <a:prstClr val="white"/>
              </a:solidFill>
              <a:latin typeface="+mn-ea"/>
            </a:endParaRPr>
          </a:p>
        </p:txBody>
      </p:sp>
      <p:cxnSp>
        <p:nvCxnSpPr>
          <p:cNvPr id="15" name="직선 연결선 14"/>
          <p:cNvCxnSpPr/>
          <p:nvPr/>
        </p:nvCxnSpPr>
        <p:spPr>
          <a:xfrm>
            <a:off x="2328353" y="2324100"/>
            <a:ext cx="0" cy="6934200"/>
          </a:xfrm>
          <a:prstGeom prst="line">
            <a:avLst/>
          </a:prstGeom>
          <a:ln w="762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 flipV="1">
            <a:off x="2328353" y="9256485"/>
            <a:ext cx="8763000" cy="1815"/>
          </a:xfrm>
          <a:prstGeom prst="line">
            <a:avLst/>
          </a:prstGeom>
          <a:ln w="762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직사각형 20"/>
          <p:cNvSpPr/>
          <p:nvPr/>
        </p:nvSpPr>
        <p:spPr>
          <a:xfrm>
            <a:off x="2861753" y="7379593"/>
            <a:ext cx="1600200" cy="182880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b="1" dirty="0" smtClean="0"/>
              <a:t>원</a:t>
            </a:r>
            <a:endParaRPr lang="en-US" altLang="ko-KR" sz="4000" b="1" dirty="0" smtClean="0"/>
          </a:p>
          <a:p>
            <a:pPr algn="ctr"/>
            <a:r>
              <a:rPr lang="ko-KR" altLang="en-US" sz="4000" b="1" dirty="0" smtClean="0"/>
              <a:t>주</a:t>
            </a:r>
            <a:endParaRPr lang="en-US" altLang="ko-KR" sz="4000" b="1" dirty="0" smtClean="0"/>
          </a:p>
          <a:p>
            <a:pPr algn="ctr"/>
            <a:r>
              <a:rPr lang="ko-KR" altLang="en-US" sz="4000" b="1" dirty="0" smtClean="0"/>
              <a:t>시</a:t>
            </a:r>
            <a:endParaRPr lang="en-US" altLang="ko-KR" sz="4000" b="1" dirty="0" smtClean="0"/>
          </a:p>
        </p:txBody>
      </p:sp>
      <p:sp>
        <p:nvSpPr>
          <p:cNvPr id="43" name="직사각형 42"/>
          <p:cNvSpPr/>
          <p:nvPr/>
        </p:nvSpPr>
        <p:spPr>
          <a:xfrm>
            <a:off x="6965432" y="5163934"/>
            <a:ext cx="1600200" cy="4042645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800" b="1" dirty="0" smtClean="0"/>
              <a:t>화</a:t>
            </a:r>
            <a:endParaRPr lang="en-US" altLang="ko-KR" sz="4800" b="1" dirty="0" smtClean="0"/>
          </a:p>
          <a:p>
            <a:pPr algn="ctr"/>
            <a:r>
              <a:rPr lang="ko-KR" altLang="en-US" sz="4800" b="1" dirty="0" smtClean="0"/>
              <a:t>성</a:t>
            </a:r>
            <a:endParaRPr lang="en-US" altLang="ko-KR" sz="4800" b="1" dirty="0" smtClean="0"/>
          </a:p>
          <a:p>
            <a:pPr algn="ctr"/>
            <a:r>
              <a:rPr lang="ko-KR" altLang="en-US" sz="4800" b="1" dirty="0"/>
              <a:t>시</a:t>
            </a:r>
          </a:p>
        </p:txBody>
      </p:sp>
      <p:sp>
        <p:nvSpPr>
          <p:cNvPr id="44" name="직사각형 43"/>
          <p:cNvSpPr/>
          <p:nvPr/>
        </p:nvSpPr>
        <p:spPr>
          <a:xfrm>
            <a:off x="9048734" y="3773170"/>
            <a:ext cx="1600200" cy="5433409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800" b="1" dirty="0" smtClean="0"/>
              <a:t>광</a:t>
            </a:r>
            <a:endParaRPr lang="en-US" altLang="ko-KR" sz="4800" b="1" dirty="0" smtClean="0"/>
          </a:p>
          <a:p>
            <a:pPr algn="ctr"/>
            <a:r>
              <a:rPr lang="ko-KR" altLang="en-US" sz="4800" b="1" dirty="0" smtClean="0"/>
              <a:t>주</a:t>
            </a:r>
            <a:endParaRPr lang="en-US" altLang="ko-KR" sz="4800" b="1" dirty="0" smtClean="0"/>
          </a:p>
          <a:p>
            <a:pPr algn="ctr"/>
            <a:r>
              <a:rPr lang="ko-KR" altLang="en-US" sz="4800" b="1" dirty="0" smtClean="0"/>
              <a:t>광</a:t>
            </a:r>
            <a:endParaRPr lang="en-US" altLang="ko-KR" sz="4800" b="1" dirty="0" smtClean="0"/>
          </a:p>
          <a:p>
            <a:pPr algn="ctr"/>
            <a:r>
              <a:rPr lang="ko-KR" altLang="en-US" sz="4800" b="1" dirty="0"/>
              <a:t>역</a:t>
            </a:r>
            <a:endParaRPr lang="en-US" altLang="ko-KR" sz="4800" b="1" dirty="0" smtClean="0"/>
          </a:p>
          <a:p>
            <a:pPr algn="ctr"/>
            <a:r>
              <a:rPr lang="ko-KR" altLang="en-US" sz="4800" b="1" dirty="0" smtClean="0"/>
              <a:t>시</a:t>
            </a:r>
            <a:endParaRPr lang="en-US" altLang="ko-KR" sz="4800" b="1" dirty="0" smtClean="0"/>
          </a:p>
        </p:txBody>
      </p:sp>
      <p:sp>
        <p:nvSpPr>
          <p:cNvPr id="22" name="TextBox 21"/>
          <p:cNvSpPr txBox="1"/>
          <p:nvPr/>
        </p:nvSpPr>
        <p:spPr>
          <a:xfrm>
            <a:off x="3177378" y="6651619"/>
            <a:ext cx="9156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8</a:t>
            </a:r>
            <a:r>
              <a:rPr lang="ko-KR" altLang="en-US" sz="3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대</a:t>
            </a:r>
            <a:endParaRPr lang="ko-KR" altLang="en-US" sz="3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160282" y="4415650"/>
            <a:ext cx="11849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30</a:t>
            </a:r>
            <a:r>
              <a:rPr lang="ko-KR" altLang="en-US" sz="3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대</a:t>
            </a:r>
            <a:endParaRPr lang="ko-KR" altLang="en-US" sz="3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9256364" y="2986215"/>
            <a:ext cx="11849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60</a:t>
            </a:r>
            <a:r>
              <a:rPr lang="ko-KR" altLang="en-US" sz="3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대</a:t>
            </a:r>
            <a:endParaRPr lang="ko-KR" altLang="en-US" sz="3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3437" y="2510522"/>
            <a:ext cx="6745963" cy="67459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" name="직사각형 19"/>
          <p:cNvSpPr/>
          <p:nvPr/>
        </p:nvSpPr>
        <p:spPr>
          <a:xfrm>
            <a:off x="4800550" y="6477522"/>
            <a:ext cx="1600200" cy="2729117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800" b="1" dirty="0" smtClean="0"/>
              <a:t>해</a:t>
            </a:r>
            <a:endParaRPr lang="en-US" altLang="ko-KR" sz="4800" b="1" dirty="0" smtClean="0"/>
          </a:p>
          <a:p>
            <a:pPr algn="ctr"/>
            <a:r>
              <a:rPr lang="ko-KR" altLang="en-US" sz="4800" b="1" dirty="0" smtClean="0"/>
              <a:t>남</a:t>
            </a:r>
            <a:endParaRPr lang="en-US" altLang="ko-KR" sz="4800" b="1" dirty="0" smtClean="0"/>
          </a:p>
          <a:p>
            <a:pPr algn="ctr"/>
            <a:r>
              <a:rPr lang="ko-KR" altLang="en-US" sz="4800" b="1" dirty="0"/>
              <a:t>군</a:t>
            </a:r>
            <a:endParaRPr lang="ko-KR" altLang="en-US" sz="48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4928332" y="5728145"/>
            <a:ext cx="11849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19</a:t>
            </a:r>
            <a:r>
              <a:rPr lang="ko-KR" altLang="en-US" sz="3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대</a:t>
            </a:r>
            <a:endParaRPr lang="ko-KR" altLang="en-US" sz="3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420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1" y="0"/>
            <a:ext cx="1669142" cy="10285714"/>
            <a:chOff x="0" y="0"/>
            <a:chExt cx="3333333" cy="1028571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3333333" cy="10285714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669143" y="2324100"/>
            <a:ext cx="252271" cy="2064932"/>
            <a:chOff x="3081062" y="1912211"/>
            <a:chExt cx="252271" cy="2064932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  <p:pic>
        <p:nvPicPr>
          <p:cNvPr id="19" name="그림 18">
            <a:extLst>
              <a:ext uri="{FF2B5EF4-FFF2-40B4-BE49-F238E27FC236}">
                <a16:creationId xmlns="" xmlns:a16="http://schemas.microsoft.com/office/drawing/2014/main" id="{439C4DC2-DC0F-407E-81FF-B365BFA28A8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00" y="241642"/>
            <a:ext cx="2371987" cy="643205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="" xmlns:a16="http://schemas.microsoft.com/office/drawing/2014/main" id="{51AFD90C-CCB4-467A-96BB-13FE6237BE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5" name="모서리가 둥근 직사각형 100">
            <a:extLst>
              <a:ext uri="{FF2B5EF4-FFF2-40B4-BE49-F238E27FC236}">
                <a16:creationId xmlns="" xmlns:a16="http://schemas.microsoft.com/office/drawing/2014/main" id="{E1933304-2265-407C-9656-641460C2890B}"/>
              </a:ext>
            </a:extLst>
          </p:cNvPr>
          <p:cNvSpPr/>
          <p:nvPr/>
        </p:nvSpPr>
        <p:spPr>
          <a:xfrm>
            <a:off x="2159001" y="611414"/>
            <a:ext cx="8509000" cy="756942"/>
          </a:xfrm>
          <a:prstGeom prst="roundRect">
            <a:avLst>
              <a:gd name="adj" fmla="val 5000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b="1" dirty="0" smtClean="0">
                <a:solidFill>
                  <a:prstClr val="white"/>
                </a:solidFill>
                <a:latin typeface="+mn-ea"/>
              </a:rPr>
              <a:t>예시</a:t>
            </a:r>
            <a:r>
              <a:rPr lang="en-US" altLang="ko-KR" sz="4000" b="1" dirty="0" smtClean="0">
                <a:solidFill>
                  <a:prstClr val="white"/>
                </a:solidFill>
                <a:latin typeface="+mn-ea"/>
              </a:rPr>
              <a:t>) </a:t>
            </a:r>
            <a:r>
              <a:rPr lang="ko-KR" altLang="en-US" sz="4000" b="1" dirty="0" err="1" smtClean="0">
                <a:solidFill>
                  <a:prstClr val="white"/>
                </a:solidFill>
                <a:latin typeface="+mn-ea"/>
              </a:rPr>
              <a:t>화성시</a:t>
            </a:r>
            <a:r>
              <a:rPr lang="ko-KR" altLang="en-US" sz="4000" b="1" dirty="0" smtClean="0">
                <a:solidFill>
                  <a:prstClr val="white"/>
                </a:solidFill>
                <a:latin typeface="+mn-ea"/>
              </a:rPr>
              <a:t> </a:t>
            </a:r>
            <a:r>
              <a:rPr lang="en-US" altLang="ko-KR" sz="4000" b="1" dirty="0" smtClean="0">
                <a:solidFill>
                  <a:prstClr val="white"/>
                </a:solidFill>
                <a:latin typeface="+mn-ea"/>
              </a:rPr>
              <a:t>EV</a:t>
            </a:r>
            <a:r>
              <a:rPr lang="ko-KR" altLang="en-US" sz="4000" b="1" dirty="0" err="1" smtClean="0">
                <a:solidFill>
                  <a:prstClr val="white"/>
                </a:solidFill>
                <a:latin typeface="+mn-ea"/>
              </a:rPr>
              <a:t>카셰어링</a:t>
            </a:r>
            <a:r>
              <a:rPr lang="ko-KR" altLang="en-US" sz="4000" b="1" dirty="0" smtClean="0">
                <a:solidFill>
                  <a:prstClr val="white"/>
                </a:solidFill>
                <a:latin typeface="+mn-ea"/>
              </a:rPr>
              <a:t> 사업</a:t>
            </a:r>
            <a:endParaRPr lang="ko-KR" altLang="en-US" sz="4000" b="1" dirty="0">
              <a:solidFill>
                <a:prstClr val="white"/>
              </a:solidFill>
              <a:latin typeface="+mn-ea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37126" y="1965301"/>
            <a:ext cx="7208399" cy="8133092"/>
          </a:xfrm>
          <a:prstGeom prst="rect">
            <a:avLst/>
          </a:prstGeom>
          <a:solidFill>
            <a:srgbClr val="FF0000"/>
          </a:solidFill>
          <a:ln w="76200">
            <a:solidFill>
              <a:srgbClr val="FF0000"/>
            </a:solidFill>
          </a:ln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84541" y="1866900"/>
            <a:ext cx="7621538" cy="4826974"/>
          </a:xfrm>
          <a:prstGeom prst="rect">
            <a:avLst/>
          </a:prstGeom>
        </p:spPr>
      </p:pic>
      <p:sp>
        <p:nvSpPr>
          <p:cNvPr id="6" name="모서리가 둥근 직사각형 5"/>
          <p:cNvSpPr/>
          <p:nvPr/>
        </p:nvSpPr>
        <p:spPr>
          <a:xfrm>
            <a:off x="9984541" y="2552700"/>
            <a:ext cx="7621538" cy="803866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9757479" y="4934132"/>
            <a:ext cx="7848600" cy="489108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8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2021</a:t>
            </a:r>
            <a:r>
              <a:rPr lang="ko-KR" altLang="en-US" sz="48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ko-KR" altLang="en-US" sz="4800" b="1" dirty="0" err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행정안전부</a:t>
            </a:r>
            <a:r>
              <a:rPr lang="ko-KR" altLang="en-US" sz="48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적극행정 사례로 선정</a:t>
            </a:r>
            <a:r>
              <a:rPr lang="ko-KR" altLang="en-US" sz="48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됐고</a:t>
            </a:r>
            <a:r>
              <a:rPr lang="en-US" altLang="ko-KR" sz="48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48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광명시를 시작으로 경상남도</a:t>
            </a:r>
            <a:r>
              <a:rPr lang="en-US" altLang="ko-KR" sz="48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48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홍천군 등 이 사업을 도입</a:t>
            </a:r>
            <a:r>
              <a:rPr lang="ko-KR" altLang="en-US" sz="48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해 전국에서 </a:t>
            </a:r>
            <a:r>
              <a:rPr lang="ko-KR" altLang="en-US" sz="48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활성화되고 있다</a:t>
            </a:r>
            <a:r>
              <a:rPr lang="en-US" altLang="ko-KR" sz="48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48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아래쪽 화살표 8"/>
          <p:cNvSpPr/>
          <p:nvPr/>
        </p:nvSpPr>
        <p:spPr>
          <a:xfrm>
            <a:off x="13185710" y="3388699"/>
            <a:ext cx="1219200" cy="1545433"/>
          </a:xfrm>
          <a:prstGeom prst="downArrow">
            <a:avLst>
              <a:gd name="adj1" fmla="val 27436"/>
              <a:gd name="adj2" fmla="val 40891"/>
            </a:avLst>
          </a:prstGeom>
          <a:gradFill flip="none" rotWithShape="1">
            <a:gsLst>
              <a:gs pos="27000">
                <a:srgbClr val="FF0000">
                  <a:tint val="66000"/>
                  <a:satMod val="160000"/>
                  <a:lumMod val="73000"/>
                  <a:alpha val="84000"/>
                </a:srgbClr>
              </a:gs>
              <a:gs pos="6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1588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86481" y="-127851"/>
            <a:ext cx="1669142" cy="10285714"/>
            <a:chOff x="0" y="0"/>
            <a:chExt cx="3333333" cy="1028571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3333333" cy="10285714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669143" y="2324100"/>
            <a:ext cx="252271" cy="2064932"/>
            <a:chOff x="3081062" y="1912211"/>
            <a:chExt cx="252271" cy="2064932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  <p:pic>
        <p:nvPicPr>
          <p:cNvPr id="19" name="그림 18">
            <a:extLst>
              <a:ext uri="{FF2B5EF4-FFF2-40B4-BE49-F238E27FC236}">
                <a16:creationId xmlns="" xmlns:a16="http://schemas.microsoft.com/office/drawing/2014/main" id="{439C4DC2-DC0F-407E-81FF-B365BFA28A8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00" y="241642"/>
            <a:ext cx="2371987" cy="643205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="" xmlns:a16="http://schemas.microsoft.com/office/drawing/2014/main" id="{51AFD90C-CCB4-467A-96BB-13FE6237BE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5" name="모서리가 둥근 직사각형 100">
            <a:extLst>
              <a:ext uri="{FF2B5EF4-FFF2-40B4-BE49-F238E27FC236}">
                <a16:creationId xmlns="" xmlns:a16="http://schemas.microsoft.com/office/drawing/2014/main" id="{E1933304-2265-407C-9656-641460C2890B}"/>
              </a:ext>
            </a:extLst>
          </p:cNvPr>
          <p:cNvSpPr/>
          <p:nvPr/>
        </p:nvSpPr>
        <p:spPr>
          <a:xfrm>
            <a:off x="2159001" y="611414"/>
            <a:ext cx="7061199" cy="756942"/>
          </a:xfrm>
          <a:prstGeom prst="roundRect">
            <a:avLst>
              <a:gd name="adj" fmla="val 5000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b="1" dirty="0" smtClean="0">
                <a:solidFill>
                  <a:prstClr val="white"/>
                </a:solidFill>
                <a:latin typeface="+mn-ea"/>
              </a:rPr>
              <a:t>경제적 효과</a:t>
            </a:r>
            <a:endParaRPr lang="ko-KR" altLang="en-US" sz="4000" b="1" dirty="0">
              <a:solidFill>
                <a:prstClr val="white"/>
              </a:solidFill>
              <a:latin typeface="+mn-ea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2648671" y="5224227"/>
            <a:ext cx="4155508" cy="4130108"/>
            <a:chOff x="8687424" y="1547837"/>
            <a:chExt cx="4155508" cy="4130108"/>
          </a:xfrm>
        </p:grpSpPr>
        <p:pic>
          <p:nvPicPr>
            <p:cNvPr id="8" name="그림 7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9573601" y="2973310"/>
              <a:ext cx="2092969" cy="2031901"/>
            </a:xfrm>
            <a:prstGeom prst="rect">
              <a:avLst/>
            </a:prstGeom>
          </p:spPr>
        </p:pic>
        <p:sp>
          <p:nvSpPr>
            <p:cNvPr id="33" name="TextBox 32"/>
            <p:cNvSpPr txBox="1"/>
            <p:nvPr/>
          </p:nvSpPr>
          <p:spPr>
            <a:xfrm>
              <a:off x="10141664" y="2165492"/>
              <a:ext cx="1587421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400" b="1" dirty="0" smtClean="0">
                  <a:solidFill>
                    <a:srgbClr val="C00000"/>
                  </a:solidFill>
                </a:rPr>
                <a:t>수익</a:t>
              </a:r>
              <a:endParaRPr lang="ko-KR" altLang="en-US" sz="4400" b="1" dirty="0">
                <a:solidFill>
                  <a:srgbClr val="C00000"/>
                </a:solidFill>
              </a:endParaRPr>
            </a:p>
          </p:txBody>
        </p:sp>
        <p:sp>
          <p:nvSpPr>
            <p:cNvPr id="34" name="도넛 33"/>
            <p:cNvSpPr/>
            <p:nvPr/>
          </p:nvSpPr>
          <p:spPr>
            <a:xfrm>
              <a:off x="8687424" y="1547837"/>
              <a:ext cx="4155508" cy="4130108"/>
            </a:xfrm>
            <a:prstGeom prst="donut">
              <a:avLst>
                <a:gd name="adj" fmla="val 5798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7786803" y="1705122"/>
            <a:ext cx="4788600" cy="4755917"/>
            <a:chOff x="3156975" y="2976328"/>
            <a:chExt cx="4788600" cy="4755917"/>
          </a:xfrm>
        </p:grpSpPr>
        <p:sp>
          <p:nvSpPr>
            <p:cNvPr id="14" name="TextBox 13"/>
            <p:cNvSpPr txBox="1"/>
            <p:nvPr/>
          </p:nvSpPr>
          <p:spPr>
            <a:xfrm>
              <a:off x="4266308" y="4002783"/>
              <a:ext cx="2569934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4400" b="1" dirty="0" smtClean="0">
                  <a:solidFill>
                    <a:srgbClr val="003399"/>
                  </a:solidFill>
                </a:rPr>
                <a:t>시민 공유</a:t>
              </a:r>
              <a:endParaRPr lang="ko-KR" altLang="en-US" sz="4400" b="1" dirty="0">
                <a:solidFill>
                  <a:srgbClr val="003399"/>
                </a:solidFill>
              </a:endParaRPr>
            </a:p>
          </p:txBody>
        </p:sp>
        <p:sp>
          <p:nvSpPr>
            <p:cNvPr id="4" name="도넛 3"/>
            <p:cNvSpPr/>
            <p:nvPr/>
          </p:nvSpPr>
          <p:spPr>
            <a:xfrm>
              <a:off x="3156975" y="2976328"/>
              <a:ext cx="4788600" cy="4755917"/>
            </a:xfrm>
            <a:prstGeom prst="donut">
              <a:avLst>
                <a:gd name="adj" fmla="val 5798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pic>
          <p:nvPicPr>
            <p:cNvPr id="35" name="그림 34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857964" y="4723992"/>
              <a:ext cx="3107789" cy="1694213"/>
            </a:xfrm>
            <a:prstGeom prst="rect">
              <a:avLst/>
            </a:prstGeom>
          </p:spPr>
        </p:pic>
      </p:grpSp>
      <p:grpSp>
        <p:nvGrpSpPr>
          <p:cNvPr id="27" name="그룹 26"/>
          <p:cNvGrpSpPr/>
          <p:nvPr/>
        </p:nvGrpSpPr>
        <p:grpSpPr>
          <a:xfrm>
            <a:off x="13151292" y="5374407"/>
            <a:ext cx="4298508" cy="4341093"/>
            <a:chOff x="12496800" y="5374406"/>
            <a:chExt cx="4298508" cy="4341093"/>
          </a:xfrm>
        </p:grpSpPr>
        <p:sp>
          <p:nvSpPr>
            <p:cNvPr id="38" name="도넛 37"/>
            <p:cNvSpPr/>
            <p:nvPr/>
          </p:nvSpPr>
          <p:spPr>
            <a:xfrm>
              <a:off x="12496800" y="5374406"/>
              <a:ext cx="4298508" cy="4341093"/>
            </a:xfrm>
            <a:prstGeom prst="donut">
              <a:avLst>
                <a:gd name="adj" fmla="val 5798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pic>
          <p:nvPicPr>
            <p:cNvPr id="9" name="그림 8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3300399" y="6548248"/>
              <a:ext cx="2691305" cy="2234805"/>
            </a:xfrm>
            <a:prstGeom prst="rect">
              <a:avLst/>
            </a:prstGeom>
          </p:spPr>
        </p:pic>
        <p:sp>
          <p:nvSpPr>
            <p:cNvPr id="37" name="TextBox 36"/>
            <p:cNvSpPr txBox="1"/>
            <p:nvPr/>
          </p:nvSpPr>
          <p:spPr>
            <a:xfrm>
              <a:off x="14002637" y="5964876"/>
              <a:ext cx="152306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800" b="1" dirty="0" smtClean="0">
                  <a:solidFill>
                    <a:schemeClr val="accent3">
                      <a:lumMod val="50000"/>
                    </a:schemeClr>
                  </a:solidFill>
                </a:rPr>
                <a:t>복지</a:t>
              </a:r>
              <a:endParaRPr lang="ko-KR" altLang="en-US" sz="4800" b="1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</p:grpSp>
      <p:cxnSp>
        <p:nvCxnSpPr>
          <p:cNvPr id="18" name="직선 연결선 17"/>
          <p:cNvCxnSpPr/>
          <p:nvPr/>
        </p:nvCxnSpPr>
        <p:spPr>
          <a:xfrm flipV="1">
            <a:off x="5609736" y="4377122"/>
            <a:ext cx="2299410" cy="1188828"/>
          </a:xfrm>
          <a:prstGeom prst="line">
            <a:avLst/>
          </a:prstGeom>
          <a:ln w="317500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연결선 42"/>
          <p:cNvCxnSpPr/>
          <p:nvPr/>
        </p:nvCxnSpPr>
        <p:spPr>
          <a:xfrm>
            <a:off x="12458413" y="4413707"/>
            <a:ext cx="2046316" cy="1265875"/>
          </a:xfrm>
          <a:prstGeom prst="line">
            <a:avLst/>
          </a:prstGeom>
          <a:ln w="317500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그림 2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430099" y="7127428"/>
            <a:ext cx="1747417" cy="2005611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7678949" y="7832480"/>
            <a:ext cx="295957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600" b="1" dirty="0" smtClean="0">
                <a:solidFill>
                  <a:srgbClr val="FF4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재투자</a:t>
            </a:r>
            <a:endParaRPr lang="ko-KR" altLang="en-US" sz="6600" b="1" dirty="0">
              <a:solidFill>
                <a:srgbClr val="FF4F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51886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1" y="0"/>
            <a:ext cx="1669142" cy="10285714"/>
            <a:chOff x="0" y="0"/>
            <a:chExt cx="3333333" cy="1028571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3333333" cy="10285714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669143" y="2324100"/>
            <a:ext cx="252271" cy="2064932"/>
            <a:chOff x="3081062" y="1912211"/>
            <a:chExt cx="252271" cy="2064932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  <p:pic>
        <p:nvPicPr>
          <p:cNvPr id="19" name="그림 18">
            <a:extLst>
              <a:ext uri="{FF2B5EF4-FFF2-40B4-BE49-F238E27FC236}">
                <a16:creationId xmlns="" xmlns:a16="http://schemas.microsoft.com/office/drawing/2014/main" id="{439C4DC2-DC0F-407E-81FF-B365BFA28A8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00" y="241642"/>
            <a:ext cx="2371987" cy="643205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="" xmlns:a16="http://schemas.microsoft.com/office/drawing/2014/main" id="{51AFD90C-CCB4-467A-96BB-13FE6237BE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5" name="모서리가 둥근 직사각형 100">
            <a:extLst>
              <a:ext uri="{FF2B5EF4-FFF2-40B4-BE49-F238E27FC236}">
                <a16:creationId xmlns="" xmlns:a16="http://schemas.microsoft.com/office/drawing/2014/main" id="{E1933304-2265-407C-9656-641460C2890B}"/>
              </a:ext>
            </a:extLst>
          </p:cNvPr>
          <p:cNvSpPr/>
          <p:nvPr/>
        </p:nvSpPr>
        <p:spPr>
          <a:xfrm>
            <a:off x="2159001" y="611414"/>
            <a:ext cx="7289799" cy="756942"/>
          </a:xfrm>
          <a:prstGeom prst="roundRect">
            <a:avLst>
              <a:gd name="adj" fmla="val 5000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b="1" dirty="0" smtClean="0">
                <a:solidFill>
                  <a:prstClr val="white"/>
                </a:solidFill>
                <a:latin typeface="+mn-ea"/>
              </a:rPr>
              <a:t>환경적 기대효과</a:t>
            </a:r>
            <a:endParaRPr lang="ko-KR" altLang="en-US" sz="4000" b="1" dirty="0">
              <a:solidFill>
                <a:prstClr val="white"/>
              </a:solidFill>
              <a:latin typeface="+mn-ea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79781" y="4306997"/>
            <a:ext cx="1558044" cy="871932"/>
          </a:xfrm>
          <a:prstGeom prst="rect">
            <a:avLst/>
          </a:prstGeom>
        </p:spPr>
      </p:pic>
      <p:pic>
        <p:nvPicPr>
          <p:cNvPr id="51" name="그림 5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47124" y="5198886"/>
            <a:ext cx="1558044" cy="871932"/>
          </a:xfrm>
          <a:prstGeom prst="rect">
            <a:avLst/>
          </a:prstGeom>
        </p:spPr>
      </p:pic>
      <p:pic>
        <p:nvPicPr>
          <p:cNvPr id="61" name="그림 6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47124" y="6070818"/>
            <a:ext cx="1558044" cy="871932"/>
          </a:xfrm>
          <a:prstGeom prst="rect">
            <a:avLst/>
          </a:prstGeom>
        </p:spPr>
      </p:pic>
      <p:pic>
        <p:nvPicPr>
          <p:cNvPr id="62" name="그림 6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97924" y="6942750"/>
            <a:ext cx="1558044" cy="871932"/>
          </a:xfrm>
          <a:prstGeom prst="rect">
            <a:avLst/>
          </a:prstGeom>
        </p:spPr>
      </p:pic>
      <p:pic>
        <p:nvPicPr>
          <p:cNvPr id="63" name="그림 6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27419" y="4306997"/>
            <a:ext cx="1558044" cy="871932"/>
          </a:xfrm>
          <a:prstGeom prst="rect">
            <a:avLst/>
          </a:prstGeom>
        </p:spPr>
      </p:pic>
      <p:pic>
        <p:nvPicPr>
          <p:cNvPr id="64" name="그림 6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94762" y="5198886"/>
            <a:ext cx="1558044" cy="871932"/>
          </a:xfrm>
          <a:prstGeom prst="rect">
            <a:avLst/>
          </a:prstGeom>
        </p:spPr>
      </p:pic>
      <p:pic>
        <p:nvPicPr>
          <p:cNvPr id="65" name="그림 6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94762" y="6070818"/>
            <a:ext cx="1558044" cy="871932"/>
          </a:xfrm>
          <a:prstGeom prst="rect">
            <a:avLst/>
          </a:prstGeom>
        </p:spPr>
      </p:pic>
      <p:pic>
        <p:nvPicPr>
          <p:cNvPr id="66" name="그림 6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45562" y="6942750"/>
            <a:ext cx="1558044" cy="871932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83272" y="5385467"/>
            <a:ext cx="3334215" cy="242921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802870" y="3040366"/>
            <a:ext cx="398378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400" b="1" dirty="0" smtClean="0">
                <a:solidFill>
                  <a:schemeClr val="accent3">
                    <a:lumMod val="50000"/>
                  </a:schemeClr>
                </a:solidFill>
              </a:rPr>
              <a:t>전기자동차 </a:t>
            </a:r>
            <a:r>
              <a:rPr lang="en-US" altLang="ko-KR" sz="4400" b="1" dirty="0" smtClean="0">
                <a:solidFill>
                  <a:schemeClr val="accent3">
                    <a:lumMod val="50000"/>
                  </a:schemeClr>
                </a:solidFill>
              </a:rPr>
              <a:t>8</a:t>
            </a:r>
            <a:r>
              <a:rPr lang="ko-KR" altLang="en-US" sz="4400" b="1" dirty="0" smtClean="0">
                <a:solidFill>
                  <a:schemeClr val="accent3">
                    <a:lumMod val="50000"/>
                  </a:schemeClr>
                </a:solidFill>
              </a:rPr>
              <a:t>대</a:t>
            </a:r>
            <a:endParaRPr lang="ko-KR" altLang="en-US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27902" y="5313820"/>
            <a:ext cx="773961" cy="566575"/>
          </a:xfrm>
          <a:prstGeom prst="rect">
            <a:avLst/>
          </a:prstGeom>
        </p:spPr>
      </p:pic>
      <p:sp>
        <p:nvSpPr>
          <p:cNvPr id="67" name="TextBox 66"/>
          <p:cNvSpPr txBox="1"/>
          <p:nvPr/>
        </p:nvSpPr>
        <p:spPr>
          <a:xfrm>
            <a:off x="8483272" y="3023962"/>
            <a:ext cx="339708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4400" b="1" dirty="0" smtClean="0">
                <a:solidFill>
                  <a:schemeClr val="accent3">
                    <a:lumMod val="50000"/>
                  </a:schemeClr>
                </a:solidFill>
              </a:rPr>
              <a:t>연간 약 </a:t>
            </a:r>
            <a:r>
              <a:rPr lang="en-US" altLang="ko-KR" sz="4400" b="1" dirty="0" smtClean="0">
                <a:solidFill>
                  <a:schemeClr val="accent3">
                    <a:lumMod val="50000"/>
                  </a:schemeClr>
                </a:solidFill>
              </a:rPr>
              <a:t>10</a:t>
            </a:r>
            <a:r>
              <a:rPr lang="ko-KR" altLang="en-US" sz="4400" b="1" dirty="0" smtClean="0">
                <a:solidFill>
                  <a:schemeClr val="accent3">
                    <a:lumMod val="50000"/>
                  </a:schemeClr>
                </a:solidFill>
              </a:rPr>
              <a:t>톤 </a:t>
            </a:r>
            <a:endParaRPr lang="en-US" altLang="ko-KR" sz="4400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ctr"/>
            <a:r>
              <a:rPr lang="ko-KR" altLang="en-US" sz="4400" b="1" dirty="0" smtClean="0">
                <a:solidFill>
                  <a:schemeClr val="accent3">
                    <a:lumMod val="50000"/>
                  </a:schemeClr>
                </a:solidFill>
              </a:rPr>
              <a:t>탄소 절감</a:t>
            </a:r>
            <a:endParaRPr lang="ko-KR" altLang="en-US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486304" y="2402408"/>
            <a:ext cx="4503042" cy="639869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8" name="직사각형 67"/>
          <p:cNvSpPr/>
          <p:nvPr/>
        </p:nvSpPr>
        <p:spPr>
          <a:xfrm>
            <a:off x="7935684" y="2402408"/>
            <a:ext cx="4503042" cy="639869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0" name="그림 6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556474" y="5292736"/>
            <a:ext cx="773961" cy="566575"/>
          </a:xfrm>
          <a:prstGeom prst="rect">
            <a:avLst/>
          </a:prstGeom>
        </p:spPr>
      </p:pic>
      <p:sp>
        <p:nvSpPr>
          <p:cNvPr id="71" name="직사각형 70"/>
          <p:cNvSpPr/>
          <p:nvPr/>
        </p:nvSpPr>
        <p:spPr>
          <a:xfrm>
            <a:off x="13403958" y="2402408"/>
            <a:ext cx="4503042" cy="639869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563600" y="4252534"/>
            <a:ext cx="3886200" cy="4508500"/>
          </a:xfrm>
          <a:prstGeom prst="rect">
            <a:avLst/>
          </a:prstGeom>
        </p:spPr>
      </p:pic>
      <p:sp>
        <p:nvSpPr>
          <p:cNvPr id="74" name="TextBox 73"/>
          <p:cNvSpPr txBox="1"/>
          <p:nvPr/>
        </p:nvSpPr>
        <p:spPr>
          <a:xfrm>
            <a:off x="13881598" y="2700400"/>
            <a:ext cx="354776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4400" b="1" dirty="0" smtClean="0">
                <a:solidFill>
                  <a:schemeClr val="accent3">
                    <a:lumMod val="50000"/>
                  </a:schemeClr>
                </a:solidFill>
              </a:rPr>
              <a:t>소나무</a:t>
            </a:r>
            <a:endParaRPr lang="en-US" altLang="ko-KR" sz="4400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ctr"/>
            <a:r>
              <a:rPr lang="en-US" altLang="ko-KR" sz="4400" b="1" dirty="0" smtClean="0">
                <a:solidFill>
                  <a:schemeClr val="accent3">
                    <a:lumMod val="50000"/>
                  </a:schemeClr>
                </a:solidFill>
              </a:rPr>
              <a:t>1</a:t>
            </a:r>
            <a:r>
              <a:rPr lang="ko-KR" altLang="en-US" sz="4400" b="1" dirty="0" smtClean="0">
                <a:solidFill>
                  <a:schemeClr val="accent3">
                    <a:lumMod val="50000"/>
                  </a:schemeClr>
                </a:solidFill>
              </a:rPr>
              <a:t>만 그루 효과</a:t>
            </a:r>
            <a:endParaRPr lang="ko-KR" altLang="en-US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3703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86481" y="-127851"/>
            <a:ext cx="1669142" cy="10285714"/>
            <a:chOff x="0" y="0"/>
            <a:chExt cx="3333333" cy="1028571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3333333" cy="10285714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669143" y="2324100"/>
            <a:ext cx="252271" cy="2064932"/>
            <a:chOff x="3081062" y="1912211"/>
            <a:chExt cx="252271" cy="2064932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  <p:pic>
        <p:nvPicPr>
          <p:cNvPr id="19" name="그림 18">
            <a:extLst>
              <a:ext uri="{FF2B5EF4-FFF2-40B4-BE49-F238E27FC236}">
                <a16:creationId xmlns="" xmlns:a16="http://schemas.microsoft.com/office/drawing/2014/main" id="{439C4DC2-DC0F-407E-81FF-B365BFA28A8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00" y="241642"/>
            <a:ext cx="2371987" cy="643205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="" xmlns:a16="http://schemas.microsoft.com/office/drawing/2014/main" id="{51AFD90C-CCB4-467A-96BB-13FE6237BE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5" name="모서리가 둥근 직사각형 100">
            <a:extLst>
              <a:ext uri="{FF2B5EF4-FFF2-40B4-BE49-F238E27FC236}">
                <a16:creationId xmlns="" xmlns:a16="http://schemas.microsoft.com/office/drawing/2014/main" id="{E1933304-2265-407C-9656-641460C2890B}"/>
              </a:ext>
            </a:extLst>
          </p:cNvPr>
          <p:cNvSpPr/>
          <p:nvPr/>
        </p:nvSpPr>
        <p:spPr>
          <a:xfrm>
            <a:off x="2159001" y="611414"/>
            <a:ext cx="6756399" cy="756942"/>
          </a:xfrm>
          <a:prstGeom prst="roundRect">
            <a:avLst>
              <a:gd name="adj" fmla="val 5000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b="1" dirty="0" smtClean="0">
                <a:solidFill>
                  <a:prstClr val="white"/>
                </a:solidFill>
                <a:latin typeface="+mn-ea"/>
              </a:rPr>
              <a:t>편의성 향상</a:t>
            </a:r>
            <a:endParaRPr lang="ko-KR" altLang="en-US" sz="4000" b="1" dirty="0">
              <a:solidFill>
                <a:prstClr val="white"/>
              </a:solidFill>
              <a:latin typeface="+mn-ea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48835" y="3539033"/>
            <a:ext cx="2412356" cy="3710572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4392259" y="2546846"/>
            <a:ext cx="131318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400" b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평일</a:t>
            </a:r>
            <a:endParaRPr lang="ko-KR" altLang="en-US" sz="4400" b="1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0" name="그림 2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13514" y="4000500"/>
            <a:ext cx="4807086" cy="2690201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3070583" y="7744767"/>
            <a:ext cx="39565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공무원 출퇴근용</a:t>
            </a:r>
            <a:endParaRPr lang="ko-KR" altLang="en-US" sz="40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2738862" y="2324100"/>
            <a:ext cx="4666487" cy="6398692"/>
          </a:xfrm>
          <a:prstGeom prst="rect">
            <a:avLst/>
          </a:prstGeom>
          <a:noFill/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TextBox 38"/>
          <p:cNvSpPr txBox="1"/>
          <p:nvPr/>
        </p:nvSpPr>
        <p:spPr>
          <a:xfrm>
            <a:off x="14284310" y="2546846"/>
            <a:ext cx="131318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400" b="1" dirty="0" smtClean="0">
                <a:solidFill>
                  <a:schemeClr val="accent6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주말</a:t>
            </a:r>
            <a:endParaRPr lang="ko-KR" altLang="en-US" sz="4400" b="1" dirty="0">
              <a:solidFill>
                <a:schemeClr val="accent6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2642216" y="7375435"/>
            <a:ext cx="46551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시민</a:t>
            </a:r>
            <a:r>
              <a:rPr lang="en-US" altLang="ko-KR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여가활용</a:t>
            </a:r>
            <a:endParaRPr lang="en-US" altLang="ko-KR" sz="32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en-US" altLang="ko-KR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교통약자</a:t>
            </a:r>
            <a:r>
              <a:rPr lang="en-US" altLang="ko-KR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저소득층 등</a:t>
            </a:r>
            <a:r>
              <a:rPr lang="en-US" altLang="ko-KR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32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12630913" y="2324100"/>
            <a:ext cx="4666487" cy="6398692"/>
          </a:xfrm>
          <a:prstGeom prst="rect">
            <a:avLst/>
          </a:prstGeom>
          <a:noFill/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499802" y="3611808"/>
            <a:ext cx="3191320" cy="3467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7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1" y="0"/>
            <a:ext cx="1669142" cy="10285714"/>
            <a:chOff x="0" y="0"/>
            <a:chExt cx="3333333" cy="1028571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3333333" cy="10285714"/>
            </a:xfrm>
            <a:prstGeom prst="rect">
              <a:avLst/>
            </a:prstGeom>
          </p:spPr>
        </p:pic>
      </p:grpSp>
      <p:grpSp>
        <p:nvGrpSpPr>
          <p:cNvPr id="10" name="그룹 9">
            <a:extLst>
              <a:ext uri="{FF2B5EF4-FFF2-40B4-BE49-F238E27FC236}">
                <a16:creationId xmlns="" xmlns:a16="http://schemas.microsoft.com/office/drawing/2014/main" id="{1C02E46B-20C0-4094-9A04-D61309E7A52A}"/>
              </a:ext>
            </a:extLst>
          </p:cNvPr>
          <p:cNvGrpSpPr/>
          <p:nvPr/>
        </p:nvGrpSpPr>
        <p:grpSpPr>
          <a:xfrm>
            <a:off x="8418719" y="7277100"/>
            <a:ext cx="6997700" cy="2717114"/>
            <a:chOff x="8597900" y="7137400"/>
            <a:chExt cx="6997700" cy="2717114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637838" y="7137400"/>
              <a:ext cx="6957762" cy="2717114"/>
            </a:xfrm>
            <a:prstGeom prst="rect">
              <a:avLst/>
            </a:prstGeom>
          </p:spPr>
        </p:pic>
        <p:grpSp>
          <p:nvGrpSpPr>
            <p:cNvPr id="1002" name="그룹 1002"/>
            <p:cNvGrpSpPr/>
            <p:nvPr/>
          </p:nvGrpSpPr>
          <p:grpSpPr>
            <a:xfrm>
              <a:off x="8597900" y="7524877"/>
              <a:ext cx="76474" cy="1587085"/>
              <a:chOff x="11456725" y="7499477"/>
              <a:chExt cx="76474" cy="1587085"/>
            </a:xfrm>
          </p:grpSpPr>
          <p:pic>
            <p:nvPicPr>
              <p:cNvPr id="8" name="Object 7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11456725" y="7499477"/>
                <a:ext cx="76474" cy="1587085"/>
              </a:xfrm>
              <a:prstGeom prst="rect">
                <a:avLst/>
              </a:prstGeom>
            </p:spPr>
          </p:pic>
        </p:grpSp>
      </p:grpSp>
      <p:grpSp>
        <p:nvGrpSpPr>
          <p:cNvPr id="1003" name="그룹 1003"/>
          <p:cNvGrpSpPr/>
          <p:nvPr/>
        </p:nvGrpSpPr>
        <p:grpSpPr>
          <a:xfrm>
            <a:off x="1669143" y="2324100"/>
            <a:ext cx="252271" cy="2064932"/>
            <a:chOff x="3081062" y="1912211"/>
            <a:chExt cx="252271" cy="2064932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  <p:pic>
        <p:nvPicPr>
          <p:cNvPr id="19" name="그림 18">
            <a:extLst>
              <a:ext uri="{FF2B5EF4-FFF2-40B4-BE49-F238E27FC236}">
                <a16:creationId xmlns="" xmlns:a16="http://schemas.microsoft.com/office/drawing/2014/main" id="{439C4DC2-DC0F-407E-81FF-B365BFA28A8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00" y="241642"/>
            <a:ext cx="2371987" cy="643205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="" xmlns:a16="http://schemas.microsoft.com/office/drawing/2014/main" id="{94E1A6C5-34C9-42BE-B80B-E697CBAFCC5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5297" y="3071588"/>
            <a:ext cx="5503829" cy="6153481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7939C983-C940-4D67-BF68-3824BDEFE84D}"/>
              </a:ext>
            </a:extLst>
          </p:cNvPr>
          <p:cNvSpPr/>
          <p:nvPr/>
        </p:nvSpPr>
        <p:spPr>
          <a:xfrm>
            <a:off x="9833113" y="4377557"/>
            <a:ext cx="5546587" cy="14962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감사합니다</a:t>
            </a:r>
            <a:r>
              <a:rPr lang="en-US" altLang="ko-KR" sz="8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endParaRPr lang="ko-KR" altLang="en-US" sz="8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11525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1216</TotalTime>
  <Words>105</Words>
  <Application>Microsoft Office PowerPoint</Application>
  <PresentationFormat>사용자 지정</PresentationFormat>
  <Paragraphs>43</Paragraphs>
  <Slides>7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3" baseType="lpstr">
      <vt:lpstr>?? ??</vt:lpstr>
      <vt:lpstr>HY헤드라인M</vt:lpstr>
      <vt:lpstr>맑은 고딕</vt:lpstr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Windows 사용자</cp:lastModifiedBy>
  <cp:revision>71</cp:revision>
  <cp:lastPrinted>2024-10-16T23:53:20Z</cp:lastPrinted>
  <dcterms:created xsi:type="dcterms:W3CDTF">2023-12-14T10:49:56Z</dcterms:created>
  <dcterms:modified xsi:type="dcterms:W3CDTF">2025-01-15T07:59:50Z</dcterms:modified>
</cp:coreProperties>
</file>