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14" r:id="rId2"/>
    <p:sldId id="404" r:id="rId3"/>
    <p:sldId id="405" r:id="rId4"/>
    <p:sldId id="408" r:id="rId5"/>
    <p:sldId id="415" r:id="rId6"/>
    <p:sldId id="413" r:id="rId7"/>
    <p:sldId id="417" r:id="rId8"/>
    <p:sldId id="418" r:id="rId9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99FF"/>
    <a:srgbClr val="2E75B6"/>
    <a:srgbClr val="7F7F7F"/>
    <a:srgbClr val="0E0036"/>
    <a:srgbClr val="23FD76"/>
    <a:srgbClr val="0AA61D"/>
    <a:srgbClr val="9933FF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37" autoAdjust="0"/>
    <p:restoredTop sz="94660"/>
  </p:normalViewPr>
  <p:slideViewPr>
    <p:cSldViewPr snapToGrid="0">
      <p:cViewPr varScale="1">
        <p:scale>
          <a:sx n="67" d="100"/>
          <a:sy n="67" d="100"/>
        </p:scale>
        <p:origin x="716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8938" y="850900"/>
            <a:ext cx="4084637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4" y="3276369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337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1371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1866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728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321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53854-DF23-954D-0D76-D19DA30E1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2B54873-7D19-9821-08F8-F12FF45DAF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16B6189-CE36-6BEB-EB36-AD38A43DE9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4509E61-A40D-1F9E-D8CE-6C86E28D91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7576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CFBEB9-52BD-3D47-CBA0-720A13511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46ECBE2-2C4A-41B7-4F70-668995DC2C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0D77024-EA48-270E-3624-14469305B8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09AD94C-266C-6D08-C46E-FBCF9F3CF2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19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3508099" y="5006286"/>
            <a:ext cx="8524934" cy="23107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id="{08FAFE49-592A-4146-B744-FE5ECBB256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110067" y="988526"/>
            <a:ext cx="3427455" cy="4248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제목 1">
            <a:extLst>
              <a:ext uri="{FF2B5EF4-FFF2-40B4-BE49-F238E27FC236}">
                <a16:creationId xmlns:a16="http://schemas.microsoft.com/office/drawing/2014/main" id="{C66E7EE5-7562-4984-B0C8-544C30CE2204}"/>
              </a:ext>
            </a:extLst>
          </p:cNvPr>
          <p:cNvSpPr txBox="1">
            <a:spLocks/>
          </p:cNvSpPr>
          <p:nvPr/>
        </p:nvSpPr>
        <p:spPr>
          <a:xfrm>
            <a:off x="3761609" y="2105980"/>
            <a:ext cx="7704923" cy="23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ctr" fontAlgn="base" latinLnBrk="0">
              <a:lnSpc>
                <a:spcPct val="180000"/>
              </a:lnSpc>
            </a:pP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민선 </a:t>
            </a:r>
            <a:r>
              <a:rPr lang="en-US" altLang="ko-KR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8</a:t>
            </a: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기 원주시정의 </a:t>
            </a:r>
            <a:endParaRPr lang="en-US" altLang="ko-KR" sz="4800" b="1" kern="0" spc="0" dirty="0">
              <a:solidFill>
                <a:srgbClr val="000000"/>
              </a:solidFill>
              <a:effectLst/>
              <a:latin typeface="휴먼명조"/>
              <a:ea typeface="휴먼명조"/>
            </a:endParaRPr>
          </a:p>
          <a:p>
            <a:pPr marL="0" marR="0" indent="0" algn="ctr" fontAlgn="base" latinLnBrk="0">
              <a:lnSpc>
                <a:spcPct val="180000"/>
              </a:lnSpc>
            </a:pP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진정한 소통</a:t>
            </a:r>
            <a:r>
              <a:rPr lang="en-US" altLang="ko-KR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(</a:t>
            </a: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疏通</a:t>
            </a:r>
            <a:r>
              <a:rPr lang="en-US" altLang="ko-KR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) </a:t>
            </a: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촉구</a:t>
            </a:r>
            <a:endParaRPr lang="ko-KR" altLang="en-US" sz="4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66E1458D-4173-4895-A88C-D7657B355AD9}"/>
              </a:ext>
            </a:extLst>
          </p:cNvPr>
          <p:cNvSpPr txBox="1">
            <a:spLocks/>
          </p:cNvSpPr>
          <p:nvPr/>
        </p:nvSpPr>
        <p:spPr>
          <a:xfrm>
            <a:off x="-4294078" y="5005287"/>
            <a:ext cx="7253551" cy="1058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endParaRPr lang="en-US" altLang="ko-KR" sz="2000" b="1" dirty="0">
              <a:solidFill>
                <a:srgbClr val="79797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06D39B30-53F8-4622-9F17-7B55D87E146D}"/>
              </a:ext>
            </a:extLst>
          </p:cNvPr>
          <p:cNvGrpSpPr/>
          <p:nvPr/>
        </p:nvGrpSpPr>
        <p:grpSpPr>
          <a:xfrm>
            <a:off x="27159" y="217221"/>
            <a:ext cx="11869615" cy="552192"/>
            <a:chOff x="1011818" y="2352559"/>
            <a:chExt cx="20237670" cy="648491"/>
          </a:xfrm>
        </p:grpSpPr>
        <p:sp>
          <p:nvSpPr>
            <p:cNvPr id="18" name="모서리가 둥근 직사각형 15">
              <a:extLst>
                <a:ext uri="{FF2B5EF4-FFF2-40B4-BE49-F238E27FC236}">
                  <a16:creationId xmlns:a16="http://schemas.microsoft.com/office/drawing/2014/main" id="{CADA887C-0224-4FFA-AB7A-B3C564E8CE09}"/>
                </a:ext>
              </a:extLst>
            </p:cNvPr>
            <p:cNvSpPr/>
            <p:nvPr/>
          </p:nvSpPr>
          <p:spPr>
            <a:xfrm>
              <a:off x="11902208" y="2427472"/>
              <a:ext cx="9347280" cy="573578"/>
            </a:xfrm>
            <a:prstGeom prst="roundRect">
              <a:avLst/>
            </a:prstGeom>
            <a:solidFill>
              <a:srgbClr val="2E75B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254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회 원주시의회 </a:t>
              </a:r>
              <a:r>
                <a:rPr lang="ko-KR" altLang="en-US" sz="1600" b="1" dirty="0" err="1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정례회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제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차 본회의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 자유발언</a:t>
              </a:r>
            </a:p>
            <a:p>
              <a:pPr algn="ctr"/>
              <a:endParaRPr lang="ko-KR" altLang="en-US" sz="16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0DDF0D8-1676-4554-A735-9714CF16DECD}"/>
                </a:ext>
              </a:extLst>
            </p:cNvPr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E732E73-F610-4088-AB3D-8D2D38C2F335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796F2F98-D1F6-4D39-A759-DFD9F35570DF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D928B586-6793-4B92-8CBA-D6FF67122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03FAF9A-C9F9-4450-A9A4-5947A09A4ECF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3" name="부제목 2"/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4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D7D7A57-30CD-417F-F55E-F395C693E1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5" r="12383"/>
          <a:stretch/>
        </p:blipFill>
        <p:spPr>
          <a:xfrm>
            <a:off x="157161" y="333375"/>
            <a:ext cx="3895727" cy="65246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C6451F6-F801-9330-6037-F21B640538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2" r="13748"/>
          <a:stretch/>
        </p:blipFill>
        <p:spPr>
          <a:xfrm>
            <a:off x="4319225" y="723899"/>
            <a:ext cx="3682138" cy="613410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17356637-C9AF-DE93-FB9A-92AC3176A1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6" r="14463"/>
          <a:stretch/>
        </p:blipFill>
        <p:spPr>
          <a:xfrm>
            <a:off x="8267700" y="723899"/>
            <a:ext cx="3682138" cy="6134101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5D8822D-4016-B2B8-2042-FB00850F17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3" r="35857"/>
          <a:stretch/>
        </p:blipFill>
        <p:spPr>
          <a:xfrm>
            <a:off x="4538664" y="32983"/>
            <a:ext cx="2924175" cy="600784"/>
          </a:xfrm>
          <a:prstGeom prst="rect">
            <a:avLst/>
          </a:prstGeom>
        </p:spPr>
      </p:pic>
      <p:sp>
        <p:nvSpPr>
          <p:cNvPr id="11" name="타원 10">
            <a:extLst>
              <a:ext uri="{FF2B5EF4-FFF2-40B4-BE49-F238E27FC236}">
                <a16:creationId xmlns:a16="http://schemas.microsoft.com/office/drawing/2014/main" id="{60584259-F33E-741B-B7FB-E18B86ACD7C7}"/>
              </a:ext>
            </a:extLst>
          </p:cNvPr>
          <p:cNvSpPr/>
          <p:nvPr/>
        </p:nvSpPr>
        <p:spPr>
          <a:xfrm>
            <a:off x="1276350" y="2057400"/>
            <a:ext cx="590550" cy="3238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D7BE0B96-2D8F-3428-0CD5-F38B810B16DF}"/>
              </a:ext>
            </a:extLst>
          </p:cNvPr>
          <p:cNvSpPr/>
          <p:nvPr/>
        </p:nvSpPr>
        <p:spPr>
          <a:xfrm>
            <a:off x="5395914" y="2057400"/>
            <a:ext cx="590550" cy="3238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2FE18835-2E3D-74F0-61BC-F7A07461CBD2}"/>
              </a:ext>
            </a:extLst>
          </p:cNvPr>
          <p:cNvSpPr/>
          <p:nvPr/>
        </p:nvSpPr>
        <p:spPr>
          <a:xfrm>
            <a:off x="3162300" y="6286499"/>
            <a:ext cx="881063" cy="4857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2DC1468A-618E-7903-C2AD-DFE56DCD6F3E}"/>
              </a:ext>
            </a:extLst>
          </p:cNvPr>
          <p:cNvSpPr/>
          <p:nvPr/>
        </p:nvSpPr>
        <p:spPr>
          <a:xfrm>
            <a:off x="7167563" y="6324599"/>
            <a:ext cx="833799" cy="4857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F092E432-C6BF-D95A-324B-B46662C6B7DE}"/>
              </a:ext>
            </a:extLst>
          </p:cNvPr>
          <p:cNvSpPr/>
          <p:nvPr/>
        </p:nvSpPr>
        <p:spPr>
          <a:xfrm>
            <a:off x="11121163" y="6238872"/>
            <a:ext cx="881063" cy="4857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4118629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타원 10">
            <a:extLst>
              <a:ext uri="{FF2B5EF4-FFF2-40B4-BE49-F238E27FC236}">
                <a16:creationId xmlns:a16="http://schemas.microsoft.com/office/drawing/2014/main" id="{0B3F7DA1-D9CA-4328-BEDF-FE1C41B41268}"/>
              </a:ext>
            </a:extLst>
          </p:cNvPr>
          <p:cNvSpPr/>
          <p:nvPr/>
        </p:nvSpPr>
        <p:spPr>
          <a:xfrm>
            <a:off x="9170633" y="2307638"/>
            <a:ext cx="1580226" cy="14896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/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836337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8600C029-8396-A6DB-28DC-159C29E129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001391"/>
              </p:ext>
            </p:extLst>
          </p:nvPr>
        </p:nvGraphicFramePr>
        <p:xfrm>
          <a:off x="619126" y="1019174"/>
          <a:ext cx="10772773" cy="569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9768">
                  <a:extLst>
                    <a:ext uri="{9D8B030D-6E8A-4147-A177-3AD203B41FA5}">
                      <a16:colId xmlns:a16="http://schemas.microsoft.com/office/drawing/2014/main" val="3835894738"/>
                    </a:ext>
                  </a:extLst>
                </a:gridCol>
                <a:gridCol w="4266619">
                  <a:extLst>
                    <a:ext uri="{9D8B030D-6E8A-4147-A177-3AD203B41FA5}">
                      <a16:colId xmlns:a16="http://schemas.microsoft.com/office/drawing/2014/main" val="2165627636"/>
                    </a:ext>
                  </a:extLst>
                </a:gridCol>
                <a:gridCol w="2693193">
                  <a:extLst>
                    <a:ext uri="{9D8B030D-6E8A-4147-A177-3AD203B41FA5}">
                      <a16:colId xmlns:a16="http://schemas.microsoft.com/office/drawing/2014/main" val="3140661065"/>
                    </a:ext>
                  </a:extLst>
                </a:gridCol>
                <a:gridCol w="2693193">
                  <a:extLst>
                    <a:ext uri="{9D8B030D-6E8A-4147-A177-3AD203B41FA5}">
                      <a16:colId xmlns:a16="http://schemas.microsoft.com/office/drawing/2014/main" val="2564098858"/>
                    </a:ext>
                  </a:extLst>
                </a:gridCol>
              </a:tblGrid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latin typeface="+mn-ea"/>
                          <a:ea typeface="+mn-ea"/>
                        </a:rPr>
                        <a:t>번호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latin typeface="+mn-ea"/>
                          <a:ea typeface="+mn-ea"/>
                        </a:rPr>
                        <a:t>날짜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latin typeface="+mn-ea"/>
                          <a:ea typeface="+mn-ea"/>
                        </a:rPr>
                        <a:t>주기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4770384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2400" b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n-ea"/>
                          <a:ea typeface="+mn-ea"/>
                        </a:rPr>
                        <a:t>8/15</a:t>
                      </a:r>
                      <a:endParaRPr lang="ko-KR" altLang="en-US" sz="2400" b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>
                          <a:latin typeface="+mn-ea"/>
                          <a:ea typeface="+mn-ea"/>
                        </a:rPr>
                        <a:t>광복절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b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1244378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8/22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입추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1817674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3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9/7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백로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16</a:t>
                      </a:r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9444960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latin typeface="+mn-ea"/>
                          <a:ea typeface="+mn-ea"/>
                        </a:rPr>
                        <a:t>4</a:t>
                      </a:r>
                      <a:endParaRPr lang="ko-KR" altLang="en-US" sz="2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latin typeface="+mn-ea"/>
                          <a:ea typeface="+mn-ea"/>
                        </a:rPr>
                        <a:t>9/16</a:t>
                      </a:r>
                      <a:endParaRPr lang="ko-KR" altLang="en-US" sz="2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latin typeface="+mn-ea"/>
                          <a:ea typeface="+mn-ea"/>
                        </a:rPr>
                        <a:t>추석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2800" dirty="0">
                          <a:latin typeface="+mn-ea"/>
                          <a:ea typeface="+mn-ea"/>
                        </a:rPr>
                        <a:t>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9687418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5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9/22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추분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6250436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6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10/8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한로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16</a:t>
                      </a:r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65137590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7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10/23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상강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15</a:t>
                      </a:r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07775799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8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11/7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동지</a:t>
                      </a: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15</a:t>
                      </a:r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8885674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9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a가을소풍M" panose="02020600000000000000" pitchFamily="18" charset="-127"/>
                        <a:ea typeface="a가을소풍M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입동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a가을소풍M" panose="02020600000000000000" pitchFamily="18" charset="-127"/>
                        <a:ea typeface="a가을소풍M" panose="02020600000000000000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599431"/>
                  </a:ext>
                </a:extLst>
              </a:tr>
              <a:tr h="4627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10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a가을소풍M" panose="02020600000000000000" pitchFamily="18" charset="-127"/>
                        <a:ea typeface="a가을소풍M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1" dirty="0">
                          <a:latin typeface="+mn-ea"/>
                          <a:ea typeface="+mn-ea"/>
                        </a:rPr>
                        <a:t>사과문자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a가을소풍M" panose="02020600000000000000" pitchFamily="18" charset="-127"/>
                        <a:ea typeface="a가을소풍M" panose="02020600000000000000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919256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E725104-376A-D711-0604-64814F72C230}"/>
              </a:ext>
            </a:extLst>
          </p:cNvPr>
          <p:cNvSpPr txBox="1"/>
          <p:nvPr/>
        </p:nvSpPr>
        <p:spPr>
          <a:xfrm>
            <a:off x="114300" y="139066"/>
            <a:ext cx="11629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latin typeface="+mn-ea"/>
              </a:rPr>
              <a:t>문자발송 내용과 주기</a:t>
            </a:r>
          </a:p>
        </p:txBody>
      </p:sp>
    </p:spTree>
    <p:extLst>
      <p:ext uri="{BB962C8B-B14F-4D97-AF65-F5344CB8AC3E}">
        <p14:creationId xmlns:p14="http://schemas.microsoft.com/office/powerpoint/2010/main" val="1269891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086154" y="4478586"/>
            <a:ext cx="2875005" cy="4942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>
              <a:solidFill>
                <a:srgbClr val="FF000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0" y="364951"/>
            <a:ext cx="11629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문자발송 예산</a:t>
            </a:r>
            <a:endParaRPr lang="en-US" altLang="ko-KR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1095056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86D9E35E-47A4-6801-C7C3-6FCCB254B4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351351"/>
              </p:ext>
            </p:extLst>
          </p:nvPr>
        </p:nvGraphicFramePr>
        <p:xfrm>
          <a:off x="709613" y="1809749"/>
          <a:ext cx="10772773" cy="3857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9768">
                  <a:extLst>
                    <a:ext uri="{9D8B030D-6E8A-4147-A177-3AD203B41FA5}">
                      <a16:colId xmlns:a16="http://schemas.microsoft.com/office/drawing/2014/main" val="3835894738"/>
                    </a:ext>
                  </a:extLst>
                </a:gridCol>
                <a:gridCol w="3004556">
                  <a:extLst>
                    <a:ext uri="{9D8B030D-6E8A-4147-A177-3AD203B41FA5}">
                      <a16:colId xmlns:a16="http://schemas.microsoft.com/office/drawing/2014/main" val="2165627636"/>
                    </a:ext>
                  </a:extLst>
                </a:gridCol>
                <a:gridCol w="3955256">
                  <a:extLst>
                    <a:ext uri="{9D8B030D-6E8A-4147-A177-3AD203B41FA5}">
                      <a16:colId xmlns:a16="http://schemas.microsoft.com/office/drawing/2014/main" val="3140661065"/>
                    </a:ext>
                  </a:extLst>
                </a:gridCol>
                <a:gridCol w="2693193">
                  <a:extLst>
                    <a:ext uri="{9D8B030D-6E8A-4147-A177-3AD203B41FA5}">
                      <a16:colId xmlns:a16="http://schemas.microsoft.com/office/drawing/2014/main" val="2564098858"/>
                    </a:ext>
                  </a:extLst>
                </a:gridCol>
              </a:tblGrid>
              <a:tr h="6399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latin typeface="+mn-ea"/>
                          <a:ea typeface="+mn-ea"/>
                        </a:rPr>
                        <a:t>연도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latin typeface="+mn-ea"/>
                          <a:ea typeface="+mn-ea"/>
                        </a:rPr>
                        <a:t>발송 건수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800" b="0" dirty="0">
                          <a:latin typeface="+mn-ea"/>
                          <a:ea typeface="+mn-ea"/>
                        </a:rPr>
                        <a:t>SMS </a:t>
                      </a:r>
                      <a:r>
                        <a:rPr lang="ko-KR" altLang="en-US" sz="2800" b="0" dirty="0">
                          <a:latin typeface="+mn-ea"/>
                          <a:ea typeface="+mn-ea"/>
                        </a:rPr>
                        <a:t>발송 총 </a:t>
                      </a:r>
                      <a:r>
                        <a:rPr lang="ko-KR" altLang="en-US" sz="2800" b="0" dirty="0" err="1">
                          <a:latin typeface="+mn-ea"/>
                          <a:ea typeface="+mn-ea"/>
                        </a:rPr>
                        <a:t>집행액</a:t>
                      </a:r>
                      <a:endParaRPr lang="ko-KR" altLang="en-US" sz="2800" b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4770384"/>
                  </a:ext>
                </a:extLst>
              </a:tr>
              <a:tr h="99837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n-ea"/>
                          <a:ea typeface="+mn-ea"/>
                        </a:rPr>
                        <a:t>2022</a:t>
                      </a:r>
                      <a:endParaRPr lang="ko-KR" altLang="en-US" sz="2400" b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n-ea"/>
                          <a:ea typeface="+mn-ea"/>
                        </a:rPr>
                        <a:t>12,115</a:t>
                      </a:r>
                      <a:endParaRPr lang="ko-KR" altLang="en-US" sz="2400" b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b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1244378"/>
                  </a:ext>
                </a:extLst>
              </a:tr>
              <a:tr h="5770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2023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45,364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3,349,560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latin typeface="+mn-ea"/>
                          <a:ea typeface="+mn-ea"/>
                        </a:rPr>
                        <a:t>22</a:t>
                      </a:r>
                      <a:r>
                        <a:rPr lang="ko-KR" altLang="en-US" sz="2400" b="1" dirty="0">
                          <a:latin typeface="+mn-ea"/>
                          <a:ea typeface="+mn-ea"/>
                        </a:rPr>
                        <a:t>년 </a:t>
                      </a:r>
                      <a:r>
                        <a:rPr lang="ko-KR" altLang="en-US" sz="2400" b="1" dirty="0" err="1">
                          <a:latin typeface="+mn-ea"/>
                          <a:ea typeface="+mn-ea"/>
                        </a:rPr>
                        <a:t>발송분</a:t>
                      </a:r>
                      <a:r>
                        <a:rPr lang="en-US" altLang="ko-KR" sz="2400" b="1" dirty="0">
                          <a:latin typeface="+mn-ea"/>
                          <a:ea typeface="+mn-ea"/>
                        </a:rPr>
                        <a:t>714,180 </a:t>
                      </a:r>
                      <a:r>
                        <a:rPr lang="ko-KR" altLang="en-US" sz="2400" b="1" dirty="0">
                          <a:latin typeface="+mn-ea"/>
                          <a:ea typeface="+mn-ea"/>
                        </a:rPr>
                        <a:t>포함</a:t>
                      </a:r>
                      <a:endParaRPr lang="en-US" altLang="ko-KR" sz="2400" b="1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2400" b="1" dirty="0">
                          <a:latin typeface="+mn-ea"/>
                          <a:ea typeface="+mn-ea"/>
                        </a:rPr>
                        <a:t>(23</a:t>
                      </a:r>
                      <a:r>
                        <a:rPr lang="ko-KR" altLang="en-US" sz="2400" b="1" dirty="0">
                          <a:latin typeface="+mn-ea"/>
                          <a:ea typeface="+mn-ea"/>
                        </a:rPr>
                        <a:t>년 청구</a:t>
                      </a:r>
                      <a:r>
                        <a:rPr lang="en-US" altLang="ko-KR" sz="2400" b="1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2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1817674"/>
                  </a:ext>
                </a:extLst>
              </a:tr>
              <a:tr h="10304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2024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가을소풍M" panose="02020600000000000000" pitchFamily="18" charset="-127"/>
                          <a:ea typeface="a가을소풍M" panose="02020600000000000000" pitchFamily="18" charset="-127"/>
                        </a:rPr>
                        <a:t>147,817</a:t>
                      </a:r>
                      <a:endParaRPr lang="ko-KR" altLang="en-US" sz="2800" dirty="0">
                        <a:latin typeface="a가을소풍M" panose="02020600000000000000" pitchFamily="18" charset="-127"/>
                        <a:ea typeface="a가을소풍M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latin typeface="+mn-ea"/>
                          <a:ea typeface="+mn-ea"/>
                        </a:rPr>
                        <a:t>6,507,810</a:t>
                      </a:r>
                      <a:endParaRPr lang="ko-KR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가을소풍M" panose="02020600000000000000" pitchFamily="18" charset="-127"/>
                          <a:ea typeface="a가을소풍M" panose="02020600000000000000" pitchFamily="18" charset="-127"/>
                        </a:rPr>
                        <a:t>10</a:t>
                      </a:r>
                      <a:r>
                        <a:rPr lang="ko-KR" altLang="en-US" sz="2800" dirty="0">
                          <a:latin typeface="a가을소풍M" panose="02020600000000000000" pitchFamily="18" charset="-127"/>
                          <a:ea typeface="a가을소풍M" panose="02020600000000000000" pitchFamily="18" charset="-127"/>
                        </a:rPr>
                        <a:t>월 </a:t>
                      </a:r>
                      <a:r>
                        <a:rPr lang="en-US" altLang="ko-KR" sz="2800" dirty="0">
                          <a:latin typeface="a가을소풍M" panose="02020600000000000000" pitchFamily="18" charset="-127"/>
                          <a:ea typeface="a가을소풍M" panose="02020600000000000000" pitchFamily="18" charset="-127"/>
                        </a:rPr>
                        <a:t>11</a:t>
                      </a:r>
                      <a:r>
                        <a:rPr lang="ko-KR" altLang="en-US" sz="2800" dirty="0">
                          <a:latin typeface="a가을소풍M" panose="02020600000000000000" pitchFamily="18" charset="-127"/>
                          <a:ea typeface="a가을소풍M" panose="02020600000000000000" pitchFamily="18" charset="-127"/>
                        </a:rPr>
                        <a:t>월 </a:t>
                      </a:r>
                      <a:endParaRPr lang="en-US" altLang="ko-KR" sz="2800" dirty="0">
                        <a:latin typeface="a가을소풍M" panose="02020600000000000000" pitchFamily="18" charset="-127"/>
                        <a:ea typeface="a가을소풍M" panose="02020600000000000000" pitchFamily="18" charset="-127"/>
                      </a:endParaRPr>
                    </a:p>
                    <a:p>
                      <a:pPr algn="ctr" latinLnBrk="1"/>
                      <a:r>
                        <a:rPr lang="ko-KR" altLang="en-US" sz="2800" dirty="0" err="1">
                          <a:latin typeface="a가을소풍M" panose="02020600000000000000" pitchFamily="18" charset="-127"/>
                          <a:ea typeface="a가을소풍M" panose="02020600000000000000" pitchFamily="18" charset="-127"/>
                        </a:rPr>
                        <a:t>미청구</a:t>
                      </a:r>
                      <a:endParaRPr lang="ko-KR" altLang="en-US" sz="2800" dirty="0">
                        <a:latin typeface="a가을소풍M" panose="02020600000000000000" pitchFamily="18" charset="-127"/>
                        <a:ea typeface="a가을소풍M" panose="02020600000000000000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9192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491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721007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7C40F6A5-C2A3-F42E-922E-4A4E3537C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4" y="1202790"/>
            <a:ext cx="12030075" cy="51001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07301A-4350-2DD6-FADF-4F7EA03864D2}"/>
              </a:ext>
            </a:extLst>
          </p:cNvPr>
          <p:cNvSpPr txBox="1"/>
          <p:nvPr/>
        </p:nvSpPr>
        <p:spPr>
          <a:xfrm>
            <a:off x="152400" y="84737"/>
            <a:ext cx="11629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춘천시 </a:t>
            </a:r>
            <a:r>
              <a:rPr lang="ko-KR" altLang="en-US" sz="32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행복알리미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시스템</a:t>
            </a:r>
            <a:endParaRPr lang="en-US" altLang="ko-KR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6F8DE030-4DC6-F8E3-2ECD-83E6C9EA4E47}"/>
              </a:ext>
            </a:extLst>
          </p:cNvPr>
          <p:cNvCxnSpPr>
            <a:cxnSpLocks/>
          </p:cNvCxnSpPr>
          <p:nvPr/>
        </p:nvCxnSpPr>
        <p:spPr>
          <a:xfrm>
            <a:off x="371475" y="1552575"/>
            <a:ext cx="22098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85A2356-ACCB-42C3-3E10-33EE3E7CA78D}"/>
              </a:ext>
            </a:extLst>
          </p:cNvPr>
          <p:cNvSpPr/>
          <p:nvPr/>
        </p:nvSpPr>
        <p:spPr>
          <a:xfrm>
            <a:off x="285750" y="5870293"/>
            <a:ext cx="3400425" cy="41643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4400" b="1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291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0" y="45103"/>
            <a:ext cx="11629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춘천시 </a:t>
            </a:r>
            <a:r>
              <a:rPr lang="ko-KR" altLang="en-US" sz="32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행복알리미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시스템</a:t>
            </a:r>
            <a:endParaRPr lang="en-US" altLang="ko-KR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721007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>
            <a:extLst>
              <a:ext uri="{FF2B5EF4-FFF2-40B4-BE49-F238E27FC236}">
                <a16:creationId xmlns:a16="http://schemas.microsoft.com/office/drawing/2014/main" id="{F63AB00C-8EE8-60CE-DEDB-D61A43A0CC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06965"/>
            <a:ext cx="12192000" cy="5367969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44E77121-B707-6A9F-7C26-B0AB4591B9F4}"/>
              </a:ext>
            </a:extLst>
          </p:cNvPr>
          <p:cNvSpPr/>
          <p:nvPr/>
        </p:nvSpPr>
        <p:spPr>
          <a:xfrm>
            <a:off x="3086100" y="5470243"/>
            <a:ext cx="3400425" cy="41643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4400" b="1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388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BDFF43-F68D-DF8B-9FB8-D1496F1414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65A94A7B-DCC4-61B3-4077-AB624CD0AECE}"/>
              </a:ext>
            </a:extLst>
          </p:cNvPr>
          <p:cNvSpPr/>
          <p:nvPr/>
        </p:nvSpPr>
        <p:spPr>
          <a:xfrm>
            <a:off x="7086154" y="4478586"/>
            <a:ext cx="2875005" cy="4942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>
              <a:solidFill>
                <a:srgbClr val="FF000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A587119-C4F1-787D-A0F0-9AC66F13C666}"/>
              </a:ext>
            </a:extLst>
          </p:cNvPr>
          <p:cNvSpPr txBox="1"/>
          <p:nvPr/>
        </p:nvSpPr>
        <p:spPr>
          <a:xfrm>
            <a:off x="0" y="364951"/>
            <a:ext cx="11629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열린시장실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운영현황</a:t>
            </a:r>
            <a:endParaRPr lang="en-US" altLang="ko-KR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8B8BACC0-D727-426C-A7CA-F74D9F0A5FE2}"/>
              </a:ext>
            </a:extLst>
          </p:cNvPr>
          <p:cNvCxnSpPr>
            <a:cxnSpLocks/>
          </p:cNvCxnSpPr>
          <p:nvPr/>
        </p:nvCxnSpPr>
        <p:spPr>
          <a:xfrm>
            <a:off x="0" y="1095056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397AE99F-A792-61F7-9680-39830D8A7A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216518"/>
              </p:ext>
            </p:extLst>
          </p:nvPr>
        </p:nvGraphicFramePr>
        <p:xfrm>
          <a:off x="709613" y="1809749"/>
          <a:ext cx="10772773" cy="4527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9768">
                  <a:extLst>
                    <a:ext uri="{9D8B030D-6E8A-4147-A177-3AD203B41FA5}">
                      <a16:colId xmlns:a16="http://schemas.microsoft.com/office/drawing/2014/main" val="3835894738"/>
                    </a:ext>
                  </a:extLst>
                </a:gridCol>
                <a:gridCol w="3004556">
                  <a:extLst>
                    <a:ext uri="{9D8B030D-6E8A-4147-A177-3AD203B41FA5}">
                      <a16:colId xmlns:a16="http://schemas.microsoft.com/office/drawing/2014/main" val="2165627636"/>
                    </a:ext>
                  </a:extLst>
                </a:gridCol>
                <a:gridCol w="3955256">
                  <a:extLst>
                    <a:ext uri="{9D8B030D-6E8A-4147-A177-3AD203B41FA5}">
                      <a16:colId xmlns:a16="http://schemas.microsoft.com/office/drawing/2014/main" val="3140661065"/>
                    </a:ext>
                  </a:extLst>
                </a:gridCol>
                <a:gridCol w="2693193">
                  <a:extLst>
                    <a:ext uri="{9D8B030D-6E8A-4147-A177-3AD203B41FA5}">
                      <a16:colId xmlns:a16="http://schemas.microsoft.com/office/drawing/2014/main" val="2564098858"/>
                    </a:ext>
                  </a:extLst>
                </a:gridCol>
              </a:tblGrid>
              <a:tr h="6399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latin typeface="+mj-ea"/>
                          <a:ea typeface="+mj-ea"/>
                        </a:rPr>
                        <a:t>연번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latin typeface="+mj-ea"/>
                          <a:ea typeface="+mj-ea"/>
                        </a:rPr>
                        <a:t>날짜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b="0" dirty="0">
                          <a:latin typeface="+mj-ea"/>
                          <a:ea typeface="+mj-ea"/>
                        </a:rPr>
                        <a:t>목적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 err="1">
                          <a:latin typeface="+mj-ea"/>
                          <a:ea typeface="+mj-ea"/>
                        </a:rPr>
                        <a:t>집행액</a:t>
                      </a:r>
                      <a:r>
                        <a:rPr lang="en-US" altLang="ko-KR" sz="2800" b="0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2800" b="0" dirty="0"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2800" b="0" dirty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28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4770384"/>
                  </a:ext>
                </a:extLst>
              </a:tr>
              <a:tr h="99837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2022-11-22</a:t>
                      </a:r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err="1">
                          <a:latin typeface="+mj-ea"/>
                          <a:ea typeface="+mj-ea"/>
                        </a:rPr>
                        <a:t>시장실</a:t>
                      </a:r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층 이전 기념 </a:t>
                      </a:r>
                      <a:endParaRPr lang="en-US" altLang="ko-KR" sz="2400" b="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및 현안브리핑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1,249,000</a:t>
                      </a:r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1244378"/>
                  </a:ext>
                </a:extLst>
              </a:tr>
              <a:tr h="82867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2023-03-10</a:t>
                      </a:r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err="1">
                          <a:latin typeface="+mj-ea"/>
                          <a:ea typeface="+mj-ea"/>
                        </a:rPr>
                        <a:t>시장실</a:t>
                      </a:r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층 이전 홍보를 </a:t>
                      </a:r>
                      <a:endParaRPr lang="en-US" altLang="ko-KR" sz="2400" b="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위한 개방행사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588,000</a:t>
                      </a:r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1817674"/>
                  </a:ext>
                </a:extLst>
              </a:tr>
              <a:tr h="10304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2023-06-15</a:t>
                      </a:r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err="1">
                          <a:latin typeface="+mj-ea"/>
                          <a:ea typeface="+mj-ea"/>
                        </a:rPr>
                        <a:t>시장실</a:t>
                      </a:r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층 이전에 </a:t>
                      </a:r>
                      <a:endParaRPr lang="en-US" altLang="ko-KR" sz="2400" b="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따른 개방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9192565"/>
                  </a:ext>
                </a:extLst>
              </a:tr>
              <a:tr h="10304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4</a:t>
                      </a:r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latin typeface="+mj-ea"/>
                          <a:ea typeface="+mj-ea"/>
                        </a:rPr>
                        <a:t>2024</a:t>
                      </a:r>
                      <a:r>
                        <a:rPr lang="ko-KR" altLang="en-US" sz="2400" b="0" dirty="0">
                          <a:latin typeface="+mj-ea"/>
                          <a:ea typeface="+mj-ea"/>
                        </a:rPr>
                        <a:t>년 운영실적 없음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13898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8943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147D95-99F5-8333-5FD1-B0A1AFF1B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>
            <a:extLst>
              <a:ext uri="{FF2B5EF4-FFF2-40B4-BE49-F238E27FC236}">
                <a16:creationId xmlns:a16="http://schemas.microsoft.com/office/drawing/2014/main" id="{3F076283-A0F1-A802-A87A-E7361195E7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F5BE36-EC76-7D53-E910-277D607436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DC754435-AF2F-F297-5E8A-FFB7D4CCD127}"/>
              </a:ext>
            </a:extLst>
          </p:cNvPr>
          <p:cNvCxnSpPr/>
          <p:nvPr/>
        </p:nvCxnSpPr>
        <p:spPr>
          <a:xfrm flipV="1">
            <a:off x="3508099" y="5006286"/>
            <a:ext cx="8524934" cy="23107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id="{E725CA78-C608-C676-0214-4CC540A06D9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110067" y="988526"/>
            <a:ext cx="3427455" cy="4248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제목 1">
            <a:extLst>
              <a:ext uri="{FF2B5EF4-FFF2-40B4-BE49-F238E27FC236}">
                <a16:creationId xmlns:a16="http://schemas.microsoft.com/office/drawing/2014/main" id="{63D9904D-7E4B-AF15-5266-DD80165A6DCB}"/>
              </a:ext>
            </a:extLst>
          </p:cNvPr>
          <p:cNvSpPr txBox="1">
            <a:spLocks/>
          </p:cNvSpPr>
          <p:nvPr/>
        </p:nvSpPr>
        <p:spPr>
          <a:xfrm>
            <a:off x="3761609" y="2105980"/>
            <a:ext cx="7704923" cy="23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ctr" fontAlgn="base" latinLnBrk="0">
              <a:lnSpc>
                <a:spcPct val="180000"/>
              </a:lnSpc>
            </a:pP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민선 </a:t>
            </a:r>
            <a:r>
              <a:rPr lang="en-US" altLang="ko-KR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8</a:t>
            </a: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기 원주시정의 </a:t>
            </a:r>
            <a:endParaRPr lang="en-US" altLang="ko-KR" sz="4800" b="1" kern="0" spc="0" dirty="0">
              <a:solidFill>
                <a:srgbClr val="000000"/>
              </a:solidFill>
              <a:effectLst/>
              <a:latin typeface="휴먼명조"/>
              <a:ea typeface="휴먼명조"/>
            </a:endParaRPr>
          </a:p>
          <a:p>
            <a:pPr marL="0" marR="0" indent="0" algn="ctr" fontAlgn="base" latinLnBrk="0">
              <a:lnSpc>
                <a:spcPct val="180000"/>
              </a:lnSpc>
            </a:pP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진정한 소통</a:t>
            </a:r>
            <a:r>
              <a:rPr lang="en-US" altLang="ko-KR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(</a:t>
            </a: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疏通</a:t>
            </a:r>
            <a:r>
              <a:rPr lang="en-US" altLang="ko-KR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) </a:t>
            </a: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촉구</a:t>
            </a:r>
            <a:endParaRPr lang="ko-KR" altLang="en-US" sz="4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A4980AB2-E5EB-6C97-D7BC-4B0A677C7756}"/>
              </a:ext>
            </a:extLst>
          </p:cNvPr>
          <p:cNvSpPr txBox="1">
            <a:spLocks/>
          </p:cNvSpPr>
          <p:nvPr/>
        </p:nvSpPr>
        <p:spPr>
          <a:xfrm>
            <a:off x="-4294078" y="5005287"/>
            <a:ext cx="7253551" cy="1058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endParaRPr lang="en-US" altLang="ko-KR" sz="2000" b="1" dirty="0">
              <a:solidFill>
                <a:srgbClr val="79797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44EBEEA8-2222-8C58-5963-32D82A573918}"/>
              </a:ext>
            </a:extLst>
          </p:cNvPr>
          <p:cNvGrpSpPr/>
          <p:nvPr/>
        </p:nvGrpSpPr>
        <p:grpSpPr>
          <a:xfrm>
            <a:off x="27159" y="217221"/>
            <a:ext cx="11869615" cy="552192"/>
            <a:chOff x="1011818" y="2352559"/>
            <a:chExt cx="20237670" cy="648491"/>
          </a:xfrm>
        </p:grpSpPr>
        <p:sp>
          <p:nvSpPr>
            <p:cNvPr id="18" name="모서리가 둥근 직사각형 15">
              <a:extLst>
                <a:ext uri="{FF2B5EF4-FFF2-40B4-BE49-F238E27FC236}">
                  <a16:creationId xmlns:a16="http://schemas.microsoft.com/office/drawing/2014/main" id="{AA521366-C5E5-A2E2-B7FA-175FB765A6E9}"/>
                </a:ext>
              </a:extLst>
            </p:cNvPr>
            <p:cNvSpPr/>
            <p:nvPr/>
          </p:nvSpPr>
          <p:spPr>
            <a:xfrm>
              <a:off x="11902208" y="2427472"/>
              <a:ext cx="9347280" cy="573578"/>
            </a:xfrm>
            <a:prstGeom prst="roundRect">
              <a:avLst/>
            </a:prstGeom>
            <a:solidFill>
              <a:srgbClr val="2E75B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254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회 원주시의회 </a:t>
              </a:r>
              <a:r>
                <a:rPr lang="ko-KR" altLang="en-US" sz="1600" b="1" dirty="0" err="1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정례회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제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차 본회의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 자유발언</a:t>
              </a:r>
            </a:p>
            <a:p>
              <a:pPr algn="ctr"/>
              <a:endParaRPr lang="ko-KR" altLang="en-US" sz="16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70E433F-FAEC-290E-3CF0-20E0E110C4F9}"/>
                </a:ext>
              </a:extLst>
            </p:cNvPr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4C7935D-0538-A62B-1EC6-D7394B02AA7F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C3217F1-59B0-4FB9-7488-5D697E0D7976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BE5832A6-6DF5-4F2A-F7C0-59CAC80CA6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8A125B2-0A95-F76C-1695-44F622901E66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3" name="부제목 2">
            <a:extLst>
              <a:ext uri="{FF2B5EF4-FFF2-40B4-BE49-F238E27FC236}">
                <a16:creationId xmlns:a16="http://schemas.microsoft.com/office/drawing/2014/main" id="{9D5F5FA6-B0BC-1642-DCAC-1B4F36638A82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4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</a:p>
        </p:txBody>
      </p:sp>
    </p:spTree>
    <p:extLst>
      <p:ext uri="{BB962C8B-B14F-4D97-AF65-F5344CB8AC3E}">
        <p14:creationId xmlns:p14="http://schemas.microsoft.com/office/powerpoint/2010/main" val="3427252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7730</TotalTime>
  <Words>190</Words>
  <Application>Microsoft Office PowerPoint</Application>
  <PresentationFormat>와이드스크린</PresentationFormat>
  <Paragraphs>102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6" baseType="lpstr">
      <vt:lpstr>a가을소풍M</vt:lpstr>
      <vt:lpstr>HY헤드라인M</vt:lpstr>
      <vt:lpstr>굴림</vt:lpstr>
      <vt:lpstr>맑은 고딕</vt:lpstr>
      <vt:lpstr>함초롬바탕</vt:lpstr>
      <vt:lpstr>휴먼명조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com</cp:lastModifiedBy>
  <cp:revision>366</cp:revision>
  <cp:lastPrinted>2024-10-11T04:23:18Z</cp:lastPrinted>
  <dcterms:created xsi:type="dcterms:W3CDTF">2022-12-16T03:44:56Z</dcterms:created>
  <dcterms:modified xsi:type="dcterms:W3CDTF">2024-11-19T23:41:15Z</dcterms:modified>
</cp:coreProperties>
</file>