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314" r:id="rId2"/>
    <p:sldId id="440" r:id="rId3"/>
    <p:sldId id="260" r:id="rId4"/>
    <p:sldId id="441" r:id="rId5"/>
    <p:sldId id="261" r:id="rId6"/>
    <p:sldId id="259" r:id="rId7"/>
    <p:sldId id="442" r:id="rId8"/>
    <p:sldId id="438" r:id="rId9"/>
    <p:sldId id="437" r:id="rId10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33FF"/>
    <a:srgbClr val="23FD76"/>
    <a:srgbClr val="CC99FF"/>
    <a:srgbClr val="0E003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666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연간 임대건수</c:v>
                </c:pt>
              </c:strCache>
            </c:strRef>
          </c:tx>
          <c:spPr>
            <a:ln w="50800" cap="flat">
              <a:solidFill>
                <a:srgbClr val="BC4B2F"/>
              </a:solidFill>
              <a:prstDash val="solid"/>
              <a:round/>
            </a:ln>
            <a:effectLst/>
          </c:spPr>
          <c:marker>
            <c:symbol val="circle"/>
            <c:size val="12"/>
            <c:spPr>
              <a:solidFill>
                <a:srgbClr val="BC4B2F"/>
              </a:solidFill>
              <a:ln w="9525" cap="flat">
                <a:solidFill>
                  <a:srgbClr val="BC4B2F"/>
                </a:solidFill>
                <a:prstDash val="solid"/>
                <a:round/>
              </a:ln>
              <a:effectLst/>
            </c:spPr>
          </c:marker>
          <c:dLbls>
            <c:numFmt formatCode="#,##0&quot;건&quot;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 i="0" u="none" strike="noStrike">
                    <a:solidFill>
                      <a:srgbClr val="1F2421"/>
                    </a:solidFill>
                    <a:latin typeface="맑은 고딕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2023년</c:v>
                </c:pt>
                <c:pt idx="1">
                  <c:v>2024년</c:v>
                </c:pt>
                <c:pt idx="2">
                  <c:v>2025년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4132</c:v>
                </c:pt>
                <c:pt idx="1">
                  <c:v>3981</c:v>
                </c:pt>
                <c:pt idx="2">
                  <c:v>3710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AC3-4C87-A014-0D8851662D03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094734554"/>
        <c:axId val="2094734552"/>
      </c:line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300" b="0" i="0" u="none" strike="noStrike">
                <a:solidFill>
                  <a:srgbClr val="1F2421"/>
                </a:solidFill>
                <a:latin typeface="맑은 고딕"/>
              </a:defRPr>
            </a:pPr>
            <a:endParaRPr lang="ko-KR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4400"/>
          <c:min val="3400"/>
        </c:scaling>
        <c:delete val="0"/>
        <c:axPos val="l"/>
        <c:majorGridlines>
          <c:spPr>
            <a:ln w="12700" cap="flat">
              <a:solidFill>
                <a:srgbClr val="D6DDD8"/>
              </a:solidFill>
              <a:prstDash val="solid"/>
              <a:round/>
            </a:ln>
          </c:spPr>
        </c:majorGridlines>
        <c:numFmt formatCode="#,##0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6C757D"/>
                </a:solidFill>
                <a:latin typeface="맑은 고딕"/>
              </a:defRPr>
            </a:pPr>
            <a:endParaRPr lang="ko-KR"/>
          </a:p>
        </c:txPr>
        <c:crossAx val="2094734554"/>
        <c:crosses val="autoZero"/>
        <c:crossBetween val="between"/>
        <c:majorUnit val="200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보유 대수</c:v>
                </c:pt>
              </c:strCache>
            </c:strRef>
          </c:tx>
          <c:spPr>
            <a:solidFill>
              <a:srgbClr val="40916C"/>
            </a:solidFill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40916C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1-4EFA-4E65-A039-41463343FA7C}"/>
              </c:ext>
            </c:extLst>
          </c:dPt>
          <c:dPt>
            <c:idx val="1"/>
            <c:invertIfNegative val="0"/>
            <c:bubble3D val="0"/>
            <c:spPr>
              <a:solidFill>
                <a:srgbClr val="40916C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4EFA-4E65-A039-41463343FA7C}"/>
              </c:ext>
            </c:extLst>
          </c:dPt>
          <c:dPt>
            <c:idx val="2"/>
            <c:invertIfNegative val="0"/>
            <c:bubble3D val="0"/>
            <c:spPr>
              <a:solidFill>
                <a:srgbClr val="BC4B2F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5-4EFA-4E65-A039-41463343FA7C}"/>
              </c:ext>
            </c:extLst>
          </c:dPt>
          <c:dLbls>
            <c:numFmt formatCode="#,##0&quot;대&quot;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 b="1" i="0" u="none" strike="noStrike">
                    <a:solidFill>
                      <a:srgbClr val="1F2421"/>
                    </a:solidFill>
                    <a:latin typeface="맑은 고딕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이앙기</c:v>
                </c:pt>
                <c:pt idx="1">
                  <c:v>콤바인</c:v>
                </c:pt>
                <c:pt idx="2">
                  <c:v>농업용 트랙터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33</c:v>
                </c:pt>
                <c:pt idx="1">
                  <c:v>30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EFA-4E65-A039-41463343FA7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300" b="0" i="0" u="none" strike="noStrike">
                <a:solidFill>
                  <a:srgbClr val="1F2421"/>
                </a:solidFill>
                <a:latin typeface="맑은 고딕"/>
              </a:defRPr>
            </a:pPr>
            <a:endParaRPr lang="ko-KR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40"/>
        </c:scaling>
        <c:delete val="0"/>
        <c:axPos val="l"/>
        <c:majorGridlines>
          <c:spPr>
            <a:ln w="12700" cap="flat">
              <a:solidFill>
                <a:srgbClr val="D6DDD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6C757D"/>
                </a:solidFill>
                <a:latin typeface="맑은 고딕"/>
              </a:defRPr>
            </a:pPr>
            <a:endParaRPr lang="ko-KR"/>
          </a:p>
        </c:txPr>
        <c:crossAx val="2094734554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2026-09-08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5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2026-09-08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6225" cy="2298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5" y="3276369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328705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93933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9317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5099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2026-09-08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475339"/>
              </p:ext>
            </p:extLst>
          </p:nvPr>
        </p:nvGraphicFramePr>
        <p:xfrm>
          <a:off x="5064449" y="4257342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김선동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4372130" y="1645618"/>
            <a:ext cx="6900487" cy="16250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fontAlgn="base" latinLnBrk="0">
              <a:lnSpc>
                <a:spcPct val="150000"/>
              </a:lnSpc>
            </a:pPr>
            <a:r>
              <a:rPr lang="ko-KR" altLang="en-US" sz="36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농기계 임대사업의</a:t>
            </a:r>
            <a:r>
              <a:rPr lang="en-US" altLang="ko-KR" sz="36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6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문제점과 개선방향에 대한 제언</a:t>
            </a:r>
            <a:endParaRPr lang="en-US" altLang="ko-KR" sz="36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8A15E806-9E6C-4470-A5AF-B06F804094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667" y="1194239"/>
            <a:ext cx="2954866" cy="394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2487" y="163061"/>
            <a:ext cx="1990987" cy="494250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06B617F5-39AB-4535-8719-B01D01025D4E}"/>
              </a:ext>
            </a:extLst>
          </p:cNvPr>
          <p:cNvSpPr/>
          <p:nvPr/>
        </p:nvSpPr>
        <p:spPr>
          <a:xfrm flipV="1">
            <a:off x="0" y="754968"/>
            <a:ext cx="12192000" cy="4571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CCA1518-438F-40F0-A4BE-0DE0440AB6B7}"/>
              </a:ext>
            </a:extLst>
          </p:cNvPr>
          <p:cNvSpPr txBox="1"/>
          <p:nvPr/>
        </p:nvSpPr>
        <p:spPr>
          <a:xfrm>
            <a:off x="585257" y="5534202"/>
            <a:ext cx="579860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▶ </a:t>
            </a:r>
            <a:r>
              <a:rPr lang="en-US" altLang="ko-KR" sz="1200" b="1" dirty="0" err="1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원주시</a:t>
            </a:r>
            <a:r>
              <a:rPr lang="en-US" altLang="ko-KR" sz="12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1200" b="1" dirty="0" err="1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농업기술센터</a:t>
            </a:r>
            <a:r>
              <a:rPr lang="en-US" altLang="ko-KR" sz="12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1200" b="1" dirty="0" err="1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제출자료</a:t>
            </a:r>
            <a:r>
              <a:rPr lang="en-US" altLang="ko-KR" sz="12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(2026. 8.) — </a:t>
            </a:r>
            <a:r>
              <a:rPr lang="en-US" altLang="ko-KR" sz="1200" b="1" dirty="0" err="1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농업기계임대사업소</a:t>
            </a:r>
            <a:r>
              <a:rPr lang="en-US" altLang="ko-KR" sz="12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1200" b="1" dirty="0" err="1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운영현황</a:t>
            </a:r>
            <a:endParaRPr lang="ko-KR" altLang="en-US" sz="1200" b="1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10" name="Text 1">
            <a:extLst>
              <a:ext uri="{FF2B5EF4-FFF2-40B4-BE49-F238E27FC236}">
                <a16:creationId xmlns:a16="http://schemas.microsoft.com/office/drawing/2014/main" id="{511ED6CB-0BFF-4737-A493-4F890097CCA2}"/>
              </a:ext>
            </a:extLst>
          </p:cNvPr>
          <p:cNvSpPr/>
          <p:nvPr/>
        </p:nvSpPr>
        <p:spPr>
          <a:xfrm>
            <a:off x="201168" y="210312"/>
            <a:ext cx="1127455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농업기계 임대 실적 감소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1" name="Chart 0">
            <a:extLst>
              <a:ext uri="{FF2B5EF4-FFF2-40B4-BE49-F238E27FC236}">
                <a16:creationId xmlns:a16="http://schemas.microsoft.com/office/drawing/2014/main" id="{F0A00CC1-B862-4E84-94C1-BBC66ADD39A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26110708"/>
              </p:ext>
            </p:extLst>
          </p:nvPr>
        </p:nvGraphicFramePr>
        <p:xfrm>
          <a:off x="445347" y="1584122"/>
          <a:ext cx="5557520" cy="35212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13" name="그룹 12">
            <a:extLst>
              <a:ext uri="{FF2B5EF4-FFF2-40B4-BE49-F238E27FC236}">
                <a16:creationId xmlns:a16="http://schemas.microsoft.com/office/drawing/2014/main" id="{4F268A43-5A44-4EE9-84E8-912501142104}"/>
              </a:ext>
            </a:extLst>
          </p:cNvPr>
          <p:cNvGrpSpPr/>
          <p:nvPr/>
        </p:nvGrpSpPr>
        <p:grpSpPr>
          <a:xfrm>
            <a:off x="7156910" y="1371983"/>
            <a:ext cx="3404433" cy="1541940"/>
            <a:chOff x="5897880" y="1371600"/>
            <a:chExt cx="2788920" cy="914400"/>
          </a:xfrm>
        </p:grpSpPr>
        <p:sp>
          <p:nvSpPr>
            <p:cNvPr id="15" name="Shape 2">
              <a:extLst>
                <a:ext uri="{FF2B5EF4-FFF2-40B4-BE49-F238E27FC236}">
                  <a16:creationId xmlns:a16="http://schemas.microsoft.com/office/drawing/2014/main" id="{DCEFFD57-80C7-4ADA-8CA7-69DE5BB9FBEE}"/>
                </a:ext>
              </a:extLst>
            </p:cNvPr>
            <p:cNvSpPr/>
            <p:nvPr/>
          </p:nvSpPr>
          <p:spPr>
            <a:xfrm>
              <a:off x="5897880" y="1371600"/>
              <a:ext cx="2788920" cy="914400"/>
            </a:xfrm>
            <a:prstGeom prst="roundRect">
              <a:avLst>
                <a:gd name="adj" fmla="val 8000"/>
              </a:avLst>
            </a:prstGeom>
            <a:solidFill>
              <a:srgbClr val="E8F1EC"/>
            </a:solidFill>
            <a:ln w="12700">
              <a:solidFill>
                <a:srgbClr val="FFFFFF"/>
              </a:solidFill>
              <a:prstDash val="solid"/>
            </a:ln>
          </p:spPr>
        </p:sp>
        <p:sp>
          <p:nvSpPr>
            <p:cNvPr id="16" name="Text 3">
              <a:extLst>
                <a:ext uri="{FF2B5EF4-FFF2-40B4-BE49-F238E27FC236}">
                  <a16:creationId xmlns:a16="http://schemas.microsoft.com/office/drawing/2014/main" id="{3265FF64-BCC7-4CE4-BEA9-41841B8E6BAE}"/>
                </a:ext>
              </a:extLst>
            </p:cNvPr>
            <p:cNvSpPr txBox="1"/>
            <p:nvPr/>
          </p:nvSpPr>
          <p:spPr>
            <a:xfrm>
              <a:off x="6080760" y="1490472"/>
              <a:ext cx="2468880" cy="384048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>
                <a:buNone/>
              </a:pPr>
              <a:r>
                <a:rPr lang="en-US" sz="2200" b="1" dirty="0">
                  <a:solidFill>
                    <a:srgbClr val="40916C"/>
                  </a:solidFill>
                  <a:latin typeface="맑은 고딕" pitchFamily="34" charset="0"/>
                  <a:ea typeface="맑은 고딕" pitchFamily="34" charset="-122"/>
                  <a:cs typeface="맑은 고딕" pitchFamily="34" charset="-120"/>
                </a:rPr>
                <a:t>69종 444대</a:t>
              </a:r>
              <a:endParaRPr lang="en-US" sz="2200" dirty="0"/>
            </a:p>
          </p:txBody>
        </p:sp>
        <p:sp>
          <p:nvSpPr>
            <p:cNvPr id="17" name="Text 4">
              <a:extLst>
                <a:ext uri="{FF2B5EF4-FFF2-40B4-BE49-F238E27FC236}">
                  <a16:creationId xmlns:a16="http://schemas.microsoft.com/office/drawing/2014/main" id="{B312920A-D94C-4314-9010-8D168D809C97}"/>
                </a:ext>
              </a:extLst>
            </p:cNvPr>
            <p:cNvSpPr txBox="1"/>
            <p:nvPr/>
          </p:nvSpPr>
          <p:spPr>
            <a:xfrm>
              <a:off x="6080760" y="1892808"/>
              <a:ext cx="2468880" cy="27432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>
                <a:buNone/>
              </a:pPr>
              <a:r>
                <a:rPr lang="en-US" sz="1400" dirty="0">
                  <a:solidFill>
                    <a:srgbClr val="6C757D"/>
                  </a:solidFill>
                  <a:latin typeface="+mn-ea"/>
                  <a:cs typeface="맑은 고딕" pitchFamily="34" charset="-120"/>
                </a:rPr>
                <a:t>2026년 7월 현재 </a:t>
              </a:r>
              <a:r>
                <a:rPr lang="en-US" sz="1400" dirty="0" err="1">
                  <a:solidFill>
                    <a:srgbClr val="6C757D"/>
                  </a:solidFill>
                  <a:latin typeface="+mn-ea"/>
                  <a:cs typeface="맑은 고딕" pitchFamily="34" charset="-120"/>
                </a:rPr>
                <a:t>보유</a:t>
              </a:r>
              <a:r>
                <a:rPr lang="en-US" sz="1400" dirty="0">
                  <a:solidFill>
                    <a:srgbClr val="6C757D"/>
                  </a:solidFill>
                  <a:latin typeface="+mn-ea"/>
                  <a:cs typeface="맑은 고딕" pitchFamily="34" charset="-120"/>
                </a:rPr>
                <a:t> </a:t>
              </a:r>
              <a:r>
                <a:rPr lang="en-US" sz="1400" dirty="0" err="1">
                  <a:solidFill>
                    <a:srgbClr val="6C757D"/>
                  </a:solidFill>
                  <a:latin typeface="+mn-ea"/>
                  <a:cs typeface="맑은 고딕" pitchFamily="34" charset="-120"/>
                </a:rPr>
                <a:t>농업기계</a:t>
              </a:r>
              <a:endParaRPr lang="en-US" sz="1400" dirty="0">
                <a:solidFill>
                  <a:srgbClr val="6C757D"/>
                </a:solidFill>
                <a:latin typeface="+mn-ea"/>
                <a:cs typeface="맑은 고딕" pitchFamily="34" charset="-120"/>
              </a:endParaRPr>
            </a:p>
            <a:p>
              <a:r>
                <a:rPr lang="en-US" sz="1400" dirty="0">
                  <a:latin typeface="+mn-ea"/>
                </a:rPr>
                <a:t>(</a:t>
              </a:r>
              <a:r>
                <a:rPr lang="ko-KR" altLang="en-US" sz="1400" dirty="0">
                  <a:latin typeface="+mn-ea"/>
                </a:rPr>
                <a:t>흥업 본소</a:t>
              </a:r>
              <a:r>
                <a:rPr lang="en-US" altLang="ko-KR" sz="1400" kern="0" spc="0" dirty="0">
                  <a:solidFill>
                    <a:srgbClr val="000000"/>
                  </a:solidFill>
                  <a:effectLst/>
                  <a:latin typeface="+mn-ea"/>
                </a:rPr>
                <a:t> · </a:t>
              </a:r>
              <a:r>
                <a:rPr lang="ko-KR" altLang="en-US" sz="1400" kern="0" spc="0" dirty="0" err="1">
                  <a:solidFill>
                    <a:srgbClr val="000000"/>
                  </a:solidFill>
                  <a:effectLst/>
                  <a:latin typeface="+mn-ea"/>
                </a:rPr>
                <a:t>소초</a:t>
              </a:r>
              <a:r>
                <a:rPr lang="ko-KR" altLang="en-US" sz="1400" kern="0" spc="0" dirty="0">
                  <a:solidFill>
                    <a:srgbClr val="000000"/>
                  </a:solidFill>
                  <a:effectLst/>
                  <a:latin typeface="+mn-ea"/>
                </a:rPr>
                <a:t> </a:t>
              </a:r>
              <a:r>
                <a:rPr lang="en-US" altLang="ko-KR" sz="1400" kern="0" spc="0" dirty="0">
                  <a:solidFill>
                    <a:srgbClr val="000000"/>
                  </a:solidFill>
                  <a:effectLst/>
                  <a:latin typeface="+mn-ea"/>
                </a:rPr>
                <a:t>· </a:t>
              </a:r>
              <a:r>
                <a:rPr lang="ko-KR" altLang="en-US" sz="1400" kern="0" spc="0" dirty="0" err="1">
                  <a:solidFill>
                    <a:srgbClr val="000000"/>
                  </a:solidFill>
                  <a:effectLst/>
                  <a:latin typeface="+mn-ea"/>
                </a:rPr>
                <a:t>문막</a:t>
              </a:r>
              <a:r>
                <a:rPr lang="ko-KR" altLang="en-US" sz="1400" kern="0" spc="0" dirty="0">
                  <a:solidFill>
                    <a:srgbClr val="000000"/>
                  </a:solidFill>
                  <a:effectLst/>
                  <a:latin typeface="+mn-ea"/>
                </a:rPr>
                <a:t> </a:t>
              </a:r>
              <a:r>
                <a:rPr lang="en-US" altLang="ko-KR" sz="1400" kern="0" spc="0" dirty="0">
                  <a:solidFill>
                    <a:srgbClr val="000000"/>
                  </a:solidFill>
                  <a:effectLst/>
                  <a:latin typeface="+mn-ea"/>
                </a:rPr>
                <a:t>· </a:t>
              </a:r>
              <a:r>
                <a:rPr lang="ko-KR" altLang="en-US" sz="1400" kern="0" spc="0" dirty="0">
                  <a:solidFill>
                    <a:srgbClr val="000000"/>
                  </a:solidFill>
                  <a:effectLst/>
                  <a:latin typeface="+mn-ea"/>
                </a:rPr>
                <a:t>신림 분소</a:t>
              </a:r>
              <a:r>
                <a:rPr lang="en-US" altLang="ko-KR" sz="1400" kern="0" spc="0" dirty="0">
                  <a:solidFill>
                    <a:srgbClr val="000000"/>
                  </a:solidFill>
                  <a:effectLst/>
                  <a:latin typeface="+mn-ea"/>
                </a:rPr>
                <a:t>) </a:t>
              </a:r>
            </a:p>
            <a:p>
              <a:pPr marL="0" indent="0">
                <a:buNone/>
              </a:pPr>
              <a:endParaRPr lang="en-US" sz="1000" dirty="0"/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42DE8705-2410-4446-8667-B3E58E2657C1}"/>
              </a:ext>
            </a:extLst>
          </p:cNvPr>
          <p:cNvGrpSpPr/>
          <p:nvPr/>
        </p:nvGrpSpPr>
        <p:grpSpPr>
          <a:xfrm>
            <a:off x="7142251" y="3139078"/>
            <a:ext cx="3419092" cy="1609999"/>
            <a:chOff x="5897880" y="2450592"/>
            <a:chExt cx="2788920" cy="914400"/>
          </a:xfrm>
        </p:grpSpPr>
        <p:sp>
          <p:nvSpPr>
            <p:cNvPr id="21" name="Shape 5">
              <a:extLst>
                <a:ext uri="{FF2B5EF4-FFF2-40B4-BE49-F238E27FC236}">
                  <a16:creationId xmlns:a16="http://schemas.microsoft.com/office/drawing/2014/main" id="{EB35E7FA-4FE6-40C4-9989-F958A8159A17}"/>
                </a:ext>
              </a:extLst>
            </p:cNvPr>
            <p:cNvSpPr/>
            <p:nvPr/>
          </p:nvSpPr>
          <p:spPr>
            <a:xfrm>
              <a:off x="5897880" y="2450592"/>
              <a:ext cx="2788920" cy="914400"/>
            </a:xfrm>
            <a:prstGeom prst="roundRect">
              <a:avLst>
                <a:gd name="adj" fmla="val 8000"/>
              </a:avLst>
            </a:prstGeom>
            <a:solidFill>
              <a:srgbClr val="E8F1EC"/>
            </a:solidFill>
            <a:ln w="12700">
              <a:solidFill>
                <a:srgbClr val="FFFFFF"/>
              </a:solidFill>
              <a:prstDash val="solid"/>
            </a:ln>
          </p:spPr>
        </p:sp>
        <p:sp>
          <p:nvSpPr>
            <p:cNvPr id="22" name="Text 6">
              <a:extLst>
                <a:ext uri="{FF2B5EF4-FFF2-40B4-BE49-F238E27FC236}">
                  <a16:creationId xmlns:a16="http://schemas.microsoft.com/office/drawing/2014/main" id="{332FAACF-7A3D-4436-974E-0C357567E5A2}"/>
                </a:ext>
              </a:extLst>
            </p:cNvPr>
            <p:cNvSpPr txBox="1"/>
            <p:nvPr/>
          </p:nvSpPr>
          <p:spPr>
            <a:xfrm>
              <a:off x="6080760" y="2569464"/>
              <a:ext cx="2468880" cy="384048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>
                <a:buNone/>
              </a:pPr>
              <a:r>
                <a:rPr lang="en-US" sz="2200" b="1" dirty="0">
                  <a:solidFill>
                    <a:srgbClr val="BC4B2F"/>
                  </a:solidFill>
                  <a:latin typeface="맑은 고딕" pitchFamily="34" charset="0"/>
                  <a:ea typeface="맑은 고딕" pitchFamily="34" charset="-122"/>
                  <a:cs typeface="맑은 고딕" pitchFamily="34" charset="-120"/>
                </a:rPr>
                <a:t>- 422건</a:t>
              </a:r>
              <a:endParaRPr lang="en-US" sz="2200" dirty="0"/>
            </a:p>
          </p:txBody>
        </p:sp>
        <p:sp>
          <p:nvSpPr>
            <p:cNvPr id="24" name="Text 7">
              <a:extLst>
                <a:ext uri="{FF2B5EF4-FFF2-40B4-BE49-F238E27FC236}">
                  <a16:creationId xmlns:a16="http://schemas.microsoft.com/office/drawing/2014/main" id="{60ADF94F-4D88-41EE-9142-401ACE6F58B5}"/>
                </a:ext>
              </a:extLst>
            </p:cNvPr>
            <p:cNvSpPr txBox="1"/>
            <p:nvPr/>
          </p:nvSpPr>
          <p:spPr>
            <a:xfrm>
              <a:off x="6091934" y="2884932"/>
              <a:ext cx="2468880" cy="27432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>
                <a:buNone/>
              </a:pPr>
              <a:r>
                <a:rPr lang="en-US" sz="1400" b="1" dirty="0">
                  <a:solidFill>
                    <a:srgbClr val="6C757D"/>
                  </a:solidFill>
                  <a:latin typeface="+mn-ea"/>
                  <a:cs typeface="맑은 고딕" pitchFamily="34" charset="-120"/>
                </a:rPr>
                <a:t>2023년 대비 감소 (- 10.2%)</a:t>
              </a:r>
              <a:endParaRPr lang="en-US" sz="1400" b="1" dirty="0">
                <a:latin typeface="+mn-ea"/>
              </a:endParaRP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F038FE40-9052-4C9B-AF20-2FB1E9508FD6}"/>
              </a:ext>
            </a:extLst>
          </p:cNvPr>
          <p:cNvGrpSpPr/>
          <p:nvPr/>
        </p:nvGrpSpPr>
        <p:grpSpPr>
          <a:xfrm>
            <a:off x="7142251" y="4974232"/>
            <a:ext cx="3419092" cy="1511118"/>
            <a:chOff x="5897880" y="3529584"/>
            <a:chExt cx="2788920" cy="914400"/>
          </a:xfrm>
        </p:grpSpPr>
        <p:sp>
          <p:nvSpPr>
            <p:cNvPr id="26" name="Shape 8">
              <a:extLst>
                <a:ext uri="{FF2B5EF4-FFF2-40B4-BE49-F238E27FC236}">
                  <a16:creationId xmlns:a16="http://schemas.microsoft.com/office/drawing/2014/main" id="{8299D7AE-4433-47D1-9971-79BC040045EE}"/>
                </a:ext>
              </a:extLst>
            </p:cNvPr>
            <p:cNvSpPr/>
            <p:nvPr/>
          </p:nvSpPr>
          <p:spPr>
            <a:xfrm>
              <a:off x="5897880" y="3529584"/>
              <a:ext cx="2788920" cy="914400"/>
            </a:xfrm>
            <a:prstGeom prst="roundRect">
              <a:avLst>
                <a:gd name="adj" fmla="val 8000"/>
              </a:avLst>
            </a:prstGeom>
            <a:solidFill>
              <a:srgbClr val="E8F1EC"/>
            </a:solidFill>
            <a:ln w="12700">
              <a:solidFill>
                <a:srgbClr val="FFFFFF"/>
              </a:solidFill>
              <a:prstDash val="solid"/>
            </a:ln>
          </p:spPr>
        </p:sp>
        <p:sp>
          <p:nvSpPr>
            <p:cNvPr id="27" name="Text 9">
              <a:extLst>
                <a:ext uri="{FF2B5EF4-FFF2-40B4-BE49-F238E27FC236}">
                  <a16:creationId xmlns:a16="http://schemas.microsoft.com/office/drawing/2014/main" id="{C125D309-B7B0-4706-B0D9-299473924704}"/>
                </a:ext>
              </a:extLst>
            </p:cNvPr>
            <p:cNvSpPr txBox="1"/>
            <p:nvPr/>
          </p:nvSpPr>
          <p:spPr>
            <a:xfrm>
              <a:off x="6080760" y="3648456"/>
              <a:ext cx="2468880" cy="384048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>
                <a:buNone/>
              </a:pPr>
              <a:r>
                <a:rPr lang="en-US" sz="2200" b="1" dirty="0">
                  <a:solidFill>
                    <a:srgbClr val="40916C"/>
                  </a:solidFill>
                  <a:latin typeface="맑은 고딕" pitchFamily="34" charset="0"/>
                  <a:ea typeface="맑은 고딕" pitchFamily="34" charset="-122"/>
                  <a:cs typeface="맑은 고딕" pitchFamily="34" charset="-120"/>
                </a:rPr>
                <a:t>2,015 ha</a:t>
              </a:r>
              <a:endParaRPr lang="en-US" sz="2200" dirty="0"/>
            </a:p>
          </p:txBody>
        </p:sp>
        <p:sp>
          <p:nvSpPr>
            <p:cNvPr id="28" name="Text 10">
              <a:extLst>
                <a:ext uri="{FF2B5EF4-FFF2-40B4-BE49-F238E27FC236}">
                  <a16:creationId xmlns:a16="http://schemas.microsoft.com/office/drawing/2014/main" id="{055BCDDB-5372-4928-9780-01F9D0993A88}"/>
                </a:ext>
              </a:extLst>
            </p:cNvPr>
            <p:cNvSpPr txBox="1"/>
            <p:nvPr/>
          </p:nvSpPr>
          <p:spPr>
            <a:xfrm>
              <a:off x="6080759" y="3986784"/>
              <a:ext cx="2468880" cy="27432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>
                <a:buNone/>
              </a:pPr>
              <a:r>
                <a:rPr lang="en-US" sz="1400" b="1" dirty="0">
                  <a:solidFill>
                    <a:srgbClr val="6C757D"/>
                  </a:solidFill>
                  <a:latin typeface="맑은 고딕" pitchFamily="34" charset="0"/>
                  <a:ea typeface="맑은 고딕" pitchFamily="34" charset="-122"/>
                  <a:cs typeface="맑은 고딕" pitchFamily="34" charset="-120"/>
                </a:rPr>
                <a:t>2025년 작업면적 (2023년 2,074 ha)</a:t>
              </a:r>
              <a:endParaRPr lang="en-US" sz="1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194766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"/>
          <p:cNvSpPr/>
          <p:nvPr/>
        </p:nvSpPr>
        <p:spPr>
          <a:xfrm>
            <a:off x="609600" y="1889760"/>
            <a:ext cx="2560320" cy="2133600"/>
          </a:xfrm>
          <a:prstGeom prst="roundRect">
            <a:avLst>
              <a:gd name="adj" fmla="val 3429"/>
            </a:avLst>
          </a:prstGeom>
          <a:solidFill>
            <a:srgbClr val="FFFFFF"/>
          </a:solidFill>
          <a:ln w="12700">
            <a:solidFill>
              <a:srgbClr val="D6DDD8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829056" y="2109216"/>
            <a:ext cx="463296" cy="463296"/>
          </a:xfrm>
          <a:prstGeom prst="ellipse">
            <a:avLst/>
          </a:prstGeom>
          <a:solidFill>
            <a:srgbClr val="40916C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829056" y="2109216"/>
            <a:ext cx="463296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600" dirty="0"/>
          </a:p>
        </p:txBody>
      </p:sp>
      <p:sp>
        <p:nvSpPr>
          <p:cNvPr id="7" name="Text 5"/>
          <p:cNvSpPr txBox="1"/>
          <p:nvPr/>
        </p:nvSpPr>
        <p:spPr>
          <a:xfrm>
            <a:off x="829056" y="2682240"/>
            <a:ext cx="212140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733" b="1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별도 접수</a:t>
            </a:r>
            <a:endParaRPr lang="en-US" sz="1733" dirty="0"/>
          </a:p>
        </p:txBody>
      </p:sp>
      <p:sp>
        <p:nvSpPr>
          <p:cNvPr id="8" name="Text 6"/>
          <p:cNvSpPr txBox="1"/>
          <p:nvPr/>
        </p:nvSpPr>
        <p:spPr>
          <a:xfrm>
            <a:off x="829056" y="3072384"/>
            <a:ext cx="2121408" cy="792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이앙기 · 콤바인은</a:t>
            </a:r>
            <a:endParaRPr lang="en-US" sz="1333" dirty="0"/>
          </a:p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접수기간을 따로 정해 신청</a:t>
            </a:r>
            <a:endParaRPr lang="en-US" sz="1333" dirty="0"/>
          </a:p>
        </p:txBody>
      </p:sp>
      <p:sp>
        <p:nvSpPr>
          <p:cNvPr id="9" name="Shape 7"/>
          <p:cNvSpPr/>
          <p:nvPr/>
        </p:nvSpPr>
        <p:spPr>
          <a:xfrm>
            <a:off x="3206496" y="2828544"/>
            <a:ext cx="170688" cy="243840"/>
          </a:xfrm>
          <a:prstGeom prst="rightArrow">
            <a:avLst/>
          </a:prstGeom>
          <a:solidFill>
            <a:srgbClr val="AFC0B6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3413760" y="1889760"/>
            <a:ext cx="2560320" cy="2133600"/>
          </a:xfrm>
          <a:prstGeom prst="roundRect">
            <a:avLst>
              <a:gd name="adj" fmla="val 3429"/>
            </a:avLst>
          </a:prstGeom>
          <a:solidFill>
            <a:srgbClr val="FFFFFF"/>
          </a:solidFill>
          <a:ln w="12700">
            <a:solidFill>
              <a:srgbClr val="D6DDD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3633216" y="2109216"/>
            <a:ext cx="463296" cy="463296"/>
          </a:xfrm>
          <a:prstGeom prst="ellipse">
            <a:avLst/>
          </a:prstGeom>
          <a:solidFill>
            <a:srgbClr val="40916C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3633216" y="2109216"/>
            <a:ext cx="463296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</a:t>
            </a:r>
            <a:endParaRPr lang="en-US" sz="1600" dirty="0"/>
          </a:p>
        </p:txBody>
      </p:sp>
      <p:sp>
        <p:nvSpPr>
          <p:cNvPr id="13" name="Text 11"/>
          <p:cNvSpPr txBox="1"/>
          <p:nvPr/>
        </p:nvSpPr>
        <p:spPr>
          <a:xfrm>
            <a:off x="3633216" y="2682240"/>
            <a:ext cx="212140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733" b="1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추첨</a:t>
            </a:r>
            <a:endParaRPr lang="en-US" sz="1733" dirty="0"/>
          </a:p>
        </p:txBody>
      </p:sp>
      <p:sp>
        <p:nvSpPr>
          <p:cNvPr id="14" name="Text 12"/>
          <p:cNvSpPr txBox="1"/>
          <p:nvPr/>
        </p:nvSpPr>
        <p:spPr>
          <a:xfrm>
            <a:off x="3633216" y="3072384"/>
            <a:ext cx="2121408" cy="792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접수된 농업인에 한해</a:t>
            </a:r>
            <a:endParaRPr lang="en-US" sz="1333" dirty="0"/>
          </a:p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추첨으로 사용일 결정</a:t>
            </a:r>
            <a:endParaRPr lang="en-US" sz="1333" dirty="0"/>
          </a:p>
        </p:txBody>
      </p:sp>
      <p:sp>
        <p:nvSpPr>
          <p:cNvPr id="15" name="Shape 13"/>
          <p:cNvSpPr/>
          <p:nvPr/>
        </p:nvSpPr>
        <p:spPr>
          <a:xfrm>
            <a:off x="6010656" y="2828544"/>
            <a:ext cx="170688" cy="243840"/>
          </a:xfrm>
          <a:prstGeom prst="rightArrow">
            <a:avLst/>
          </a:prstGeom>
          <a:solidFill>
            <a:srgbClr val="AFC0B6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6217920" y="1889760"/>
            <a:ext cx="2560320" cy="2133600"/>
          </a:xfrm>
          <a:prstGeom prst="roundRect">
            <a:avLst>
              <a:gd name="adj" fmla="val 3429"/>
            </a:avLst>
          </a:prstGeom>
          <a:solidFill>
            <a:srgbClr val="FFFFFF"/>
          </a:solidFill>
          <a:ln w="12700">
            <a:solidFill>
              <a:srgbClr val="D6DDD8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6437376" y="2109216"/>
            <a:ext cx="463296" cy="463296"/>
          </a:xfrm>
          <a:prstGeom prst="ellipse">
            <a:avLst/>
          </a:prstGeom>
          <a:solidFill>
            <a:srgbClr val="40916C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6437376" y="2109216"/>
            <a:ext cx="463296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</a:t>
            </a:r>
            <a:endParaRPr lang="en-US" sz="1600" dirty="0"/>
          </a:p>
        </p:txBody>
      </p:sp>
      <p:sp>
        <p:nvSpPr>
          <p:cNvPr id="19" name="Text 17"/>
          <p:cNvSpPr txBox="1"/>
          <p:nvPr/>
        </p:nvSpPr>
        <p:spPr>
          <a:xfrm>
            <a:off x="6437376" y="2682240"/>
            <a:ext cx="212140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733" b="1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1~2일 사용</a:t>
            </a:r>
            <a:endParaRPr lang="en-US" sz="1733" dirty="0"/>
          </a:p>
        </p:txBody>
      </p:sp>
      <p:sp>
        <p:nvSpPr>
          <p:cNvPr id="20" name="Text 18"/>
          <p:cNvSpPr txBox="1"/>
          <p:nvPr/>
        </p:nvSpPr>
        <p:spPr>
          <a:xfrm>
            <a:off x="6437376" y="3072384"/>
            <a:ext cx="2121408" cy="792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배정받은 날짜에</a:t>
            </a:r>
            <a:endParaRPr lang="en-US" sz="1333" dirty="0"/>
          </a:p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1~2일만 사용 가능</a:t>
            </a:r>
            <a:endParaRPr lang="en-US" sz="1333" dirty="0"/>
          </a:p>
        </p:txBody>
      </p:sp>
      <p:sp>
        <p:nvSpPr>
          <p:cNvPr id="21" name="Shape 19"/>
          <p:cNvSpPr/>
          <p:nvPr/>
        </p:nvSpPr>
        <p:spPr>
          <a:xfrm>
            <a:off x="8814816" y="2828544"/>
            <a:ext cx="170688" cy="243840"/>
          </a:xfrm>
          <a:prstGeom prst="rightArrow">
            <a:avLst/>
          </a:prstGeom>
          <a:solidFill>
            <a:srgbClr val="AFC0B6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9022080" y="1889760"/>
            <a:ext cx="2560320" cy="2133600"/>
          </a:xfrm>
          <a:prstGeom prst="roundRect">
            <a:avLst>
              <a:gd name="adj" fmla="val 3429"/>
            </a:avLst>
          </a:prstGeom>
          <a:solidFill>
            <a:srgbClr val="F7E6E0"/>
          </a:solidFill>
          <a:ln w="12700">
            <a:solidFill>
              <a:srgbClr val="F7E6E0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9241536" y="2109216"/>
            <a:ext cx="463296" cy="463296"/>
          </a:xfrm>
          <a:prstGeom prst="ellipse">
            <a:avLst/>
          </a:prstGeom>
          <a:solidFill>
            <a:srgbClr val="BC4B2F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24" name="Text 22"/>
          <p:cNvSpPr txBox="1"/>
          <p:nvPr/>
        </p:nvSpPr>
        <p:spPr>
          <a:xfrm>
            <a:off x="9241536" y="2109216"/>
            <a:ext cx="463296" cy="4632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4</a:t>
            </a:r>
            <a:endParaRPr lang="en-US" sz="1600" dirty="0"/>
          </a:p>
        </p:txBody>
      </p:sp>
      <p:sp>
        <p:nvSpPr>
          <p:cNvPr id="25" name="Text 23"/>
          <p:cNvSpPr txBox="1"/>
          <p:nvPr/>
        </p:nvSpPr>
        <p:spPr>
          <a:xfrm>
            <a:off x="9241536" y="2682240"/>
            <a:ext cx="212140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733" b="1" dirty="0">
                <a:solidFill>
                  <a:srgbClr val="BC4B2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탈락 시 대안 없음</a:t>
            </a:r>
            <a:endParaRPr lang="en-US" sz="1733" dirty="0"/>
          </a:p>
        </p:txBody>
      </p:sp>
      <p:sp>
        <p:nvSpPr>
          <p:cNvPr id="26" name="Text 24"/>
          <p:cNvSpPr txBox="1"/>
          <p:nvPr/>
        </p:nvSpPr>
        <p:spPr>
          <a:xfrm>
            <a:off x="9241536" y="3072384"/>
            <a:ext cx="2121408" cy="792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지난해 탈락자를 배려하는</a:t>
            </a:r>
            <a:endParaRPr lang="en-US" sz="1333" dirty="0"/>
          </a:p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제도적 장치가 전무</a:t>
            </a:r>
            <a:endParaRPr lang="en-US" sz="1333" dirty="0"/>
          </a:p>
        </p:txBody>
      </p:sp>
      <p:sp>
        <p:nvSpPr>
          <p:cNvPr id="27" name="Shape 25"/>
          <p:cNvSpPr/>
          <p:nvPr/>
        </p:nvSpPr>
        <p:spPr>
          <a:xfrm>
            <a:off x="609600" y="4267200"/>
            <a:ext cx="10972800" cy="1645920"/>
          </a:xfrm>
          <a:prstGeom prst="roundRect">
            <a:avLst>
              <a:gd name="adj" fmla="val 4444"/>
            </a:avLst>
          </a:prstGeom>
          <a:solidFill>
            <a:srgbClr val="1B4332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28" name="Text 26"/>
          <p:cNvSpPr txBox="1"/>
          <p:nvPr/>
        </p:nvSpPr>
        <p:spPr>
          <a:xfrm>
            <a:off x="1036320" y="4535424"/>
            <a:ext cx="4389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867" dirty="0">
                <a:solidFill>
                  <a:srgbClr val="C7DED2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신청건수 및 배정건수</a:t>
            </a:r>
            <a:endParaRPr lang="en-US" sz="1867" dirty="0"/>
          </a:p>
        </p:txBody>
      </p:sp>
      <p:sp>
        <p:nvSpPr>
          <p:cNvPr id="29" name="Text 27"/>
          <p:cNvSpPr txBox="1"/>
          <p:nvPr/>
        </p:nvSpPr>
        <p:spPr>
          <a:xfrm>
            <a:off x="1036320" y="4901184"/>
            <a:ext cx="4389120" cy="670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40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“자료 없음”</a:t>
            </a:r>
            <a:endParaRPr lang="en-US" sz="4000" dirty="0"/>
          </a:p>
        </p:txBody>
      </p:sp>
      <p:sp>
        <p:nvSpPr>
          <p:cNvPr id="30" name="Shape 28"/>
          <p:cNvSpPr/>
          <p:nvPr/>
        </p:nvSpPr>
        <p:spPr>
          <a:xfrm>
            <a:off x="5791200" y="4608576"/>
            <a:ext cx="24384" cy="975360"/>
          </a:xfrm>
          <a:prstGeom prst="rect">
            <a:avLst/>
          </a:prstGeom>
          <a:solidFill>
            <a:srgbClr val="3E6B55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31" name="Text 29"/>
          <p:cNvSpPr txBox="1"/>
          <p:nvPr/>
        </p:nvSpPr>
        <p:spPr>
          <a:xfrm>
            <a:off x="6199632" y="4498092"/>
            <a:ext cx="49987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ko-KR" altLang="en-US" sz="2000" b="1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신청인원과 탈락인원이 </a:t>
            </a:r>
            <a:r>
              <a:rPr lang="en-US" sz="2000" b="1" dirty="0" err="1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집계되지</a:t>
            </a:r>
            <a:r>
              <a:rPr lang="en-US" sz="2000" b="1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ko-KR" altLang="en-US" sz="2000" b="1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않음</a:t>
            </a:r>
            <a:r>
              <a:rPr lang="en-US" altLang="ko-KR" sz="2000" b="1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sz="2000" b="1" dirty="0" err="1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수요</a:t>
            </a:r>
            <a:r>
              <a:rPr lang="ko-KR" altLang="en-US" sz="2000" b="1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가 파악이 안되면</a:t>
            </a:r>
            <a:r>
              <a:rPr lang="en-US" altLang="ko-KR" sz="2000" b="1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,</a:t>
            </a:r>
            <a:r>
              <a:rPr lang="en-US" sz="2000" b="1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2000" b="1" dirty="0" err="1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중장기</a:t>
            </a:r>
            <a:r>
              <a:rPr lang="en-US" sz="2000" b="1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2000" b="1" dirty="0" err="1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계획</a:t>
            </a:r>
            <a:r>
              <a:rPr lang="en-US" sz="2000" b="1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ko-KR" altLang="en-US" sz="2000" b="1" dirty="0">
                <a:solidFill>
                  <a:srgbClr val="E4EF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불가</a:t>
            </a:r>
            <a:endParaRPr lang="en-US" sz="2000" b="1" dirty="0"/>
          </a:p>
        </p:txBody>
      </p:sp>
      <p:sp>
        <p:nvSpPr>
          <p:cNvPr id="32" name="Text 30"/>
          <p:cNvSpPr txBox="1"/>
          <p:nvPr/>
        </p:nvSpPr>
        <p:spPr>
          <a:xfrm>
            <a:off x="609600" y="6291072"/>
            <a:ext cx="109728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자료 : 원주시 농업기술센터 제출자료(2026. 8.) — “</a:t>
            </a:r>
            <a:r>
              <a:rPr lang="en-US" sz="1333" dirty="0" err="1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신청건수</a:t>
            </a: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및 배정건수 : 자료없음”</a:t>
            </a:r>
            <a:endParaRPr lang="en-US" sz="1333" dirty="0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BC99AF57-8F24-45D8-827C-DE7EF45934A4}"/>
              </a:ext>
            </a:extLst>
          </p:cNvPr>
          <p:cNvSpPr/>
          <p:nvPr/>
        </p:nvSpPr>
        <p:spPr>
          <a:xfrm flipV="1">
            <a:off x="0" y="754968"/>
            <a:ext cx="12192000" cy="4571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 1">
            <a:extLst>
              <a:ext uri="{FF2B5EF4-FFF2-40B4-BE49-F238E27FC236}">
                <a16:creationId xmlns:a16="http://schemas.microsoft.com/office/drawing/2014/main" id="{A64A88E8-1FAC-435E-9200-7469A1509703}"/>
              </a:ext>
            </a:extLst>
          </p:cNvPr>
          <p:cNvSpPr/>
          <p:nvPr/>
        </p:nvSpPr>
        <p:spPr>
          <a:xfrm>
            <a:off x="201168" y="210312"/>
            <a:ext cx="1127455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농번기 배정 방식의 문제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"/>
          <p:cNvSpPr/>
          <p:nvPr/>
        </p:nvSpPr>
        <p:spPr>
          <a:xfrm>
            <a:off x="4389120" y="1731264"/>
            <a:ext cx="3413760" cy="755904"/>
          </a:xfrm>
          <a:prstGeom prst="roundRect">
            <a:avLst>
              <a:gd name="adj" fmla="val 9677"/>
            </a:avLst>
          </a:prstGeom>
          <a:solidFill>
            <a:srgbClr val="1B4332"/>
          </a:solidFill>
          <a:ln w="12700">
            <a:solidFill>
              <a:srgbClr val="1B4332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4389120" y="1731264"/>
            <a:ext cx="3413760" cy="7559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5000"/>
              </a:lnSpc>
            </a:pPr>
            <a:r>
              <a:rPr lang="en-US" sz="20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농업기계팀</a:t>
            </a:r>
            <a:endParaRPr lang="en-US" sz="2000" dirty="0"/>
          </a:p>
          <a:p>
            <a:pPr algn="ctr">
              <a:lnSpc>
                <a:spcPct val="115000"/>
              </a:lnSpc>
            </a:pPr>
            <a:r>
              <a:rPr lang="en-US" sz="1333" dirty="0">
                <a:solidFill>
                  <a:srgbClr val="D8E8DE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총 17명 (팀장 1명)</a:t>
            </a:r>
            <a:endParaRPr lang="en-US" sz="2000" dirty="0"/>
          </a:p>
        </p:txBody>
      </p:sp>
      <p:sp>
        <p:nvSpPr>
          <p:cNvPr id="6" name="Shape 4"/>
          <p:cNvSpPr/>
          <p:nvPr/>
        </p:nvSpPr>
        <p:spPr>
          <a:xfrm>
            <a:off x="6083808" y="2487168"/>
            <a:ext cx="24384" cy="292608"/>
          </a:xfrm>
          <a:prstGeom prst="rect">
            <a:avLst/>
          </a:prstGeom>
          <a:solidFill>
            <a:srgbClr val="B9C6BE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3108960" y="2779776"/>
            <a:ext cx="5974080" cy="24384"/>
          </a:xfrm>
          <a:prstGeom prst="rect">
            <a:avLst/>
          </a:prstGeom>
          <a:solidFill>
            <a:srgbClr val="B9C6BE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3108960" y="2779776"/>
            <a:ext cx="24384" cy="243840"/>
          </a:xfrm>
          <a:prstGeom prst="rect">
            <a:avLst/>
          </a:prstGeom>
          <a:solidFill>
            <a:srgbClr val="B9C6BE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9058656" y="2779776"/>
            <a:ext cx="24384" cy="243840"/>
          </a:xfrm>
          <a:prstGeom prst="rect">
            <a:avLst/>
          </a:prstGeom>
          <a:solidFill>
            <a:srgbClr val="B9C6BE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1402080" y="3023616"/>
            <a:ext cx="3413760" cy="609600"/>
          </a:xfrm>
          <a:prstGeom prst="roundRect">
            <a:avLst>
              <a:gd name="adj" fmla="val 12000"/>
            </a:avLst>
          </a:prstGeom>
          <a:solidFill>
            <a:srgbClr val="40916C"/>
          </a:solidFill>
          <a:ln w="12700">
            <a:solidFill>
              <a:srgbClr val="40916C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1402080" y="3023616"/>
            <a:ext cx="341376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5000"/>
              </a:lnSpc>
            </a:pP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본소 (흥업)  8명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7376160" y="3023616"/>
            <a:ext cx="3413760" cy="609600"/>
          </a:xfrm>
          <a:prstGeom prst="roundRect">
            <a:avLst>
              <a:gd name="adj" fmla="val 12000"/>
            </a:avLst>
          </a:prstGeom>
          <a:solidFill>
            <a:srgbClr val="40916C"/>
          </a:solidFill>
          <a:ln w="12700">
            <a:solidFill>
              <a:srgbClr val="40916C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7376160" y="3023616"/>
            <a:ext cx="341376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5000"/>
              </a:lnSpc>
            </a:pP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분소 3개소  8명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3096768" y="3633216"/>
            <a:ext cx="24384" cy="243840"/>
          </a:xfrm>
          <a:prstGeom prst="rect">
            <a:avLst/>
          </a:prstGeom>
          <a:solidFill>
            <a:srgbClr val="B9C6BE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2255520" y="3877056"/>
            <a:ext cx="1706880" cy="24384"/>
          </a:xfrm>
          <a:prstGeom prst="rect">
            <a:avLst/>
          </a:prstGeom>
          <a:solidFill>
            <a:srgbClr val="B9C6BE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2255520" y="3877056"/>
            <a:ext cx="24384" cy="195072"/>
          </a:xfrm>
          <a:prstGeom prst="rect">
            <a:avLst/>
          </a:prstGeom>
          <a:solidFill>
            <a:srgbClr val="B9C6BE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3950208" y="3877056"/>
            <a:ext cx="24384" cy="195072"/>
          </a:xfrm>
          <a:prstGeom prst="rect">
            <a:avLst/>
          </a:prstGeom>
          <a:solidFill>
            <a:srgbClr val="B9C6BE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9070848" y="3633216"/>
            <a:ext cx="24384" cy="243840"/>
          </a:xfrm>
          <a:prstGeom prst="rect">
            <a:avLst/>
          </a:prstGeom>
          <a:solidFill>
            <a:srgbClr val="B9C6BE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7985760" y="3877056"/>
            <a:ext cx="2194560" cy="24384"/>
          </a:xfrm>
          <a:prstGeom prst="rect">
            <a:avLst/>
          </a:prstGeom>
          <a:solidFill>
            <a:srgbClr val="B9C6BE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7985760" y="3877056"/>
            <a:ext cx="24384" cy="195072"/>
          </a:xfrm>
          <a:prstGeom prst="rect">
            <a:avLst/>
          </a:prstGeom>
          <a:solidFill>
            <a:srgbClr val="B9C6BE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9070848" y="3877056"/>
            <a:ext cx="24384" cy="195072"/>
          </a:xfrm>
          <a:prstGeom prst="rect">
            <a:avLst/>
          </a:prstGeom>
          <a:solidFill>
            <a:srgbClr val="B9C6BE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10168128" y="3877056"/>
            <a:ext cx="24384" cy="195072"/>
          </a:xfrm>
          <a:prstGeom prst="rect">
            <a:avLst/>
          </a:prstGeom>
          <a:solidFill>
            <a:srgbClr val="B9C6BE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1402080" y="4072128"/>
            <a:ext cx="1706880" cy="877824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12700">
            <a:solidFill>
              <a:srgbClr val="D6DDD8"/>
            </a:solidFill>
            <a:prstDash val="solid"/>
          </a:ln>
        </p:spPr>
      </p:sp>
      <p:sp>
        <p:nvSpPr>
          <p:cNvPr id="24" name="Text 22"/>
          <p:cNvSpPr txBox="1"/>
          <p:nvPr/>
        </p:nvSpPr>
        <p:spPr>
          <a:xfrm>
            <a:off x="1402080" y="4072128"/>
            <a:ext cx="1706880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5000"/>
              </a:lnSpc>
            </a:pPr>
            <a:r>
              <a:rPr lang="en-US" sz="1467" b="1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농업기계 임대</a:t>
            </a:r>
            <a:endParaRPr lang="en-US" sz="1467" dirty="0"/>
          </a:p>
          <a:p>
            <a:pPr algn="ctr">
              <a:lnSpc>
                <a:spcPct val="115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4명</a:t>
            </a:r>
            <a:endParaRPr lang="en-US" sz="1467" dirty="0"/>
          </a:p>
        </p:txBody>
      </p:sp>
      <p:sp>
        <p:nvSpPr>
          <p:cNvPr id="25" name="Shape 23"/>
          <p:cNvSpPr/>
          <p:nvPr/>
        </p:nvSpPr>
        <p:spPr>
          <a:xfrm>
            <a:off x="3108960" y="4072128"/>
            <a:ext cx="1706880" cy="877824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12700">
            <a:solidFill>
              <a:srgbClr val="D6DDD8"/>
            </a:solidFill>
            <a:prstDash val="solid"/>
          </a:ln>
        </p:spPr>
      </p:sp>
      <p:sp>
        <p:nvSpPr>
          <p:cNvPr id="26" name="Text 24"/>
          <p:cNvSpPr txBox="1"/>
          <p:nvPr/>
        </p:nvSpPr>
        <p:spPr>
          <a:xfrm>
            <a:off x="3108960" y="4072128"/>
            <a:ext cx="1706880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5000"/>
              </a:lnSpc>
            </a:pPr>
            <a:r>
              <a:rPr lang="en-US" sz="1467" b="1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상설 · 순회교육</a:t>
            </a:r>
            <a:endParaRPr lang="en-US" sz="1467" dirty="0"/>
          </a:p>
          <a:p>
            <a:pPr algn="ctr">
              <a:lnSpc>
                <a:spcPct val="115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2명 + 2명</a:t>
            </a:r>
            <a:endParaRPr lang="en-US" sz="1467" dirty="0"/>
          </a:p>
        </p:txBody>
      </p:sp>
      <p:sp>
        <p:nvSpPr>
          <p:cNvPr id="27" name="Shape 25"/>
          <p:cNvSpPr/>
          <p:nvPr/>
        </p:nvSpPr>
        <p:spPr>
          <a:xfrm>
            <a:off x="7376160" y="4072128"/>
            <a:ext cx="1048512" cy="877824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12700">
            <a:solidFill>
              <a:srgbClr val="D6DDD8"/>
            </a:solidFill>
            <a:prstDash val="solid"/>
          </a:ln>
        </p:spPr>
      </p:sp>
      <p:sp>
        <p:nvSpPr>
          <p:cNvPr id="28" name="Text 26"/>
          <p:cNvSpPr txBox="1"/>
          <p:nvPr/>
        </p:nvSpPr>
        <p:spPr>
          <a:xfrm>
            <a:off x="7376160" y="4072128"/>
            <a:ext cx="1048512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5000"/>
              </a:lnSpc>
            </a:pPr>
            <a:r>
              <a:rPr lang="en-US" sz="1467" b="1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동부</a:t>
            </a:r>
            <a:endParaRPr lang="en-US" sz="1467" dirty="0"/>
          </a:p>
          <a:p>
            <a:pPr algn="ctr">
              <a:lnSpc>
                <a:spcPct val="115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3명</a:t>
            </a:r>
            <a:endParaRPr lang="en-US" sz="1467" dirty="0"/>
          </a:p>
        </p:txBody>
      </p:sp>
      <p:sp>
        <p:nvSpPr>
          <p:cNvPr id="29" name="Shape 27"/>
          <p:cNvSpPr/>
          <p:nvPr/>
        </p:nvSpPr>
        <p:spPr>
          <a:xfrm>
            <a:off x="8522208" y="4072128"/>
            <a:ext cx="1097280" cy="877824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12700">
            <a:solidFill>
              <a:srgbClr val="D6DDD8"/>
            </a:solidFill>
            <a:prstDash val="solid"/>
          </a:ln>
        </p:spPr>
      </p:sp>
      <p:sp>
        <p:nvSpPr>
          <p:cNvPr id="30" name="Text 28"/>
          <p:cNvSpPr txBox="1"/>
          <p:nvPr/>
        </p:nvSpPr>
        <p:spPr>
          <a:xfrm>
            <a:off x="8522208" y="4072128"/>
            <a:ext cx="1097280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5000"/>
              </a:lnSpc>
            </a:pPr>
            <a:r>
              <a:rPr lang="en-US" sz="1467" b="1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서부</a:t>
            </a:r>
            <a:endParaRPr lang="en-US" sz="1467" dirty="0"/>
          </a:p>
          <a:p>
            <a:pPr algn="ctr">
              <a:lnSpc>
                <a:spcPct val="115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3명</a:t>
            </a:r>
            <a:endParaRPr lang="en-US" sz="1467" dirty="0"/>
          </a:p>
        </p:txBody>
      </p:sp>
      <p:sp>
        <p:nvSpPr>
          <p:cNvPr id="31" name="Shape 29"/>
          <p:cNvSpPr/>
          <p:nvPr/>
        </p:nvSpPr>
        <p:spPr>
          <a:xfrm>
            <a:off x="9717024" y="4072128"/>
            <a:ext cx="1072896" cy="877824"/>
          </a:xfrm>
          <a:prstGeom prst="roundRect">
            <a:avLst>
              <a:gd name="adj" fmla="val 8333"/>
            </a:avLst>
          </a:prstGeom>
          <a:solidFill>
            <a:srgbClr val="FFFFFF"/>
          </a:solidFill>
          <a:ln w="12700">
            <a:solidFill>
              <a:srgbClr val="D6DDD8"/>
            </a:solidFill>
            <a:prstDash val="solid"/>
          </a:ln>
        </p:spPr>
      </p:sp>
      <p:sp>
        <p:nvSpPr>
          <p:cNvPr id="32" name="Text 30"/>
          <p:cNvSpPr txBox="1"/>
          <p:nvPr/>
        </p:nvSpPr>
        <p:spPr>
          <a:xfrm>
            <a:off x="9717024" y="4072128"/>
            <a:ext cx="1072896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5000"/>
              </a:lnSpc>
            </a:pPr>
            <a:r>
              <a:rPr lang="en-US" sz="1467" b="1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남부</a:t>
            </a:r>
            <a:endParaRPr lang="en-US" sz="1467" dirty="0"/>
          </a:p>
          <a:p>
            <a:pPr algn="ctr">
              <a:lnSpc>
                <a:spcPct val="115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2명</a:t>
            </a:r>
            <a:endParaRPr lang="en-US" sz="1467" dirty="0"/>
          </a:p>
        </p:txBody>
      </p:sp>
      <p:sp>
        <p:nvSpPr>
          <p:cNvPr id="33" name="Shape 31"/>
          <p:cNvSpPr/>
          <p:nvPr/>
        </p:nvSpPr>
        <p:spPr>
          <a:xfrm>
            <a:off x="609600" y="5266944"/>
            <a:ext cx="10972800" cy="926592"/>
          </a:xfrm>
          <a:prstGeom prst="roundRect">
            <a:avLst>
              <a:gd name="adj" fmla="val 7895"/>
            </a:avLst>
          </a:prstGeom>
          <a:solidFill>
            <a:srgbClr val="F7E6E0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34" name="Text 32"/>
          <p:cNvSpPr txBox="1"/>
          <p:nvPr/>
        </p:nvSpPr>
        <p:spPr>
          <a:xfrm>
            <a:off x="787400" y="5266944"/>
            <a:ext cx="10429240" cy="926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733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고장 수리로 2명이 </a:t>
            </a:r>
            <a:r>
              <a:rPr lang="en-US" sz="1733" dirty="0" err="1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출장</a:t>
            </a:r>
            <a:r>
              <a:rPr lang="en-US" sz="1733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ko-KR" altLang="en-US" sz="1733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근무 시</a:t>
            </a:r>
            <a:r>
              <a:rPr lang="en-US" altLang="ko-KR" sz="1733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,</a:t>
            </a:r>
            <a:r>
              <a:rPr lang="en-US" sz="1733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733" b="1" dirty="0" err="1">
                <a:solidFill>
                  <a:srgbClr val="BC4B2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사무소</a:t>
            </a:r>
            <a:r>
              <a:rPr lang="en-US" sz="1733" b="1" dirty="0">
                <a:solidFill>
                  <a:srgbClr val="BC4B2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ko-KR" altLang="en-US" sz="1733" b="1" dirty="0">
                <a:solidFill>
                  <a:srgbClr val="BC4B2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근무인원은 </a:t>
            </a:r>
            <a:r>
              <a:rPr lang="en-US" altLang="ko-KR" sz="1733" b="1" dirty="0">
                <a:solidFill>
                  <a:srgbClr val="BC4B2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r>
              <a:rPr lang="ko-KR" altLang="en-US" sz="1733" b="1" dirty="0">
                <a:solidFill>
                  <a:srgbClr val="BC4B2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명 이하  ▶  「산업안전보건법」 위반</a:t>
            </a:r>
            <a:r>
              <a:rPr lang="en-US" sz="1733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</a:p>
        </p:txBody>
      </p:sp>
      <p:sp>
        <p:nvSpPr>
          <p:cNvPr id="35" name="Text 33"/>
          <p:cNvSpPr txBox="1"/>
          <p:nvPr/>
        </p:nvSpPr>
        <p:spPr>
          <a:xfrm>
            <a:off x="609600" y="6291072"/>
            <a:ext cx="109728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자료 : 원주시 농업기술센터 제출자료(2026. 8.) — 농업기계팀 조직현황</a:t>
            </a:r>
            <a:endParaRPr lang="en-US" sz="1333" dirty="0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3C67083A-A6D7-46C1-97E5-B56DECB94CC8}"/>
              </a:ext>
            </a:extLst>
          </p:cNvPr>
          <p:cNvSpPr/>
          <p:nvPr/>
        </p:nvSpPr>
        <p:spPr>
          <a:xfrm flipV="1">
            <a:off x="0" y="754968"/>
            <a:ext cx="12192000" cy="4571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 1">
            <a:extLst>
              <a:ext uri="{FF2B5EF4-FFF2-40B4-BE49-F238E27FC236}">
                <a16:creationId xmlns:a16="http://schemas.microsoft.com/office/drawing/2014/main" id="{196DB28A-F8F3-4C32-BFBD-3E87B670C223}"/>
              </a:ext>
            </a:extLst>
          </p:cNvPr>
          <p:cNvSpPr/>
          <p:nvPr/>
        </p:nvSpPr>
        <p:spPr>
          <a:xfrm>
            <a:off x="201168" y="210312"/>
            <a:ext cx="1127455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운영 구조의 문제</a:t>
            </a:r>
            <a:r>
              <a: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인원 부족</a:t>
            </a:r>
            <a:r>
              <a: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"/>
          <p:cNvSpPr/>
          <p:nvPr/>
        </p:nvSpPr>
        <p:spPr>
          <a:xfrm>
            <a:off x="609600" y="1828800"/>
            <a:ext cx="2560320" cy="1950720"/>
          </a:xfrm>
          <a:prstGeom prst="roundRect">
            <a:avLst>
              <a:gd name="adj" fmla="val 3750"/>
            </a:avLst>
          </a:prstGeom>
          <a:solidFill>
            <a:srgbClr val="E8F1EC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804672" y="2097024"/>
            <a:ext cx="2170176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b="1" dirty="0">
                <a:solidFill>
                  <a:srgbClr val="1B4332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밭작물 실적 부진</a:t>
            </a:r>
            <a:endParaRPr lang="en-US" dirty="0"/>
          </a:p>
        </p:txBody>
      </p:sp>
      <p:sp>
        <p:nvSpPr>
          <p:cNvPr id="6" name="Text 4"/>
          <p:cNvSpPr txBox="1"/>
          <p:nvPr/>
        </p:nvSpPr>
        <p:spPr>
          <a:xfrm>
            <a:off x="804672" y="2731008"/>
            <a:ext cx="2170176" cy="792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식량작물 분야에</a:t>
            </a:r>
            <a:endParaRPr lang="en-US" sz="1333" dirty="0"/>
          </a:p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예산 비중 편중</a:t>
            </a:r>
            <a:endParaRPr lang="en-US" sz="1333" dirty="0"/>
          </a:p>
        </p:txBody>
      </p:sp>
      <p:sp>
        <p:nvSpPr>
          <p:cNvPr id="7" name="Shape 5"/>
          <p:cNvSpPr/>
          <p:nvPr/>
        </p:nvSpPr>
        <p:spPr>
          <a:xfrm>
            <a:off x="3206496" y="2682240"/>
            <a:ext cx="170688" cy="243840"/>
          </a:xfrm>
          <a:prstGeom prst="rightArrow">
            <a:avLst/>
          </a:prstGeom>
          <a:solidFill>
            <a:srgbClr val="AFC0B6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3413760" y="1828800"/>
            <a:ext cx="2560320" cy="1950720"/>
          </a:xfrm>
          <a:prstGeom prst="roundRect">
            <a:avLst>
              <a:gd name="adj" fmla="val 3750"/>
            </a:avLst>
          </a:prstGeom>
          <a:solidFill>
            <a:srgbClr val="E8F1EC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3608832" y="2097024"/>
            <a:ext cx="2170176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b="1" dirty="0">
                <a:solidFill>
                  <a:srgbClr val="1B4332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운영평가 ‘미흡’</a:t>
            </a:r>
            <a:endParaRPr lang="en-US" dirty="0"/>
          </a:p>
        </p:txBody>
      </p:sp>
      <p:sp>
        <p:nvSpPr>
          <p:cNvPr id="10" name="Text 8"/>
          <p:cNvSpPr txBox="1"/>
          <p:nvPr/>
        </p:nvSpPr>
        <p:spPr>
          <a:xfrm>
            <a:off x="3608832" y="2731008"/>
            <a:ext cx="2170176" cy="792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농식품부 평가 5단계 중</a:t>
            </a:r>
            <a:endParaRPr lang="en-US" sz="1333" dirty="0"/>
          </a:p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3년 연속 미흡</a:t>
            </a:r>
            <a:endParaRPr lang="en-US" sz="1333" dirty="0"/>
          </a:p>
        </p:txBody>
      </p:sp>
      <p:sp>
        <p:nvSpPr>
          <p:cNvPr id="11" name="Shape 9"/>
          <p:cNvSpPr/>
          <p:nvPr/>
        </p:nvSpPr>
        <p:spPr>
          <a:xfrm>
            <a:off x="6010656" y="2682240"/>
            <a:ext cx="170688" cy="243840"/>
          </a:xfrm>
          <a:prstGeom prst="rightArrow">
            <a:avLst/>
          </a:prstGeom>
          <a:solidFill>
            <a:srgbClr val="AFC0B6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6217920" y="1828800"/>
            <a:ext cx="2560320" cy="1950720"/>
          </a:xfrm>
          <a:prstGeom prst="roundRect">
            <a:avLst>
              <a:gd name="adj" fmla="val 3750"/>
            </a:avLst>
          </a:prstGeom>
          <a:solidFill>
            <a:srgbClr val="E8F1EC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6412992" y="2097024"/>
            <a:ext cx="2170176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b="1" dirty="0">
                <a:solidFill>
                  <a:srgbClr val="1B4332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국비 축소</a:t>
            </a:r>
            <a:endParaRPr lang="en-US" dirty="0"/>
          </a:p>
        </p:txBody>
      </p:sp>
      <p:sp>
        <p:nvSpPr>
          <p:cNvPr id="14" name="Text 12"/>
          <p:cNvSpPr txBox="1"/>
          <p:nvPr/>
        </p:nvSpPr>
        <p:spPr>
          <a:xfrm>
            <a:off x="6412992" y="2731008"/>
            <a:ext cx="2170176" cy="792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평가 결과가</a:t>
            </a:r>
            <a:endParaRPr lang="en-US" sz="1333" dirty="0"/>
          </a:p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국비 배정과 직결</a:t>
            </a:r>
            <a:endParaRPr lang="en-US" sz="1333" dirty="0"/>
          </a:p>
        </p:txBody>
      </p:sp>
      <p:sp>
        <p:nvSpPr>
          <p:cNvPr id="15" name="Shape 13"/>
          <p:cNvSpPr/>
          <p:nvPr/>
        </p:nvSpPr>
        <p:spPr>
          <a:xfrm>
            <a:off x="8814816" y="2682240"/>
            <a:ext cx="170688" cy="243840"/>
          </a:xfrm>
          <a:prstGeom prst="rightArrow">
            <a:avLst/>
          </a:prstGeom>
          <a:solidFill>
            <a:srgbClr val="AFC0B6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9022080" y="1828800"/>
            <a:ext cx="2560320" cy="1950720"/>
          </a:xfrm>
          <a:prstGeom prst="roundRect">
            <a:avLst>
              <a:gd name="adj" fmla="val 3750"/>
            </a:avLst>
          </a:prstGeom>
          <a:solidFill>
            <a:srgbClr val="E8F1EC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7" name="Text 15"/>
          <p:cNvSpPr txBox="1"/>
          <p:nvPr/>
        </p:nvSpPr>
        <p:spPr>
          <a:xfrm>
            <a:off x="9217152" y="2097024"/>
            <a:ext cx="2170176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b="1" dirty="0">
                <a:solidFill>
                  <a:srgbClr val="1B4332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기계 · 인력 부족</a:t>
            </a:r>
            <a:endParaRPr lang="en-US" dirty="0"/>
          </a:p>
        </p:txBody>
      </p:sp>
      <p:sp>
        <p:nvSpPr>
          <p:cNvPr id="18" name="Text 16"/>
          <p:cNvSpPr txBox="1"/>
          <p:nvPr/>
        </p:nvSpPr>
        <p:spPr>
          <a:xfrm>
            <a:off x="9217152" y="2731008"/>
            <a:ext cx="2170176" cy="792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구입 여력 축소로</a:t>
            </a:r>
            <a:endParaRPr lang="en-US" sz="1333" dirty="0"/>
          </a:p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현장 부족 심화</a:t>
            </a:r>
            <a:endParaRPr lang="en-US" sz="1333" dirty="0"/>
          </a:p>
        </p:txBody>
      </p:sp>
      <p:sp>
        <p:nvSpPr>
          <p:cNvPr id="19" name="Shape 17"/>
          <p:cNvSpPr/>
          <p:nvPr/>
        </p:nvSpPr>
        <p:spPr>
          <a:xfrm>
            <a:off x="609600" y="3950208"/>
            <a:ext cx="10972800" cy="609600"/>
          </a:xfrm>
          <a:prstGeom prst="leftArrow">
            <a:avLst/>
          </a:prstGeom>
          <a:solidFill>
            <a:srgbClr val="BC4B2F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20" name="Text 18"/>
          <p:cNvSpPr txBox="1"/>
          <p:nvPr/>
        </p:nvSpPr>
        <p:spPr>
          <a:xfrm>
            <a:off x="1219200" y="3950208"/>
            <a:ext cx="999744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악순환 반복 — 실적이 줄면 평가가 낮아지고, 평가가 낮아지면 다시 </a:t>
            </a:r>
            <a:r>
              <a:rPr lang="en-US" sz="1600" b="1" dirty="0" err="1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실적이</a:t>
            </a: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ko-KR" altLang="en-US" sz="1600" b="1" dirty="0" err="1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줄어듬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609600" y="4779264"/>
            <a:ext cx="5364480" cy="1219200"/>
          </a:xfrm>
          <a:prstGeom prst="roundRect">
            <a:avLst>
              <a:gd name="adj" fmla="val 6000"/>
            </a:avLst>
          </a:prstGeom>
          <a:solidFill>
            <a:srgbClr val="F7E6E0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22" name="Text 20"/>
          <p:cNvSpPr txBox="1"/>
          <p:nvPr/>
        </p:nvSpPr>
        <p:spPr>
          <a:xfrm>
            <a:off x="877824" y="4949952"/>
            <a:ext cx="4876800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67" b="1" dirty="0">
                <a:solidFill>
                  <a:srgbClr val="BC4B2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미흡 분야 ①  밭작물 기계화</a:t>
            </a:r>
            <a:endParaRPr lang="en-US" sz="1667" dirty="0"/>
          </a:p>
        </p:txBody>
      </p:sp>
      <p:sp>
        <p:nvSpPr>
          <p:cNvPr id="23" name="Text 21"/>
          <p:cNvSpPr txBox="1"/>
          <p:nvPr/>
        </p:nvSpPr>
        <p:spPr>
          <a:xfrm>
            <a:off x="877824" y="5340096"/>
            <a:ext cx="487680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dirty="0">
                <a:solidFill>
                  <a:srgbClr val="6B4A40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밭작물 기계화 촉진 및 </a:t>
            </a:r>
            <a:r>
              <a:rPr lang="en-US" sz="1400" dirty="0" err="1">
                <a:solidFill>
                  <a:srgbClr val="6B4A40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임대실적</a:t>
            </a:r>
            <a:endParaRPr lang="en-US" sz="1400" dirty="0"/>
          </a:p>
        </p:txBody>
      </p:sp>
      <p:sp>
        <p:nvSpPr>
          <p:cNvPr id="24" name="Shape 22"/>
          <p:cNvSpPr/>
          <p:nvPr/>
        </p:nvSpPr>
        <p:spPr>
          <a:xfrm>
            <a:off x="6217920" y="4779264"/>
            <a:ext cx="5364480" cy="1219200"/>
          </a:xfrm>
          <a:prstGeom prst="roundRect">
            <a:avLst>
              <a:gd name="adj" fmla="val 6000"/>
            </a:avLst>
          </a:prstGeom>
          <a:solidFill>
            <a:srgbClr val="F7E6E0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25" name="Text 23"/>
          <p:cNvSpPr txBox="1"/>
          <p:nvPr/>
        </p:nvSpPr>
        <p:spPr>
          <a:xfrm>
            <a:off x="6486144" y="4949952"/>
            <a:ext cx="4876800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67" b="1" dirty="0">
                <a:solidFill>
                  <a:srgbClr val="BC4B2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미흡 분야 ②  제도 개선</a:t>
            </a:r>
            <a:endParaRPr lang="en-US" sz="1667" dirty="0"/>
          </a:p>
        </p:txBody>
      </p:sp>
      <p:sp>
        <p:nvSpPr>
          <p:cNvPr id="26" name="Text 24"/>
          <p:cNvSpPr txBox="1"/>
          <p:nvPr/>
        </p:nvSpPr>
        <p:spPr>
          <a:xfrm>
            <a:off x="6486144" y="5340096"/>
            <a:ext cx="487680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dirty="0">
                <a:solidFill>
                  <a:srgbClr val="6B4A40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불용처리 · 수요조사 등 조례 반영 요구</a:t>
            </a:r>
            <a:endParaRPr lang="en-US" sz="1400" dirty="0"/>
          </a:p>
        </p:txBody>
      </p:sp>
      <p:sp>
        <p:nvSpPr>
          <p:cNvPr id="27" name="Text 25"/>
          <p:cNvSpPr txBox="1"/>
          <p:nvPr/>
        </p:nvSpPr>
        <p:spPr>
          <a:xfrm>
            <a:off x="609600" y="6291072"/>
            <a:ext cx="109728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자료 : 농림축산식품부 농업기계 임대사업 운영평가 결과 — 원주시 최근 3년 ‘미흡’ 등급</a:t>
            </a:r>
            <a:endParaRPr lang="en-US" sz="1333" dirty="0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7B1020CE-A5CB-4DE8-B7CB-A6A384D87601}"/>
              </a:ext>
            </a:extLst>
          </p:cNvPr>
          <p:cNvSpPr/>
          <p:nvPr/>
        </p:nvSpPr>
        <p:spPr>
          <a:xfrm flipV="1">
            <a:off x="0" y="754968"/>
            <a:ext cx="12192000" cy="4571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 1">
            <a:extLst>
              <a:ext uri="{FF2B5EF4-FFF2-40B4-BE49-F238E27FC236}">
                <a16:creationId xmlns:a16="http://schemas.microsoft.com/office/drawing/2014/main" id="{BA717EB0-9494-4EE1-8360-18F7BB5D55DC}"/>
              </a:ext>
            </a:extLst>
          </p:cNvPr>
          <p:cNvSpPr/>
          <p:nvPr/>
        </p:nvSpPr>
        <p:spPr>
          <a:xfrm>
            <a:off x="201168" y="210312"/>
            <a:ext cx="1127455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농림축산식품부 운영평가 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- 3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연속 </a:t>
            </a:r>
            <a:r>
              <a:rPr lang="ko-KR" altLang="en-US" sz="2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미흡</a:t>
            </a:r>
            <a:endParaRPr lang="en-US" altLang="ko-KR" sz="24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0"/>
          <p:cNvGraphicFramePr/>
          <p:nvPr/>
        </p:nvGraphicFramePr>
        <p:xfrm>
          <a:off x="548640" y="1828800"/>
          <a:ext cx="6705600" cy="4023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Shape 2"/>
          <p:cNvSpPr/>
          <p:nvPr/>
        </p:nvSpPr>
        <p:spPr>
          <a:xfrm>
            <a:off x="7620000" y="1828800"/>
            <a:ext cx="3962400" cy="1194816"/>
          </a:xfrm>
          <a:prstGeom prst="roundRect">
            <a:avLst>
              <a:gd name="adj" fmla="val 6122"/>
            </a:avLst>
          </a:prstGeom>
          <a:solidFill>
            <a:srgbClr val="E8F1EC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7863840" y="1950720"/>
            <a:ext cx="3535680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67" b="1" dirty="0">
                <a:solidFill>
                  <a:srgbClr val="1B4332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이앙기 · 콤바인 = 추첨 대상</a:t>
            </a:r>
            <a:endParaRPr lang="en-US" sz="1667" dirty="0"/>
          </a:p>
        </p:txBody>
      </p:sp>
      <p:sp>
        <p:nvSpPr>
          <p:cNvPr id="7" name="Text 4"/>
          <p:cNvSpPr txBox="1"/>
          <p:nvPr/>
        </p:nvSpPr>
        <p:spPr>
          <a:xfrm>
            <a:off x="7863840" y="2316480"/>
            <a:ext cx="353568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신청이 몰리는 두 기종은 별도 접수 후</a:t>
            </a:r>
            <a:endParaRPr lang="en-US" sz="1333" dirty="0"/>
          </a:p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추첨으로 사용일을 정합니다.</a:t>
            </a:r>
            <a:endParaRPr lang="en-US" sz="1333" dirty="0"/>
          </a:p>
        </p:txBody>
      </p:sp>
      <p:sp>
        <p:nvSpPr>
          <p:cNvPr id="8" name="Shape 5"/>
          <p:cNvSpPr/>
          <p:nvPr/>
        </p:nvSpPr>
        <p:spPr>
          <a:xfrm>
            <a:off x="7620000" y="3206496"/>
            <a:ext cx="3962400" cy="1194816"/>
          </a:xfrm>
          <a:prstGeom prst="roundRect">
            <a:avLst>
              <a:gd name="adj" fmla="val 6122"/>
            </a:avLst>
          </a:prstGeom>
          <a:solidFill>
            <a:srgbClr val="F7E6E0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7863840" y="3328416"/>
            <a:ext cx="3535680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67" b="1" dirty="0">
                <a:solidFill>
                  <a:srgbClr val="BC4B2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트랙터 6대, 전량 개방형</a:t>
            </a:r>
            <a:endParaRPr lang="en-US" sz="1667" dirty="0"/>
          </a:p>
        </p:txBody>
      </p:sp>
      <p:sp>
        <p:nvSpPr>
          <p:cNvPr id="10" name="Text 7"/>
          <p:cNvSpPr txBox="1"/>
          <p:nvPr/>
        </p:nvSpPr>
        <p:spPr>
          <a:xfrm>
            <a:off x="7863840" y="3694176"/>
            <a:ext cx="353568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폭염기에 고령 · 청년 농업인 모두</a:t>
            </a:r>
            <a:endParaRPr lang="en-US" sz="1333" dirty="0"/>
          </a:p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운행하기 어렵습니다.</a:t>
            </a:r>
            <a:endParaRPr lang="en-US" sz="1333" dirty="0"/>
          </a:p>
        </p:txBody>
      </p:sp>
      <p:sp>
        <p:nvSpPr>
          <p:cNvPr id="11" name="Shape 8"/>
          <p:cNvSpPr/>
          <p:nvPr/>
        </p:nvSpPr>
        <p:spPr>
          <a:xfrm>
            <a:off x="7620000" y="4584192"/>
            <a:ext cx="3962400" cy="1194816"/>
          </a:xfrm>
          <a:prstGeom prst="roundRect">
            <a:avLst>
              <a:gd name="adj" fmla="val 6122"/>
            </a:avLst>
          </a:prstGeom>
          <a:solidFill>
            <a:srgbClr val="E8F1EC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7863840" y="4706112"/>
            <a:ext cx="3535680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67" b="1" dirty="0">
                <a:solidFill>
                  <a:srgbClr val="1B4332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우선지원 근거 없음</a:t>
            </a:r>
            <a:endParaRPr lang="en-US" sz="1667" dirty="0"/>
          </a:p>
        </p:txBody>
      </p:sp>
      <p:sp>
        <p:nvSpPr>
          <p:cNvPr id="13" name="Text 10"/>
          <p:cNvSpPr txBox="1"/>
          <p:nvPr/>
        </p:nvSpPr>
        <p:spPr>
          <a:xfrm>
            <a:off x="7863840" y="5071872"/>
            <a:ext cx="353568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청년 · 여성 · 신규 농업인에 대한</a:t>
            </a:r>
            <a:endParaRPr lang="en-US" sz="1333" dirty="0"/>
          </a:p>
          <a:p>
            <a:pPr>
              <a:lnSpc>
                <a:spcPct val="120000"/>
              </a:lnSpc>
            </a:pPr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조례상 우선지원 규정이 없습니다.</a:t>
            </a:r>
            <a:endParaRPr lang="en-US" sz="1333" dirty="0"/>
          </a:p>
        </p:txBody>
      </p:sp>
      <p:sp>
        <p:nvSpPr>
          <p:cNvPr id="14" name="Text 11"/>
          <p:cNvSpPr txBox="1"/>
          <p:nvPr/>
        </p:nvSpPr>
        <p:spPr>
          <a:xfrm>
            <a:off x="609600" y="6291072"/>
            <a:ext cx="109728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자료 : 원주시 농업기술센터 제출자료(2026. 8.) — 사업소별 보유 농업기계 기종 및 대수(2026년 기준)</a:t>
            </a:r>
            <a:endParaRPr lang="en-US" sz="1333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806E94-9792-44B1-A720-8BEABC46BD5B}"/>
              </a:ext>
            </a:extLst>
          </p:cNvPr>
          <p:cNvSpPr/>
          <p:nvPr/>
        </p:nvSpPr>
        <p:spPr>
          <a:xfrm flipV="1">
            <a:off x="0" y="754968"/>
            <a:ext cx="12192000" cy="4571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 1">
            <a:extLst>
              <a:ext uri="{FF2B5EF4-FFF2-40B4-BE49-F238E27FC236}">
                <a16:creationId xmlns:a16="http://schemas.microsoft.com/office/drawing/2014/main" id="{7050F268-4031-411D-AD67-E20CB89A670E}"/>
              </a:ext>
            </a:extLst>
          </p:cNvPr>
          <p:cNvSpPr/>
          <p:nvPr/>
        </p:nvSpPr>
        <p:spPr>
          <a:xfrm>
            <a:off x="201168" y="210312"/>
            <a:ext cx="1127455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숙련 기종 위주</a:t>
            </a:r>
            <a:r>
              <a: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트랙터 부족 ▶ 현장요구 반영 필요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"/>
          <p:cNvSpPr/>
          <p:nvPr/>
        </p:nvSpPr>
        <p:spPr>
          <a:xfrm>
            <a:off x="609600" y="1767840"/>
            <a:ext cx="5364480" cy="4206240"/>
          </a:xfrm>
          <a:prstGeom prst="roundRect">
            <a:avLst>
              <a:gd name="adj" fmla="val 2319"/>
            </a:avLst>
          </a:prstGeom>
          <a:solidFill>
            <a:srgbClr val="FFFFFF"/>
          </a:solidFill>
          <a:ln w="12700">
            <a:solidFill>
              <a:srgbClr val="D6DDD8"/>
            </a:solidFill>
            <a:prstDash val="solid"/>
          </a:ln>
          <a:effectLst>
            <a:outerShdw blurRad="101600" dist="12700" dir="5400000" algn="bl" rotWithShape="0">
              <a:srgbClr val="000000">
                <a:alpha val="10000"/>
              </a:srgbClr>
            </a:outerShdw>
          </a:effectLst>
        </p:spPr>
      </p:sp>
      <p:grpSp>
        <p:nvGrpSpPr>
          <p:cNvPr id="52" name="그룹 51">
            <a:extLst>
              <a:ext uri="{FF2B5EF4-FFF2-40B4-BE49-F238E27FC236}">
                <a16:creationId xmlns:a16="http://schemas.microsoft.com/office/drawing/2014/main" id="{D0047875-1B23-4017-85CA-2A451B4BDF78}"/>
              </a:ext>
            </a:extLst>
          </p:cNvPr>
          <p:cNvGrpSpPr/>
          <p:nvPr/>
        </p:nvGrpSpPr>
        <p:grpSpPr>
          <a:xfrm>
            <a:off x="819912" y="1926968"/>
            <a:ext cx="1164336" cy="434991"/>
            <a:chOff x="681228" y="1536192"/>
            <a:chExt cx="873252" cy="326243"/>
          </a:xfrm>
        </p:grpSpPr>
        <p:sp>
          <p:nvSpPr>
            <p:cNvPr id="5" name="Shape 3"/>
            <p:cNvSpPr/>
            <p:nvPr/>
          </p:nvSpPr>
          <p:spPr>
            <a:xfrm>
              <a:off x="685800" y="1536192"/>
              <a:ext cx="868680" cy="310896"/>
            </a:xfrm>
            <a:prstGeom prst="roundRect">
              <a:avLst>
                <a:gd name="adj" fmla="val 47059"/>
              </a:avLst>
            </a:prstGeom>
            <a:solidFill>
              <a:srgbClr val="F7E6E0"/>
            </a:solidFill>
            <a:ln w="12700">
              <a:solidFill>
                <a:srgbClr val="333333"/>
              </a:solidFill>
              <a:prstDash val="solid"/>
            </a:ln>
          </p:spPr>
        </p:sp>
        <p:sp>
          <p:nvSpPr>
            <p:cNvPr id="6" name="Text 4"/>
            <p:cNvSpPr txBox="1"/>
            <p:nvPr/>
          </p:nvSpPr>
          <p:spPr>
            <a:xfrm>
              <a:off x="681228" y="1551539"/>
              <a:ext cx="868680" cy="310896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algn="ctr"/>
              <a:r>
                <a:rPr lang="en-US" sz="1600" b="1" dirty="0">
                  <a:solidFill>
                    <a:srgbClr val="BC4B2F"/>
                  </a:solidFill>
                  <a:latin typeface="맑은 고딕" pitchFamily="34" charset="0"/>
                  <a:ea typeface="맑은 고딕" pitchFamily="34" charset="-122"/>
                  <a:cs typeface="맑은 고딕" pitchFamily="34" charset="-120"/>
                </a:rPr>
                <a:t>개방형</a:t>
              </a:r>
              <a:endParaRPr lang="en-US" sz="1600" dirty="0"/>
            </a:p>
          </p:txBody>
        </p:sp>
      </p:grpSp>
      <p:sp>
        <p:nvSpPr>
          <p:cNvPr id="7" name="Text 5"/>
          <p:cNvSpPr txBox="1"/>
          <p:nvPr/>
        </p:nvSpPr>
        <p:spPr>
          <a:xfrm>
            <a:off x="2188464" y="1937930"/>
            <a:ext cx="3535680" cy="4145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원주시 보유 트랙터 6대 전량</a:t>
            </a:r>
            <a:endParaRPr lang="en-US" sz="1533" dirty="0"/>
          </a:p>
        </p:txBody>
      </p:sp>
      <p:sp>
        <p:nvSpPr>
          <p:cNvPr id="8" name="Shape 6"/>
          <p:cNvSpPr/>
          <p:nvPr/>
        </p:nvSpPr>
        <p:spPr>
          <a:xfrm>
            <a:off x="2474976" y="3560064"/>
            <a:ext cx="853440" cy="853440"/>
          </a:xfrm>
          <a:prstGeom prst="ellipse">
            <a:avLst/>
          </a:prstGeom>
          <a:solidFill>
            <a:srgbClr val="3A4148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2670048" y="3755136"/>
            <a:ext cx="463296" cy="463296"/>
          </a:xfrm>
          <a:prstGeom prst="ellipse">
            <a:avLst/>
          </a:prstGeom>
          <a:solidFill>
            <a:srgbClr val="C9D1D6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3742944" y="3877056"/>
            <a:ext cx="536448" cy="536448"/>
          </a:xfrm>
          <a:prstGeom prst="ellipse">
            <a:avLst/>
          </a:prstGeom>
          <a:solidFill>
            <a:srgbClr val="3A4148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3864864" y="3998976"/>
            <a:ext cx="292608" cy="292608"/>
          </a:xfrm>
          <a:prstGeom prst="ellipse">
            <a:avLst/>
          </a:prstGeom>
          <a:solidFill>
            <a:srgbClr val="C9D1D6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2731008" y="3560064"/>
            <a:ext cx="1365504" cy="316992"/>
          </a:xfrm>
          <a:prstGeom prst="roundRect">
            <a:avLst>
              <a:gd name="adj" fmla="val 15385"/>
            </a:avLst>
          </a:prstGeom>
          <a:solidFill>
            <a:srgbClr val="B2593F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3499104" y="3218688"/>
            <a:ext cx="755904" cy="390144"/>
          </a:xfrm>
          <a:prstGeom prst="roundRect">
            <a:avLst>
              <a:gd name="adj" fmla="val 15625"/>
            </a:avLst>
          </a:prstGeom>
          <a:solidFill>
            <a:srgbClr val="B2593F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3596640" y="2901696"/>
            <a:ext cx="60960" cy="341376"/>
          </a:xfrm>
          <a:prstGeom prst="rect">
            <a:avLst/>
          </a:prstGeom>
          <a:solidFill>
            <a:srgbClr val="5A6670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2499360" y="3364992"/>
            <a:ext cx="804672" cy="195072"/>
          </a:xfrm>
          <a:prstGeom prst="roundRect">
            <a:avLst>
              <a:gd name="adj" fmla="val 37500"/>
            </a:avLst>
          </a:prstGeom>
          <a:solidFill>
            <a:srgbClr val="B2593F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2987040" y="3072384"/>
            <a:ext cx="243840" cy="243840"/>
          </a:xfrm>
          <a:prstGeom prst="roundRect">
            <a:avLst>
              <a:gd name="adj" fmla="val 20000"/>
            </a:avLst>
          </a:prstGeom>
          <a:solidFill>
            <a:srgbClr val="5A6670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2962656" y="2852928"/>
            <a:ext cx="73152" cy="243840"/>
          </a:xfrm>
          <a:prstGeom prst="rect">
            <a:avLst/>
          </a:prstGeom>
          <a:solidFill>
            <a:srgbClr val="5A6670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2828544" y="2560320"/>
            <a:ext cx="60960" cy="731520"/>
          </a:xfrm>
          <a:prstGeom prst="rect">
            <a:avLst/>
          </a:prstGeom>
          <a:solidFill>
            <a:srgbClr val="5A6670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3328416" y="2560320"/>
            <a:ext cx="60960" cy="731520"/>
          </a:xfrm>
          <a:prstGeom prst="rect">
            <a:avLst/>
          </a:prstGeom>
          <a:solidFill>
            <a:srgbClr val="5A6670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2828544" y="2511552"/>
            <a:ext cx="560832" cy="60960"/>
          </a:xfrm>
          <a:prstGeom prst="rect">
            <a:avLst/>
          </a:prstGeom>
          <a:solidFill>
            <a:srgbClr val="5A6670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1950720" y="4413504"/>
            <a:ext cx="2621280" cy="36576"/>
          </a:xfrm>
          <a:prstGeom prst="rect">
            <a:avLst/>
          </a:prstGeom>
          <a:solidFill>
            <a:srgbClr val="D9DEDB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22" name="Text 20"/>
          <p:cNvSpPr txBox="1"/>
          <p:nvPr/>
        </p:nvSpPr>
        <p:spPr>
          <a:xfrm>
            <a:off x="975360" y="4657344"/>
            <a:ext cx="4632960" cy="1158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50000"/>
              </a:lnSpc>
            </a:pPr>
            <a:r>
              <a:rPr lang="en-US" sz="1467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· 지붕 · 문 없이 안전프레임(ROPS)만 설치</a:t>
            </a:r>
            <a:endParaRPr lang="en-US" sz="1467" dirty="0"/>
          </a:p>
          <a:p>
            <a:pPr>
              <a:lnSpc>
                <a:spcPct val="150000"/>
              </a:lnSpc>
            </a:pPr>
            <a:r>
              <a:rPr lang="en-US" sz="1467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· 햇빛 · 비 · 먼지에 그대로 노출</a:t>
            </a:r>
            <a:endParaRPr lang="en-US" sz="1467" dirty="0"/>
          </a:p>
          <a:p>
            <a:pPr>
              <a:lnSpc>
                <a:spcPct val="150000"/>
              </a:lnSpc>
            </a:pPr>
            <a:r>
              <a:rPr lang="en-US" sz="1467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· 폭염기 고령 · 청년 농업인 모두 운행 곤란</a:t>
            </a:r>
            <a:endParaRPr lang="en-US" sz="1467" dirty="0"/>
          </a:p>
        </p:txBody>
      </p:sp>
      <p:sp>
        <p:nvSpPr>
          <p:cNvPr id="23" name="Shape 21"/>
          <p:cNvSpPr/>
          <p:nvPr/>
        </p:nvSpPr>
        <p:spPr>
          <a:xfrm>
            <a:off x="6217920" y="1767840"/>
            <a:ext cx="5364480" cy="4206240"/>
          </a:xfrm>
          <a:prstGeom prst="roundRect">
            <a:avLst>
              <a:gd name="adj" fmla="val 2319"/>
            </a:avLst>
          </a:prstGeom>
          <a:solidFill>
            <a:srgbClr val="FFFFFF"/>
          </a:solidFill>
          <a:ln w="12700">
            <a:solidFill>
              <a:srgbClr val="D6DDD8"/>
            </a:solidFill>
            <a:prstDash val="solid"/>
          </a:ln>
          <a:effectLst>
            <a:outerShdw blurRad="101600" dist="12700" dir="5400000" algn="bl" rotWithShape="0">
              <a:srgbClr val="000000">
                <a:alpha val="10000"/>
              </a:srgbClr>
            </a:outerShdw>
          </a:effectLst>
        </p:spPr>
      </p: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41A2A102-48E4-472A-B458-503B2ED8BDD7}"/>
              </a:ext>
            </a:extLst>
          </p:cNvPr>
          <p:cNvGrpSpPr/>
          <p:nvPr/>
        </p:nvGrpSpPr>
        <p:grpSpPr>
          <a:xfrm>
            <a:off x="6376416" y="1876285"/>
            <a:ext cx="1182624" cy="434991"/>
            <a:chOff x="4873752" y="1536192"/>
            <a:chExt cx="886968" cy="326243"/>
          </a:xfrm>
        </p:grpSpPr>
        <p:sp>
          <p:nvSpPr>
            <p:cNvPr id="24" name="Shape 22"/>
            <p:cNvSpPr/>
            <p:nvPr/>
          </p:nvSpPr>
          <p:spPr>
            <a:xfrm>
              <a:off x="4892040" y="1536192"/>
              <a:ext cx="868680" cy="310896"/>
            </a:xfrm>
            <a:prstGeom prst="roundRect">
              <a:avLst>
                <a:gd name="adj" fmla="val 47059"/>
              </a:avLst>
            </a:prstGeom>
            <a:solidFill>
              <a:srgbClr val="E8F1EC"/>
            </a:solidFill>
            <a:ln w="12700">
              <a:solidFill>
                <a:srgbClr val="333333"/>
              </a:solidFill>
              <a:prstDash val="solid"/>
            </a:ln>
          </p:spPr>
        </p:sp>
        <p:sp>
          <p:nvSpPr>
            <p:cNvPr id="25" name="Text 23"/>
            <p:cNvSpPr txBox="1"/>
            <p:nvPr/>
          </p:nvSpPr>
          <p:spPr>
            <a:xfrm>
              <a:off x="4873752" y="1551539"/>
              <a:ext cx="868680" cy="310896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algn="ctr"/>
              <a:r>
                <a:rPr lang="en-US" sz="1600" b="1" dirty="0">
                  <a:solidFill>
                    <a:srgbClr val="1B4332"/>
                  </a:solidFill>
                  <a:latin typeface="맑은 고딕" pitchFamily="34" charset="0"/>
                  <a:ea typeface="맑은 고딕" pitchFamily="34" charset="-122"/>
                  <a:cs typeface="맑은 고딕" pitchFamily="34" charset="-120"/>
                </a:rPr>
                <a:t>캐빈형</a:t>
              </a:r>
              <a:endParaRPr lang="en-US" sz="1600" dirty="0"/>
            </a:p>
          </p:txBody>
        </p:sp>
      </p:grpSp>
      <p:sp>
        <p:nvSpPr>
          <p:cNvPr id="26" name="Text 24"/>
          <p:cNvSpPr txBox="1"/>
          <p:nvPr/>
        </p:nvSpPr>
        <p:spPr>
          <a:xfrm>
            <a:off x="7863840" y="1886517"/>
            <a:ext cx="3535680" cy="4145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33" dirty="0">
                <a:solidFill>
                  <a:srgbClr val="6C757D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최근 신형 트랙터의 표준</a:t>
            </a:r>
            <a:endParaRPr lang="en-US" sz="1533" dirty="0"/>
          </a:p>
        </p:txBody>
      </p:sp>
      <p:sp>
        <p:nvSpPr>
          <p:cNvPr id="27" name="Shape 25"/>
          <p:cNvSpPr/>
          <p:nvPr/>
        </p:nvSpPr>
        <p:spPr>
          <a:xfrm>
            <a:off x="8083296" y="3560064"/>
            <a:ext cx="853440" cy="853440"/>
          </a:xfrm>
          <a:prstGeom prst="ellipse">
            <a:avLst/>
          </a:prstGeom>
          <a:solidFill>
            <a:srgbClr val="3A4148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8278368" y="3755136"/>
            <a:ext cx="463296" cy="463296"/>
          </a:xfrm>
          <a:prstGeom prst="ellipse">
            <a:avLst/>
          </a:prstGeom>
          <a:solidFill>
            <a:srgbClr val="C9D1D6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29" name="Shape 27"/>
          <p:cNvSpPr/>
          <p:nvPr/>
        </p:nvSpPr>
        <p:spPr>
          <a:xfrm>
            <a:off x="9351264" y="3877056"/>
            <a:ext cx="536448" cy="536448"/>
          </a:xfrm>
          <a:prstGeom prst="ellipse">
            <a:avLst/>
          </a:prstGeom>
          <a:solidFill>
            <a:srgbClr val="3A4148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30" name="Shape 28"/>
          <p:cNvSpPr/>
          <p:nvPr/>
        </p:nvSpPr>
        <p:spPr>
          <a:xfrm>
            <a:off x="9473184" y="3998976"/>
            <a:ext cx="292608" cy="292608"/>
          </a:xfrm>
          <a:prstGeom prst="ellipse">
            <a:avLst/>
          </a:prstGeom>
          <a:solidFill>
            <a:srgbClr val="C9D1D6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8339328" y="3560064"/>
            <a:ext cx="1365504" cy="316992"/>
          </a:xfrm>
          <a:prstGeom prst="roundRect">
            <a:avLst>
              <a:gd name="adj" fmla="val 15385"/>
            </a:avLst>
          </a:prstGeom>
          <a:solidFill>
            <a:srgbClr val="3E7A5C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32" name="Shape 30"/>
          <p:cNvSpPr/>
          <p:nvPr/>
        </p:nvSpPr>
        <p:spPr>
          <a:xfrm>
            <a:off x="9107424" y="3218688"/>
            <a:ext cx="755904" cy="390144"/>
          </a:xfrm>
          <a:prstGeom prst="roundRect">
            <a:avLst>
              <a:gd name="adj" fmla="val 15625"/>
            </a:avLst>
          </a:prstGeom>
          <a:solidFill>
            <a:srgbClr val="3E7A5C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33" name="Shape 31"/>
          <p:cNvSpPr/>
          <p:nvPr/>
        </p:nvSpPr>
        <p:spPr>
          <a:xfrm>
            <a:off x="9204960" y="2901696"/>
            <a:ext cx="60960" cy="341376"/>
          </a:xfrm>
          <a:prstGeom prst="rect">
            <a:avLst/>
          </a:prstGeom>
          <a:solidFill>
            <a:srgbClr val="5A6670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34" name="Shape 32"/>
          <p:cNvSpPr/>
          <p:nvPr/>
        </p:nvSpPr>
        <p:spPr>
          <a:xfrm>
            <a:off x="8107680" y="3364992"/>
            <a:ext cx="804672" cy="195072"/>
          </a:xfrm>
          <a:prstGeom prst="roundRect">
            <a:avLst>
              <a:gd name="adj" fmla="val 37500"/>
            </a:avLst>
          </a:prstGeom>
          <a:solidFill>
            <a:srgbClr val="3E7A5C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35" name="Shape 33"/>
          <p:cNvSpPr/>
          <p:nvPr/>
        </p:nvSpPr>
        <p:spPr>
          <a:xfrm>
            <a:off x="8595360" y="3072384"/>
            <a:ext cx="243840" cy="243840"/>
          </a:xfrm>
          <a:prstGeom prst="roundRect">
            <a:avLst>
              <a:gd name="adj" fmla="val 20000"/>
            </a:avLst>
          </a:prstGeom>
          <a:solidFill>
            <a:srgbClr val="5A6670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36" name="Shape 34"/>
          <p:cNvSpPr/>
          <p:nvPr/>
        </p:nvSpPr>
        <p:spPr>
          <a:xfrm>
            <a:off x="8570976" y="2852928"/>
            <a:ext cx="73152" cy="243840"/>
          </a:xfrm>
          <a:prstGeom prst="rect">
            <a:avLst/>
          </a:prstGeom>
          <a:solidFill>
            <a:srgbClr val="5A6670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37" name="Shape 35"/>
          <p:cNvSpPr/>
          <p:nvPr/>
        </p:nvSpPr>
        <p:spPr>
          <a:xfrm>
            <a:off x="8375904" y="2462784"/>
            <a:ext cx="926592" cy="780288"/>
          </a:xfrm>
          <a:prstGeom prst="roundRect">
            <a:avLst>
              <a:gd name="adj" fmla="val 9375"/>
            </a:avLst>
          </a:prstGeom>
          <a:solidFill>
            <a:srgbClr val="CFE3EF"/>
          </a:solidFill>
          <a:ln w="19050">
            <a:solidFill>
              <a:srgbClr val="5A6670"/>
            </a:solidFill>
            <a:prstDash val="solid"/>
          </a:ln>
        </p:spPr>
      </p:sp>
      <p:sp>
        <p:nvSpPr>
          <p:cNvPr id="38" name="Shape 36"/>
          <p:cNvSpPr/>
          <p:nvPr/>
        </p:nvSpPr>
        <p:spPr>
          <a:xfrm>
            <a:off x="8302752" y="2340864"/>
            <a:ext cx="1072896" cy="146304"/>
          </a:xfrm>
          <a:prstGeom prst="roundRect">
            <a:avLst>
              <a:gd name="adj" fmla="val 41667"/>
            </a:avLst>
          </a:prstGeom>
          <a:solidFill>
            <a:srgbClr val="3E7A5C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39" name="Shape 37"/>
          <p:cNvSpPr/>
          <p:nvPr/>
        </p:nvSpPr>
        <p:spPr>
          <a:xfrm>
            <a:off x="8814816" y="2487168"/>
            <a:ext cx="36576" cy="731520"/>
          </a:xfrm>
          <a:prstGeom prst="rect">
            <a:avLst/>
          </a:prstGeom>
          <a:solidFill>
            <a:srgbClr val="5A6670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40" name="Shape 38"/>
          <p:cNvSpPr/>
          <p:nvPr/>
        </p:nvSpPr>
        <p:spPr>
          <a:xfrm>
            <a:off x="7559040" y="4413504"/>
            <a:ext cx="2621280" cy="36576"/>
          </a:xfrm>
          <a:prstGeom prst="rect">
            <a:avLst/>
          </a:prstGeom>
          <a:solidFill>
            <a:srgbClr val="D9DEDB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41" name="Text 39"/>
          <p:cNvSpPr txBox="1"/>
          <p:nvPr/>
        </p:nvSpPr>
        <p:spPr>
          <a:xfrm>
            <a:off x="6583680" y="4657344"/>
            <a:ext cx="4632960" cy="1158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50000"/>
              </a:lnSpc>
            </a:pPr>
            <a:r>
              <a:rPr lang="en-US" sz="1467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· 밀폐형 운전실에 냉 · 난방장치 기본 탑재</a:t>
            </a:r>
            <a:endParaRPr lang="en-US" sz="1467" dirty="0"/>
          </a:p>
          <a:p>
            <a:pPr>
              <a:lnSpc>
                <a:spcPct val="150000"/>
              </a:lnSpc>
            </a:pPr>
            <a:r>
              <a:rPr lang="en-US" sz="1467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· 차광 · 방진 · 소음 저감으로 작업 피로 감소</a:t>
            </a:r>
            <a:endParaRPr lang="en-US" sz="1467" dirty="0"/>
          </a:p>
          <a:p>
            <a:pPr>
              <a:lnSpc>
                <a:spcPct val="150000"/>
              </a:lnSpc>
            </a:pPr>
            <a:r>
              <a:rPr lang="en-US" sz="1467" dirty="0">
                <a:solidFill>
                  <a:srgbClr val="1F242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· 여성 · 고령 · 초보 운전자 접근성 향상</a:t>
            </a:r>
            <a:endParaRPr lang="en-US" sz="1467" dirty="0"/>
          </a:p>
        </p:txBody>
      </p:sp>
      <p:sp>
        <p:nvSpPr>
          <p:cNvPr id="42" name="Shape 40"/>
          <p:cNvSpPr/>
          <p:nvPr/>
        </p:nvSpPr>
        <p:spPr>
          <a:xfrm>
            <a:off x="4937760" y="2657856"/>
            <a:ext cx="414528" cy="414528"/>
          </a:xfrm>
          <a:prstGeom prst="ellipse">
            <a:avLst/>
          </a:prstGeom>
          <a:solidFill>
            <a:srgbClr val="F2B441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43" name="Shape 41"/>
          <p:cNvSpPr/>
          <p:nvPr/>
        </p:nvSpPr>
        <p:spPr>
          <a:xfrm>
            <a:off x="4754880" y="2828544"/>
            <a:ext cx="85344" cy="85344"/>
          </a:xfrm>
          <a:prstGeom prst="ellipse">
            <a:avLst/>
          </a:prstGeom>
          <a:solidFill>
            <a:srgbClr val="F2B441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44" name="Shape 42"/>
          <p:cNvSpPr/>
          <p:nvPr/>
        </p:nvSpPr>
        <p:spPr>
          <a:xfrm>
            <a:off x="4949952" y="2462784"/>
            <a:ext cx="85344" cy="85344"/>
          </a:xfrm>
          <a:prstGeom prst="ellipse">
            <a:avLst/>
          </a:prstGeom>
          <a:solidFill>
            <a:srgbClr val="F2B441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45" name="Shape 43"/>
          <p:cNvSpPr/>
          <p:nvPr/>
        </p:nvSpPr>
        <p:spPr>
          <a:xfrm>
            <a:off x="5291328" y="2462784"/>
            <a:ext cx="85344" cy="85344"/>
          </a:xfrm>
          <a:prstGeom prst="ellipse">
            <a:avLst/>
          </a:prstGeom>
          <a:solidFill>
            <a:srgbClr val="F2B441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46" name="Shape 44"/>
          <p:cNvSpPr/>
          <p:nvPr/>
        </p:nvSpPr>
        <p:spPr>
          <a:xfrm>
            <a:off x="5486400" y="2828544"/>
            <a:ext cx="85344" cy="85344"/>
          </a:xfrm>
          <a:prstGeom prst="ellipse">
            <a:avLst/>
          </a:prstGeom>
          <a:solidFill>
            <a:srgbClr val="F2B441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47" name="Text 45"/>
          <p:cNvSpPr txBox="1"/>
          <p:nvPr/>
        </p:nvSpPr>
        <p:spPr>
          <a:xfrm>
            <a:off x="4328160" y="3145536"/>
            <a:ext cx="15849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67" b="1" dirty="0">
                <a:solidFill>
                  <a:srgbClr val="BC4B2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폭염 직접 노출</a:t>
            </a:r>
            <a:endParaRPr lang="en-US" sz="1267" dirty="0"/>
          </a:p>
        </p:txBody>
      </p:sp>
      <p:sp>
        <p:nvSpPr>
          <p:cNvPr id="48" name="Shape 46"/>
          <p:cNvSpPr/>
          <p:nvPr/>
        </p:nvSpPr>
        <p:spPr>
          <a:xfrm>
            <a:off x="10058400" y="2657856"/>
            <a:ext cx="1097280" cy="414528"/>
          </a:xfrm>
          <a:prstGeom prst="roundRect">
            <a:avLst>
              <a:gd name="adj" fmla="val 47059"/>
            </a:avLst>
          </a:prstGeom>
          <a:solidFill>
            <a:srgbClr val="DCEAF4"/>
          </a:solidFill>
          <a:ln w="12700">
            <a:solidFill>
              <a:srgbClr val="333333"/>
            </a:solidFill>
            <a:prstDash val="solid"/>
          </a:ln>
        </p:spPr>
      </p:sp>
      <p:sp>
        <p:nvSpPr>
          <p:cNvPr id="49" name="Text 47"/>
          <p:cNvSpPr txBox="1"/>
          <p:nvPr/>
        </p:nvSpPr>
        <p:spPr>
          <a:xfrm>
            <a:off x="10058400" y="2657856"/>
            <a:ext cx="1097280" cy="4145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333" b="1" dirty="0">
                <a:solidFill>
                  <a:srgbClr val="2F6E9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냉 · 난방</a:t>
            </a:r>
            <a:endParaRPr lang="en-US" sz="1333" dirty="0"/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4203DC92-AB24-41A8-AF49-A0298D35E387}"/>
              </a:ext>
            </a:extLst>
          </p:cNvPr>
          <p:cNvSpPr/>
          <p:nvPr/>
        </p:nvSpPr>
        <p:spPr>
          <a:xfrm flipV="1">
            <a:off x="0" y="754968"/>
            <a:ext cx="12192000" cy="4571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Text 1">
            <a:extLst>
              <a:ext uri="{FF2B5EF4-FFF2-40B4-BE49-F238E27FC236}">
                <a16:creationId xmlns:a16="http://schemas.microsoft.com/office/drawing/2014/main" id="{67DC0367-4496-4AC6-8802-2EB0FC5014ED}"/>
              </a:ext>
            </a:extLst>
          </p:cNvPr>
          <p:cNvSpPr/>
          <p:nvPr/>
        </p:nvSpPr>
        <p:spPr>
          <a:xfrm>
            <a:off x="201168" y="210312"/>
            <a:ext cx="1127455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트랙터 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6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모두 개방형 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캐빈형으로 교체 필요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3537522" y="1225420"/>
            <a:ext cx="8511887" cy="4407159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22225">
            <a:solidFill>
              <a:srgbClr val="5F2A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▶  문제해결을 위한 </a:t>
            </a:r>
            <a:r>
              <a:rPr lang="en-US" altLang="ko-KR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3</a:t>
            </a:r>
            <a:r>
              <a:rPr lang="ko-KR" altLang="en-US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가지 제안</a:t>
            </a:r>
            <a:endParaRPr lang="en-US" altLang="ko-KR" sz="3200" dirty="0">
              <a:solidFill>
                <a:srgbClr val="0E0036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r>
              <a:rPr lang="ko-KR" altLang="en-US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　</a:t>
            </a:r>
            <a:endParaRPr lang="en-US" altLang="ko-KR" sz="3200" dirty="0">
              <a:solidFill>
                <a:srgbClr val="0E0036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r>
              <a:rPr lang="ko-KR" altLang="en-US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 ① 지역농협과 협업</a:t>
            </a:r>
            <a:r>
              <a:rPr lang="en-US" altLang="ko-KR" sz="3200" dirty="0">
                <a:solidFill>
                  <a:srgbClr val="6B4A40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· </a:t>
            </a:r>
            <a:r>
              <a:rPr lang="ko-KR" altLang="en-US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임대사업소 확충 </a:t>
            </a:r>
            <a:endParaRPr lang="en-US" altLang="ko-KR" sz="3200" dirty="0">
              <a:solidFill>
                <a:srgbClr val="0E0036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endParaRPr lang="en-US" altLang="ko-KR" sz="3200" dirty="0">
              <a:solidFill>
                <a:srgbClr val="0E0036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r>
              <a:rPr lang="ko-KR" altLang="en-US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 ② 임대 후 다시 임대하는 방식 도입</a:t>
            </a:r>
            <a:endParaRPr lang="en-US" altLang="ko-KR" sz="3200" dirty="0">
              <a:solidFill>
                <a:srgbClr val="0E0036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endParaRPr lang="en-US" altLang="ko-KR" sz="3200" dirty="0">
              <a:solidFill>
                <a:srgbClr val="0E0036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r>
              <a:rPr lang="ko-KR" altLang="en-US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 ③ 청년</a:t>
            </a:r>
            <a:r>
              <a:rPr lang="en-US" altLang="ko-KR" sz="3200" dirty="0">
                <a:solidFill>
                  <a:srgbClr val="6B4A40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· </a:t>
            </a:r>
            <a:r>
              <a:rPr lang="ko-KR" altLang="en-US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여성</a:t>
            </a:r>
            <a:r>
              <a:rPr lang="en-US" altLang="ko-KR" sz="3200" dirty="0">
                <a:solidFill>
                  <a:srgbClr val="6B4A40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· </a:t>
            </a:r>
            <a:r>
              <a:rPr lang="ko-KR" altLang="en-US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신규 농업인 우선 지원 </a:t>
            </a:r>
          </a:p>
        </p:txBody>
      </p:sp>
      <p:sp>
        <p:nvSpPr>
          <p:cNvPr id="16" name="부제목 2">
            <a:extLst>
              <a:ext uri="{FF2B5EF4-FFF2-40B4-BE49-F238E27FC236}">
                <a16:creationId xmlns:a16="http://schemas.microsoft.com/office/drawing/2014/main" id="{24849DE8-554D-45A1-AAD9-8F5D0D2B2CED}"/>
              </a:ext>
            </a:extLst>
          </p:cNvPr>
          <p:cNvSpPr txBox="1">
            <a:spLocks/>
          </p:cNvSpPr>
          <p:nvPr/>
        </p:nvSpPr>
        <p:spPr>
          <a:xfrm>
            <a:off x="196384" y="5659920"/>
            <a:ext cx="3040023" cy="5203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김 선 동 의원</a:t>
            </a: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C9D680B7-296D-4BF4-BD3B-666CD1175DA9}"/>
              </a:ext>
            </a:extLst>
          </p:cNvPr>
          <p:cNvCxnSpPr>
            <a:cxnSpLocks/>
          </p:cNvCxnSpPr>
          <p:nvPr/>
        </p:nvCxnSpPr>
        <p:spPr>
          <a:xfrm>
            <a:off x="0" y="6733675"/>
            <a:ext cx="12122331" cy="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5244E942-D232-4898-9F42-853F70336A97}"/>
              </a:ext>
            </a:extLst>
          </p:cNvPr>
          <p:cNvCxnSpPr>
            <a:cxnSpLocks/>
          </p:cNvCxnSpPr>
          <p:nvPr/>
        </p:nvCxnSpPr>
        <p:spPr>
          <a:xfrm>
            <a:off x="34834" y="676864"/>
            <a:ext cx="12122331" cy="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그림 11">
            <a:extLst>
              <a:ext uri="{FF2B5EF4-FFF2-40B4-BE49-F238E27FC236}">
                <a16:creationId xmlns:a16="http://schemas.microsoft.com/office/drawing/2014/main" id="{6F6AB7BC-67F2-4245-A569-3C2A7473F3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41" y="1542582"/>
            <a:ext cx="2954866" cy="394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0010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3819549"/>
              </p:ext>
            </p:extLst>
          </p:nvPr>
        </p:nvGraphicFramePr>
        <p:xfrm>
          <a:off x="5064449" y="4333545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김선동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507623" y="1472462"/>
            <a:ext cx="850830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감사합니다</a:t>
            </a:r>
            <a:r>
              <a:rPr lang="en-US" altLang="ko-KR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61774" y="5808028"/>
            <a:ext cx="11033986" cy="573108"/>
            <a:chOff x="761774" y="5808028"/>
            <a:chExt cx="11033986" cy="573108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61774" y="58080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FB5214DD-E42D-4AF3-A4A5-A500603255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074" y="1186982"/>
            <a:ext cx="2954866" cy="394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623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8648</TotalTime>
  <Words>540</Words>
  <Application>Microsoft Office PowerPoint</Application>
  <PresentationFormat>와이드스크린</PresentationFormat>
  <Paragraphs>113</Paragraphs>
  <Slides>9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HY견고딕</vt:lpstr>
      <vt:lpstr>HY헤드라인M</vt:lpstr>
      <vt:lpstr>Pretendard SemiBold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517</cp:revision>
  <cp:lastPrinted>2026-09-08T00:22:03Z</cp:lastPrinted>
  <dcterms:created xsi:type="dcterms:W3CDTF">2022-12-16T03:44:56Z</dcterms:created>
  <dcterms:modified xsi:type="dcterms:W3CDTF">2026-09-08T00:22:05Z</dcterms:modified>
</cp:coreProperties>
</file>