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58" r:id="rId4"/>
    <p:sldId id="264" r:id="rId5"/>
    <p:sldId id="265" r:id="rId6"/>
    <p:sldId id="259" r:id="rId7"/>
    <p:sldId id="260" r:id="rId8"/>
    <p:sldId id="266" r:id="rId9"/>
    <p:sldId id="263" r:id="rId10"/>
  </p:sldIdLst>
  <p:sldSz cx="12192000" cy="6858000"/>
  <p:notesSz cx="9866313" cy="67357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578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4" y="138"/>
      </p:cViewPr>
      <p:guideLst>
        <p:guide orient="horz" pos="2158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53685;&#54633;%20&#47928;&#49436;1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29027357637217E-2"/>
          <c:y val="0.2000463139816204"/>
          <c:w val="0.85998818897637797"/>
          <c:h val="0.66674431321084859"/>
        </c:manualLayout>
      </c:layout>
      <c:barChart>
        <c:barDir val="col"/>
        <c:grouping val="clustered"/>
        <c:varyColors val="0"/>
        <c:ser>
          <c:idx val="0"/>
          <c:order val="0"/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84000"/>
                  </a:schemeClr>
                </a:gs>
              </a:gsLst>
              <a:lin ang="5400000" scaled="1"/>
            </a:gra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2.391629072266368E-3"/>
                  <c:y val="7.8937007874015745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772A10B-B33D-4F41-B7CA-77383A986EA3}" type="VALUE">
                      <a:rPr lang="en-US" altLang="ko-KR" sz="18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461763688969204"/>
                      <c:h val="0.1120603674540682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BF27-49A5-8E42-A2749404B4B3}"/>
                </c:ext>
              </c:extLst>
            </c:dLbl>
            <c:dLbl>
              <c:idx val="1"/>
              <c:layout>
                <c:manualLayout>
                  <c:x val="0"/>
                  <c:y val="1.8630216437309582E-2"/>
                </c:manualLayout>
              </c:layout>
              <c:tx>
                <c:rich>
                  <a:bodyPr/>
                  <a:lstStyle/>
                  <a:p>
                    <a:fld id="{9D129505-7B1D-4424-B1F9-DE099E2E4375}" type="VALUE">
                      <a:rPr lang="en-US" altLang="ko-KR" sz="1800">
                        <a:solidFill>
                          <a:schemeClr val="tx1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BF27-49A5-8E42-A2749404B4B3}"/>
                </c:ext>
              </c:extLst>
            </c:dLbl>
            <c:dLbl>
              <c:idx val="2"/>
              <c:layout>
                <c:manualLayout>
                  <c:x val="-1.879176914592672E-3"/>
                  <c:y val="-7.3974259830365818E-4"/>
                </c:manualLayout>
              </c:layout>
              <c:tx>
                <c:rich>
                  <a:bodyPr/>
                  <a:lstStyle/>
                  <a:p>
                    <a:fld id="{FFC84324-C451-4591-B7B4-E17E2E40D114}" type="VALUE">
                      <a:rPr lang="en-US" altLang="ko-KR" sz="1800">
                        <a:solidFill>
                          <a:schemeClr val="tx1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BF27-49A5-8E42-A2749404B4B3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15F47EF2-E046-48A5-80F9-ED419E661606}" type="VALUE">
                      <a:rPr lang="en-US" altLang="ko-KR" sz="1800">
                        <a:solidFill>
                          <a:schemeClr val="tx1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BF27-49A5-8E42-A2749404B4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Sheet1!$B$4:$B$7</c:f>
              <c:strCache>
                <c:ptCount val="4"/>
                <c:pt idx="0">
                  <c:v>전국읍면동</c:v>
                </c:pt>
                <c:pt idx="1">
                  <c:v>강원읍면동</c:v>
                </c:pt>
                <c:pt idx="2">
                  <c:v>전국시군구</c:v>
                </c:pt>
                <c:pt idx="3">
                  <c:v>강원시군</c:v>
                </c:pt>
              </c:strCache>
            </c:strRef>
          </c:cat>
          <c:val>
            <c:numRef>
              <c:f>Sheet1!$C$4:$C$7</c:f>
              <c:numCache>
                <c:formatCode>General</c:formatCode>
                <c:ptCount val="4"/>
                <c:pt idx="0" formatCode="_(* #,##0_);_(* \(#,##0\);_(* &quot;-&quot;_);_(@_)">
                  <c:v>1270</c:v>
                </c:pt>
                <c:pt idx="1">
                  <c:v>65</c:v>
                </c:pt>
                <c:pt idx="2" formatCode="_(* #,##0_);_(* \(#,##0\);_(* &quot;-&quot;_);_(@_)">
                  <c:v>143</c:v>
                </c:pt>
                <c:pt idx="3" formatCode="_(* #,##0_);_(* \(#,##0\);_(* &quot;-&quot;_);_(@_)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F27-49A5-8E42-A2749404B4B3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41"/>
        <c:axId val="1730582256"/>
        <c:axId val="1730583088"/>
      </c:barChart>
      <c:catAx>
        <c:axId val="1730582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endParaRPr lang="ko-KR"/>
          </a:p>
        </c:txPr>
        <c:crossAx val="1730583088"/>
        <c:crosses val="autoZero"/>
        <c:auto val="1"/>
        <c:lblAlgn val="ctr"/>
        <c:lblOffset val="100"/>
        <c:noMultiLvlLbl val="0"/>
      </c:catAx>
      <c:valAx>
        <c:axId val="1730583088"/>
        <c:scaling>
          <c:orientation val="minMax"/>
        </c:scaling>
        <c:delete val="1"/>
        <c:axPos val="l"/>
        <c:numFmt formatCode="_(* #,##0_);_(* \(#,##0\);_(* &quot;-&quot;_);_(@_)" sourceLinked="1"/>
        <c:majorTickMark val="none"/>
        <c:minorTickMark val="none"/>
        <c:tickLblPos val="nextTo"/>
        <c:crossAx val="1730582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68000">
          <a:schemeClr val="lt1">
            <a:lumMod val="85000"/>
          </a:schemeClr>
        </a:gs>
        <a:gs pos="100000">
          <a:schemeClr val="lt1"/>
        </a:gs>
      </a:gsLst>
      <a:lin ang="5400000" scaled="1"/>
      <a:tileRect/>
    </a:gradFill>
    <a:ln w="9525" cap="flat" cmpd="sng" algn="ctr">
      <a:noFill/>
      <a:round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>
      <a:effectLst/>
    </cs:defRPr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68000">
            <a:schemeClr val="lt1">
              <a:lumMod val="85000"/>
            </a:schemeClr>
          </a:gs>
          <a:gs pos="100000">
            <a:schemeClr val="lt1"/>
          </a:gs>
        </a:gsLst>
        <a:lin ang="5400000" scaled="1"/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lt1"/>
    </cs:fontRef>
    <cs:spPr/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gradFill>
          <a:gsLst>
            <a:gs pos="0">
              <a:schemeClr val="phClr"/>
            </a:gs>
            <a:gs pos="100000">
              <a:schemeClr val="phClr">
                <a:lumMod val="84000"/>
              </a:schemeClr>
            </a:gs>
          </a:gsLst>
          <a:lin ang="5400000" scaled="1"/>
        </a:gra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100000">
            <a:schemeClr val="phClr">
              <a:lumMod val="84000"/>
            </a:schemeClr>
          </a:gs>
        </a:gsLst>
        <a:lin ang="5400000" scaled="1"/>
      </a:gradFill>
      <a:effectLst>
        <a:outerShdw blurRad="76200" dir="18900000" sy="23000" kx="-1200000" algn="bl" rotWithShape="0">
          <a:prstClr val="black">
            <a:alpha val="20000"/>
          </a:prstClr>
        </a:outerShdw>
      </a:effectLst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kern="1200">
      <a:effectLst/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dk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0.14104</cdr:x>
      <cdr:y>0.87835</cdr:y>
    </cdr:from>
    <cdr:to>
      <cdr:x>0.27586</cdr:x>
      <cdr:y>0.97061</cdr:y>
    </cdr:to>
    <cdr:sp macro="" textlink="">
      <cdr:nvSpPr>
        <cdr:cNvPr id="2" name="직사각형 1">
          <a:extLst xmlns:a="http://schemas.openxmlformats.org/drawingml/2006/main">
            <a:ext uri="{FF2B5EF4-FFF2-40B4-BE49-F238E27FC236}">
              <a16:creationId xmlns:a16="http://schemas.microsoft.com/office/drawing/2014/main" id="{63B5033A-1276-4F93-8E44-09E45BC173BD}"/>
            </a:ext>
          </a:extLst>
        </cdr:cNvPr>
        <cdr:cNvSpPr/>
      </cdr:nvSpPr>
      <cdr:spPr>
        <a:xfrm xmlns:a="http://schemas.openxmlformats.org/drawingml/2006/main">
          <a:off x="1613623" y="4525055"/>
          <a:ext cx="1542473" cy="4753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ko-KR" altLang="en-US" sz="1800" b="1" dirty="0">
              <a:solidFill>
                <a:schemeClr val="tx1"/>
              </a:solidFill>
            </a:rPr>
            <a:t>전국 </a:t>
          </a:r>
          <a:r>
            <a:rPr lang="ko-KR" altLang="en-US" sz="1800" b="1" dirty="0" err="1">
              <a:solidFill>
                <a:schemeClr val="tx1"/>
              </a:solidFill>
            </a:rPr>
            <a:t>읍면동</a:t>
          </a:r>
          <a:endParaRPr lang="ko-KR" sz="18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0.3551</cdr:x>
      <cdr:y>0.87835</cdr:y>
    </cdr:from>
    <cdr:to>
      <cdr:x>0.48992</cdr:x>
      <cdr:y>0.97061</cdr:y>
    </cdr:to>
    <cdr:sp macro="" textlink="">
      <cdr:nvSpPr>
        <cdr:cNvPr id="9" name="직사각형 8">
          <a:extLst xmlns:a="http://schemas.openxmlformats.org/drawingml/2006/main">
            <a:ext uri="{FF2B5EF4-FFF2-40B4-BE49-F238E27FC236}">
              <a16:creationId xmlns:a16="http://schemas.microsoft.com/office/drawing/2014/main" id="{87DEA846-752B-452A-8466-719932AD7EAD}"/>
            </a:ext>
          </a:extLst>
        </cdr:cNvPr>
        <cdr:cNvSpPr/>
      </cdr:nvSpPr>
      <cdr:spPr>
        <a:xfrm xmlns:a="http://schemas.openxmlformats.org/drawingml/2006/main">
          <a:off x="4062782" y="4525055"/>
          <a:ext cx="1542473" cy="4753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ko-KR" altLang="en-US" sz="1800" b="1" dirty="0">
              <a:solidFill>
                <a:schemeClr val="tx1"/>
              </a:solidFill>
            </a:rPr>
            <a:t>강원 </a:t>
          </a:r>
          <a:r>
            <a:rPr lang="ko-KR" altLang="en-US" sz="1800" b="1" dirty="0" err="1">
              <a:solidFill>
                <a:schemeClr val="tx1"/>
              </a:solidFill>
            </a:rPr>
            <a:t>읍면동</a:t>
          </a:r>
          <a:endParaRPr lang="ko-KR" sz="18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0.56366</cdr:x>
      <cdr:y>0.87835</cdr:y>
    </cdr:from>
    <cdr:to>
      <cdr:x>0.69847</cdr:x>
      <cdr:y>0.97061</cdr:y>
    </cdr:to>
    <cdr:sp macro="" textlink="">
      <cdr:nvSpPr>
        <cdr:cNvPr id="10" name="직사각형 9">
          <a:extLst xmlns:a="http://schemas.openxmlformats.org/drawingml/2006/main">
            <a:ext uri="{FF2B5EF4-FFF2-40B4-BE49-F238E27FC236}">
              <a16:creationId xmlns:a16="http://schemas.microsoft.com/office/drawing/2014/main" id="{87DEA846-752B-452A-8466-719932AD7EAD}"/>
            </a:ext>
          </a:extLst>
        </cdr:cNvPr>
        <cdr:cNvSpPr/>
      </cdr:nvSpPr>
      <cdr:spPr>
        <a:xfrm xmlns:a="http://schemas.openxmlformats.org/drawingml/2006/main">
          <a:off x="6448859" y="4525055"/>
          <a:ext cx="1542473" cy="4753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ko-KR" altLang="en-US" sz="1800" b="1" dirty="0">
              <a:solidFill>
                <a:schemeClr val="tx1"/>
              </a:solidFill>
            </a:rPr>
            <a:t>전국 </a:t>
          </a:r>
          <a:r>
            <a:rPr lang="ko-KR" altLang="en-US" sz="1800" b="1" dirty="0" err="1">
              <a:solidFill>
                <a:schemeClr val="tx1"/>
              </a:solidFill>
            </a:rPr>
            <a:t>시군구</a:t>
          </a:r>
          <a:endParaRPr lang="ko-KR" sz="18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0.78566</cdr:x>
      <cdr:y>0.87835</cdr:y>
    </cdr:from>
    <cdr:to>
      <cdr:x>0.92048</cdr:x>
      <cdr:y>0.97061</cdr:y>
    </cdr:to>
    <cdr:sp macro="" textlink="">
      <cdr:nvSpPr>
        <cdr:cNvPr id="11" name="직사각형 10">
          <a:extLst xmlns:a="http://schemas.openxmlformats.org/drawingml/2006/main">
            <a:ext uri="{FF2B5EF4-FFF2-40B4-BE49-F238E27FC236}">
              <a16:creationId xmlns:a16="http://schemas.microsoft.com/office/drawing/2014/main" id="{87DEA846-752B-452A-8466-719932AD7EAD}"/>
            </a:ext>
          </a:extLst>
        </cdr:cNvPr>
        <cdr:cNvSpPr/>
      </cdr:nvSpPr>
      <cdr:spPr>
        <a:xfrm xmlns:a="http://schemas.openxmlformats.org/drawingml/2006/main">
          <a:off x="8988859" y="4525055"/>
          <a:ext cx="1542473" cy="4753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ko-KR" altLang="en-US" sz="1800" b="1" dirty="0">
              <a:solidFill>
                <a:schemeClr val="tx1"/>
              </a:solidFill>
            </a:rPr>
            <a:t>강원 시군</a:t>
          </a:r>
          <a:endParaRPr lang="ko-KR" sz="1800" b="1" dirty="0">
            <a:solidFill>
              <a:schemeClr val="tx1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4275403" cy="337958"/>
          </a:xfrm>
          <a:prstGeom prst="rect">
            <a:avLst/>
          </a:prstGeom>
        </p:spPr>
        <p:txBody>
          <a:bodyPr vert="horz" lIns="91434" tIns="45717" rIns="91434" bIns="45717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8630" y="0"/>
            <a:ext cx="4275403" cy="337958"/>
          </a:xfrm>
          <a:prstGeom prst="rect">
            <a:avLst/>
          </a:prstGeom>
        </p:spPr>
        <p:txBody>
          <a:bodyPr vert="horz" lIns="91434" tIns="45717" rIns="91434" bIns="45717"/>
          <a:lstStyle>
            <a:lvl1pPr algn="r">
              <a:defRPr sz="1200"/>
            </a:lvl1pPr>
          </a:lstStyle>
          <a:p>
            <a:pPr lvl="0">
              <a:defRPr/>
            </a:pPr>
            <a:fld id="{840CAE58-42B7-474C-B98F-A315B26F5EF2}" type="datetime1">
              <a:rPr lang="ko-KR" altLang="en-US"/>
              <a:pPr lvl="0">
                <a:defRPr/>
              </a:pPr>
              <a:t>2024-06-07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397809"/>
            <a:ext cx="4275403" cy="337957"/>
          </a:xfrm>
          <a:prstGeom prst="rect">
            <a:avLst/>
          </a:prstGeom>
        </p:spPr>
        <p:txBody>
          <a:bodyPr vert="horz" lIns="91434" tIns="45717" rIns="91434" bIns="45717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8630" y="6397809"/>
            <a:ext cx="4275403" cy="337957"/>
          </a:xfrm>
          <a:prstGeom prst="rect">
            <a:avLst/>
          </a:prstGeom>
        </p:spPr>
        <p:txBody>
          <a:bodyPr vert="horz" lIns="91434" tIns="45717" rIns="91434" bIns="45717" anchor="b"/>
          <a:lstStyle>
            <a:lvl1pPr algn="r">
              <a:defRPr sz="1200"/>
            </a:lvl1pPr>
          </a:lstStyle>
          <a:p>
            <a:pPr lvl="0">
              <a:defRPr/>
            </a:pPr>
            <a:fld id="{A84DB4CC-22E4-414E-BA0E-68DAB1C08314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275095" cy="337810"/>
          </a:xfrm>
          <a:prstGeom prst="rect">
            <a:avLst/>
          </a:prstGeom>
        </p:spPr>
        <p:txBody>
          <a:bodyPr vert="horz" lIns="90644" tIns="45322" rIns="90644" bIns="4532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8918" y="1"/>
            <a:ext cx="4275095" cy="337810"/>
          </a:xfrm>
          <a:prstGeom prst="rect">
            <a:avLst/>
          </a:prstGeom>
        </p:spPr>
        <p:txBody>
          <a:bodyPr vert="horz" lIns="90644" tIns="45322" rIns="90644" bIns="45322" rtlCol="0"/>
          <a:lstStyle>
            <a:lvl1pPr algn="r">
              <a:defRPr sz="1200"/>
            </a:lvl1pPr>
          </a:lstStyle>
          <a:p>
            <a:fld id="{59AE7545-B6A0-443E-A7EA-1B1CED53BE80}" type="datetimeFigureOut">
              <a:rPr lang="ko-KR" altLang="en-US" smtClean="0"/>
              <a:t>2024-06-07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13063" y="841375"/>
            <a:ext cx="4040187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44" tIns="45322" rIns="90644" bIns="4532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7093" y="3241472"/>
            <a:ext cx="7892130" cy="2651917"/>
          </a:xfrm>
          <a:prstGeom prst="rect">
            <a:avLst/>
          </a:prstGeom>
        </p:spPr>
        <p:txBody>
          <a:bodyPr vert="horz" lIns="90644" tIns="45322" rIns="90644" bIns="45322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6397953"/>
            <a:ext cx="4275095" cy="337810"/>
          </a:xfrm>
          <a:prstGeom prst="rect">
            <a:avLst/>
          </a:prstGeom>
        </p:spPr>
        <p:txBody>
          <a:bodyPr vert="horz" lIns="90644" tIns="45322" rIns="90644" bIns="4532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8918" y="6397953"/>
            <a:ext cx="4275095" cy="337810"/>
          </a:xfrm>
          <a:prstGeom prst="rect">
            <a:avLst/>
          </a:prstGeom>
        </p:spPr>
        <p:txBody>
          <a:bodyPr vert="horz" lIns="90644" tIns="45322" rIns="90644" bIns="45322" rtlCol="0" anchor="b"/>
          <a:lstStyle>
            <a:lvl1pPr algn="r">
              <a:defRPr sz="1200"/>
            </a:lvl1pPr>
          </a:lstStyle>
          <a:p>
            <a:fld id="{48E371BE-227F-4C60-80A9-470176302F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6316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E371BE-227F-4C60-80A9-470176302FA9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50547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E371BE-227F-4C60-80A9-470176302FA9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61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378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135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245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012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2024-06-07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58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2024-06-07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58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2024-06-07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655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5388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76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31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9639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B230A-3A6B-4C56-A1F5-9FE8BAE1120B}" type="datetimeFigureOut">
              <a:rPr lang="ko-KR" altLang="en-US" smtClean="0"/>
              <a:t>2024-06-07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478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143434" y="247425"/>
            <a:ext cx="11836129" cy="617488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solidFill>
                <a:schemeClr val="tx1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87603" y="1188127"/>
            <a:ext cx="3339601" cy="436688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7" name="직사각형 11"/>
          <p:cNvSpPr/>
          <p:nvPr/>
        </p:nvSpPr>
        <p:spPr>
          <a:xfrm>
            <a:off x="3822782" y="1175846"/>
            <a:ext cx="7907973" cy="1631216"/>
          </a:xfrm>
          <a:prstGeom prst="rect">
            <a:avLst/>
          </a:prstGeom>
          <a:solidFill>
            <a:srgbClr val="FFF2CC">
              <a:alpha val="100000"/>
            </a:srgbClr>
          </a:solidFill>
          <a:ln>
            <a:solidFill>
              <a:srgbClr val="A6A6A6">
                <a:alpha val="100000"/>
              </a:srgb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indent="0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5000" b="0" i="0" u="none" strike="noStrike" kern="1200" cap="none" spc="-100" normalizeH="0" baseline="0" dirty="0">
                <a:solidFill>
                  <a:srgbClr val="000000"/>
                </a:solidFill>
                <a:latin typeface="HY헤드라인M"/>
                <a:ea typeface="HY헤드라인M"/>
              </a:rPr>
              <a:t>원주시 주민자치회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5000" spc="-100" dirty="0">
                <a:solidFill>
                  <a:srgbClr val="000000"/>
                </a:solidFill>
                <a:latin typeface="HY헤드라인M"/>
                <a:ea typeface="HY헤드라인M"/>
              </a:rPr>
              <a:t>시범 실시 촉구에 관한 제언</a:t>
            </a:r>
            <a:endParaRPr kumimoji="0" lang="ko-KR" altLang="en-US" sz="5000" b="0" i="0" u="none" strike="noStrike" kern="1200" cap="none" spc="-100" normalizeH="0" baseline="0" dirty="0">
              <a:solidFill>
                <a:srgbClr val="000000"/>
              </a:solidFill>
              <a:latin typeface="HY헤드라인M"/>
              <a:ea typeface="HY헤드라인M"/>
            </a:endParaRPr>
          </a:p>
        </p:txBody>
      </p:sp>
      <p:graphicFrame>
        <p:nvGraphicFramePr>
          <p:cNvPr id="12" name="표 9">
            <a:extLst>
              <a:ext uri="{FF2B5EF4-FFF2-40B4-BE49-F238E27FC236}">
                <a16:creationId xmlns:a16="http://schemas.microsoft.com/office/drawing/2014/main" id="{46EE068E-39D8-4F64-A1A4-6093EA5F3F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1981"/>
              </p:ext>
            </p:extLst>
          </p:nvPr>
        </p:nvGraphicFramePr>
        <p:xfrm>
          <a:off x="4903846" y="3449535"/>
          <a:ext cx="5398389" cy="1058101"/>
        </p:xfrm>
        <a:graphic>
          <a:graphicData uri="http://schemas.openxmlformats.org/drawingml/2006/table">
            <a:tbl>
              <a:tblPr firstRow="1" bandRow="1"/>
              <a:tblGrid>
                <a:gridCol w="5398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50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50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50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50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50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17434C73-1ED4-46E1-8D33-950C44A00836}"/>
              </a:ext>
            </a:extLst>
          </p:cNvPr>
          <p:cNvSpPr/>
          <p:nvPr/>
        </p:nvSpPr>
        <p:spPr>
          <a:xfrm>
            <a:off x="4073236" y="3072097"/>
            <a:ext cx="3676073" cy="7092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3" name="표 9">
            <a:extLst>
              <a:ext uri="{FF2B5EF4-FFF2-40B4-BE49-F238E27FC236}">
                <a16:creationId xmlns:a16="http://schemas.microsoft.com/office/drawing/2014/main" id="{999135C6-DF9E-44B0-8912-53D0E9DA9D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8798845"/>
              </p:ext>
            </p:extLst>
          </p:nvPr>
        </p:nvGraphicFramePr>
        <p:xfrm>
          <a:off x="5374901" y="4466190"/>
          <a:ext cx="5832497" cy="1139889"/>
        </p:xfrm>
        <a:graphic>
          <a:graphicData uri="http://schemas.openxmlformats.org/drawingml/2006/table">
            <a:tbl>
              <a:tblPr firstRow="1" bandRow="1"/>
              <a:tblGrid>
                <a:gridCol w="58324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5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지역구</a:t>
                      </a:r>
                      <a:r>
                        <a:rPr lang="en-US" altLang="ko-KR" sz="5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</a:t>
                      </a:r>
                      <a:r>
                        <a:rPr lang="ko-KR" altLang="en-US" sz="5400" b="1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단구동</a:t>
                      </a:r>
                      <a:endParaRPr lang="ko-KR" altLang="en-US" sz="5400" b="1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4" name="그림 13">
            <a:extLst>
              <a:ext uri="{FF2B5EF4-FFF2-40B4-BE49-F238E27FC236}">
                <a16:creationId xmlns:a16="http://schemas.microsoft.com/office/drawing/2014/main" id="{A9E103B9-83DA-41AB-ADE2-9A6E73F6CCF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9886715" y="569808"/>
            <a:ext cx="184404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41472CC5-EAFB-4C37-B1AE-4EBA328F83BC}"/>
              </a:ext>
            </a:extLst>
          </p:cNvPr>
          <p:cNvSpPr/>
          <p:nvPr/>
        </p:nvSpPr>
        <p:spPr>
          <a:xfrm>
            <a:off x="320132" y="299317"/>
            <a:ext cx="5721971" cy="6570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3000" b="1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B085B12-E2AF-4F2F-9310-F39B77479B34}"/>
              </a:ext>
            </a:extLst>
          </p:cNvPr>
          <p:cNvSpPr/>
          <p:nvPr/>
        </p:nvSpPr>
        <p:spPr>
          <a:xfrm>
            <a:off x="138545" y="167103"/>
            <a:ext cx="5778005" cy="657022"/>
          </a:xfrm>
          <a:prstGeom prst="rect">
            <a:avLst/>
          </a:prstGeom>
          <a:solidFill>
            <a:srgbClr val="C00000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3000" b="1" dirty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주민자치위원회 </a:t>
            </a:r>
            <a:r>
              <a:rPr lang="en-US" altLang="ko-KR" sz="3000" b="1" dirty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vs </a:t>
            </a:r>
            <a:r>
              <a:rPr lang="ko-KR" altLang="en-US" sz="3000" b="1" dirty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주민자치회</a:t>
            </a:r>
            <a:endParaRPr kumimoji="0" lang="ko-KR" altLang="en-US" sz="3000" b="1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75661B3-B869-4FEB-8093-FD6825F149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5" y="951345"/>
            <a:ext cx="11887200" cy="5523346"/>
          </a:xfrm>
          <a:prstGeom prst="rect">
            <a:avLst/>
          </a:prstGeom>
        </p:spPr>
      </p:pic>
      <p:sp>
        <p:nvSpPr>
          <p:cNvPr id="13" name="직사각형 13">
            <a:extLst>
              <a:ext uri="{FF2B5EF4-FFF2-40B4-BE49-F238E27FC236}">
                <a16:creationId xmlns:a16="http://schemas.microsoft.com/office/drawing/2014/main" id="{03662FEE-2FFE-4490-8005-CF125752E39F}"/>
              </a:ext>
            </a:extLst>
          </p:cNvPr>
          <p:cNvSpPr/>
          <p:nvPr/>
        </p:nvSpPr>
        <p:spPr>
          <a:xfrm>
            <a:off x="138545" y="1026299"/>
            <a:ext cx="11887200" cy="5765934"/>
          </a:xfrm>
          <a:prstGeom prst="rect">
            <a:avLst/>
          </a:prstGeom>
          <a:noFill/>
          <a:ln w="508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3A3C1E76-D27D-464B-9496-B939D9269E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9748673" y="233810"/>
            <a:ext cx="2123195" cy="5264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>
            <a:extLst>
              <a:ext uri="{FF2B5EF4-FFF2-40B4-BE49-F238E27FC236}">
                <a16:creationId xmlns:a16="http://schemas.microsoft.com/office/drawing/2014/main" id="{2E6FA056-2915-4D2E-B139-3C5A85C128FC}"/>
              </a:ext>
            </a:extLst>
          </p:cNvPr>
          <p:cNvSpPr/>
          <p:nvPr/>
        </p:nvSpPr>
        <p:spPr>
          <a:xfrm>
            <a:off x="320132" y="299317"/>
            <a:ext cx="5721971" cy="6570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3000" b="1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-17107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-20864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F5A5C3B-1DB3-4F11-B4E8-0F3E5357B0AB}"/>
              </a:ext>
            </a:extLst>
          </p:cNvPr>
          <p:cNvSpPr/>
          <p:nvPr/>
        </p:nvSpPr>
        <p:spPr>
          <a:xfrm>
            <a:off x="138545" y="167103"/>
            <a:ext cx="5778005" cy="657022"/>
          </a:xfrm>
          <a:prstGeom prst="rect">
            <a:avLst/>
          </a:prstGeom>
          <a:solidFill>
            <a:srgbClr val="C00000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3000" b="1" dirty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주민자치회 우수 사례</a:t>
            </a:r>
            <a:endParaRPr kumimoji="0" lang="ko-KR" altLang="en-US" sz="3000" b="1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37F5EC8E-AB5D-400C-A1D3-1077565F09BC}"/>
              </a:ext>
            </a:extLst>
          </p:cNvPr>
          <p:cNvSpPr/>
          <p:nvPr/>
        </p:nvSpPr>
        <p:spPr>
          <a:xfrm>
            <a:off x="416047" y="2043386"/>
            <a:ext cx="3482110" cy="332509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3" name="그림 32">
            <a:extLst>
              <a:ext uri="{FF2B5EF4-FFF2-40B4-BE49-F238E27FC236}">
                <a16:creationId xmlns:a16="http://schemas.microsoft.com/office/drawing/2014/main" id="{CD45DF71-5AD3-41F7-81C6-D2F90622F5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046" y="1066036"/>
            <a:ext cx="11348242" cy="520252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55EDF26B-41E4-4D56-9EBD-E9CD3A66D1E7}"/>
              </a:ext>
            </a:extLst>
          </p:cNvPr>
          <p:cNvSpPr txBox="1"/>
          <p:nvPr/>
        </p:nvSpPr>
        <p:spPr>
          <a:xfrm>
            <a:off x="6742545" y="511376"/>
            <a:ext cx="502144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chemeClr val="bg1"/>
                </a:solidFill>
              </a:rPr>
              <a:t>함께 가꾸는 텃밭과 나눔 밥상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54BA539-66CE-46BD-94C0-B18E4284319C}"/>
              </a:ext>
            </a:extLst>
          </p:cNvPr>
          <p:cNvSpPr txBox="1"/>
          <p:nvPr/>
        </p:nvSpPr>
        <p:spPr>
          <a:xfrm>
            <a:off x="10428365" y="6346624"/>
            <a:ext cx="133562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/>
              <a:t>&lt;</a:t>
            </a:r>
            <a:r>
              <a:rPr lang="ko-KR" altLang="en-US" sz="1000" dirty="0"/>
              <a:t>출처</a:t>
            </a:r>
            <a:r>
              <a:rPr lang="en-US" altLang="ko-KR" sz="1000" dirty="0"/>
              <a:t>: </a:t>
            </a:r>
            <a:r>
              <a:rPr lang="ko-KR" altLang="en-US" sz="1000" dirty="0"/>
              <a:t>영등포시대</a:t>
            </a:r>
            <a:r>
              <a:rPr lang="en-US" altLang="ko-KR" sz="1000" dirty="0"/>
              <a:t>&gt;</a:t>
            </a:r>
            <a:endParaRPr lang="ko-KR" altLang="en-US" sz="1000" dirty="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B7BFE853-9268-4066-BDC8-47C15934C9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320132" y="6295482"/>
            <a:ext cx="1569013" cy="38901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>
            <a:extLst>
              <a:ext uri="{FF2B5EF4-FFF2-40B4-BE49-F238E27FC236}">
                <a16:creationId xmlns:a16="http://schemas.microsoft.com/office/drawing/2014/main" id="{2E6FA056-2915-4D2E-B139-3C5A85C128FC}"/>
              </a:ext>
            </a:extLst>
          </p:cNvPr>
          <p:cNvSpPr/>
          <p:nvPr/>
        </p:nvSpPr>
        <p:spPr>
          <a:xfrm>
            <a:off x="320132" y="299317"/>
            <a:ext cx="5721971" cy="6570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3000" b="1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-17107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-20864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F5A5C3B-1DB3-4F11-B4E8-0F3E5357B0AB}"/>
              </a:ext>
            </a:extLst>
          </p:cNvPr>
          <p:cNvSpPr/>
          <p:nvPr/>
        </p:nvSpPr>
        <p:spPr>
          <a:xfrm>
            <a:off x="138545" y="167103"/>
            <a:ext cx="5778005" cy="657022"/>
          </a:xfrm>
          <a:prstGeom prst="rect">
            <a:avLst/>
          </a:prstGeom>
          <a:solidFill>
            <a:srgbClr val="C00000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3000" b="1" dirty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주민자치회 우수 사례</a:t>
            </a:r>
            <a:endParaRPr kumimoji="0" lang="ko-KR" altLang="en-US" sz="3000" b="1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FC0257A-7783-4E6D-B355-47C7077A8BE5}"/>
              </a:ext>
            </a:extLst>
          </p:cNvPr>
          <p:cNvSpPr/>
          <p:nvPr/>
        </p:nvSpPr>
        <p:spPr>
          <a:xfrm>
            <a:off x="4175495" y="2043976"/>
            <a:ext cx="3482110" cy="332509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1286BF26-87EE-42C1-BFB6-CBD53A24C15F}"/>
              </a:ext>
            </a:extLst>
          </p:cNvPr>
          <p:cNvSpPr/>
          <p:nvPr/>
        </p:nvSpPr>
        <p:spPr>
          <a:xfrm>
            <a:off x="4175495" y="1359574"/>
            <a:ext cx="3482110" cy="47105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79CAFEE5-E62E-44FF-954B-2AFF41565282}"/>
              </a:ext>
            </a:extLst>
          </p:cNvPr>
          <p:cNvSpPr/>
          <p:nvPr/>
        </p:nvSpPr>
        <p:spPr>
          <a:xfrm>
            <a:off x="4175495" y="1372761"/>
            <a:ext cx="3482110" cy="471055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4C81598-2479-4A08-804E-D5ADF82EDC52}"/>
              </a:ext>
            </a:extLst>
          </p:cNvPr>
          <p:cNvSpPr txBox="1"/>
          <p:nvPr/>
        </p:nvSpPr>
        <p:spPr>
          <a:xfrm>
            <a:off x="4350123" y="1423622"/>
            <a:ext cx="3121891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b="1"/>
              <a:t>너섬</a:t>
            </a:r>
            <a:r>
              <a:rPr lang="ko-KR" altLang="en-US" b="1" dirty="0"/>
              <a:t> </a:t>
            </a:r>
            <a:r>
              <a:rPr lang="ko-KR" altLang="en-US" b="1" dirty="0" err="1"/>
              <a:t>명량</a:t>
            </a:r>
            <a:r>
              <a:rPr lang="ko-KR" altLang="en-US" b="1" dirty="0"/>
              <a:t> 걷기</a:t>
            </a:r>
          </a:p>
        </p:txBody>
      </p:sp>
      <p:pic>
        <p:nvPicPr>
          <p:cNvPr id="43" name="그림 42">
            <a:extLst>
              <a:ext uri="{FF2B5EF4-FFF2-40B4-BE49-F238E27FC236}">
                <a16:creationId xmlns:a16="http://schemas.microsoft.com/office/drawing/2014/main" id="{C6252303-7379-447C-A459-67E23CE5B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495" y="2043386"/>
            <a:ext cx="3482110" cy="3654792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923457F3-0550-4C60-A07B-CB5B8F691ADF}"/>
              </a:ext>
            </a:extLst>
          </p:cNvPr>
          <p:cNvSpPr txBox="1"/>
          <p:nvPr/>
        </p:nvSpPr>
        <p:spPr>
          <a:xfrm>
            <a:off x="6340299" y="5770420"/>
            <a:ext cx="13805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/>
              <a:t>&lt;</a:t>
            </a:r>
            <a:r>
              <a:rPr lang="ko-KR" altLang="en-US" sz="1000" dirty="0"/>
              <a:t>출처</a:t>
            </a:r>
            <a:r>
              <a:rPr lang="en-US" altLang="ko-KR" sz="1000" dirty="0"/>
              <a:t>: </a:t>
            </a:r>
            <a:r>
              <a:rPr lang="ko-KR" altLang="en-US" sz="1000" dirty="0"/>
              <a:t>더 경남뉴스</a:t>
            </a:r>
            <a:r>
              <a:rPr lang="en-US" altLang="ko-KR" sz="1000" dirty="0"/>
              <a:t>&gt;</a:t>
            </a:r>
            <a:endParaRPr lang="ko-KR" altLang="en-US" sz="1000" dirty="0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5AF74350-F998-4667-962A-397527EDCF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046" y="1066036"/>
            <a:ext cx="11348242" cy="5202525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B8C58544-0CA8-4F27-B5A6-71E2AB8DA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05" y="1037820"/>
            <a:ext cx="11336576" cy="5230741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4139A824-9E58-4DF5-9795-D54C139133B9}"/>
              </a:ext>
            </a:extLst>
          </p:cNvPr>
          <p:cNvSpPr txBox="1"/>
          <p:nvPr/>
        </p:nvSpPr>
        <p:spPr>
          <a:xfrm>
            <a:off x="6742545" y="459965"/>
            <a:ext cx="502144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err="1">
                <a:solidFill>
                  <a:schemeClr val="bg1"/>
                </a:solidFill>
              </a:rPr>
              <a:t>너섬</a:t>
            </a:r>
            <a:r>
              <a:rPr lang="ko-KR" altLang="en-US" sz="2800" b="1" dirty="0">
                <a:solidFill>
                  <a:schemeClr val="bg1"/>
                </a:solidFill>
              </a:rPr>
              <a:t> 명랑 걷기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41EE372-7939-466D-840E-63F714996283}"/>
              </a:ext>
            </a:extLst>
          </p:cNvPr>
          <p:cNvSpPr txBox="1"/>
          <p:nvPr/>
        </p:nvSpPr>
        <p:spPr>
          <a:xfrm>
            <a:off x="10383481" y="6378258"/>
            <a:ext cx="13805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/>
              <a:t>&lt;</a:t>
            </a:r>
            <a:r>
              <a:rPr lang="ko-KR" altLang="en-US" sz="1000" dirty="0"/>
              <a:t>출처</a:t>
            </a:r>
            <a:r>
              <a:rPr lang="en-US" altLang="ko-KR" sz="1000" dirty="0"/>
              <a:t>: </a:t>
            </a:r>
            <a:r>
              <a:rPr lang="ko-KR" altLang="en-US" sz="1000" dirty="0"/>
              <a:t>더 경남뉴스</a:t>
            </a:r>
            <a:r>
              <a:rPr lang="en-US" altLang="ko-KR" sz="1000" dirty="0"/>
              <a:t>&gt;</a:t>
            </a:r>
            <a:endParaRPr lang="ko-KR" altLang="en-US" sz="1000" dirty="0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CC54B0F-1D97-4A36-8000-4E01000A3B1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320132" y="6295482"/>
            <a:ext cx="1569013" cy="389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16526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>
            <a:extLst>
              <a:ext uri="{FF2B5EF4-FFF2-40B4-BE49-F238E27FC236}">
                <a16:creationId xmlns:a16="http://schemas.microsoft.com/office/drawing/2014/main" id="{2E6FA056-2915-4D2E-B139-3C5A85C128FC}"/>
              </a:ext>
            </a:extLst>
          </p:cNvPr>
          <p:cNvSpPr/>
          <p:nvPr/>
        </p:nvSpPr>
        <p:spPr>
          <a:xfrm>
            <a:off x="320132" y="299317"/>
            <a:ext cx="5721971" cy="6570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3000" b="1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-17107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-20864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F5A5C3B-1DB3-4F11-B4E8-0F3E5357B0AB}"/>
              </a:ext>
            </a:extLst>
          </p:cNvPr>
          <p:cNvSpPr/>
          <p:nvPr/>
        </p:nvSpPr>
        <p:spPr>
          <a:xfrm>
            <a:off x="138545" y="167103"/>
            <a:ext cx="5778005" cy="657022"/>
          </a:xfrm>
          <a:prstGeom prst="rect">
            <a:avLst/>
          </a:prstGeom>
          <a:solidFill>
            <a:srgbClr val="C00000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3000" b="1" dirty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주민자치회 우수 사례</a:t>
            </a:r>
            <a:endParaRPr kumimoji="0" lang="ko-KR" altLang="en-US" sz="3000" b="1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1286BF26-87EE-42C1-BFB6-CBD53A24C15F}"/>
              </a:ext>
            </a:extLst>
          </p:cNvPr>
          <p:cNvSpPr/>
          <p:nvPr/>
        </p:nvSpPr>
        <p:spPr>
          <a:xfrm>
            <a:off x="4175495" y="1359574"/>
            <a:ext cx="3482110" cy="47105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54A12F25-8E14-4DCE-A9AC-9B14B9F3267E}"/>
              </a:ext>
            </a:extLst>
          </p:cNvPr>
          <p:cNvSpPr/>
          <p:nvPr/>
        </p:nvSpPr>
        <p:spPr>
          <a:xfrm>
            <a:off x="8073488" y="1359574"/>
            <a:ext cx="3482110" cy="471055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2A6D723-241A-43D4-847F-463F0438758D}"/>
              </a:ext>
            </a:extLst>
          </p:cNvPr>
          <p:cNvSpPr txBox="1"/>
          <p:nvPr/>
        </p:nvSpPr>
        <p:spPr>
          <a:xfrm>
            <a:off x="8214585" y="1431438"/>
            <a:ext cx="3199915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err="1"/>
              <a:t>뉴노멀</a:t>
            </a:r>
            <a:r>
              <a:rPr lang="ko-KR" altLang="en-US" b="1" dirty="0"/>
              <a:t> 시대의 청소년 미디어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CDCE86E-B350-428A-B703-849DC502F742}"/>
              </a:ext>
            </a:extLst>
          </p:cNvPr>
          <p:cNvSpPr txBox="1"/>
          <p:nvPr/>
        </p:nvSpPr>
        <p:spPr>
          <a:xfrm>
            <a:off x="10046126" y="5770420"/>
            <a:ext cx="159210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/>
              <a:t>&lt;</a:t>
            </a:r>
            <a:r>
              <a:rPr lang="ko-KR" altLang="en-US" sz="1000" dirty="0"/>
              <a:t>출처</a:t>
            </a:r>
            <a:r>
              <a:rPr lang="en-US" altLang="ko-KR" sz="1000" dirty="0"/>
              <a:t>: </a:t>
            </a:r>
            <a:r>
              <a:rPr lang="ko-KR" altLang="en-US" sz="1000" dirty="0"/>
              <a:t>전남인터넷신문</a:t>
            </a:r>
            <a:r>
              <a:rPr lang="en-US" altLang="ko-KR" sz="1000" dirty="0"/>
              <a:t>&gt;</a:t>
            </a:r>
            <a:endParaRPr lang="ko-KR" altLang="en-US" sz="1000" dirty="0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D5D4BB82-A5A4-47D3-9890-3CD87004B7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05" y="1037820"/>
            <a:ext cx="11336576" cy="5230741"/>
          </a:xfrm>
          <a:prstGeom prst="rect">
            <a:avLst/>
          </a:prstGeom>
        </p:spPr>
      </p:pic>
      <p:pic>
        <p:nvPicPr>
          <p:cNvPr id="45" name="그림 44">
            <a:extLst>
              <a:ext uri="{FF2B5EF4-FFF2-40B4-BE49-F238E27FC236}">
                <a16:creationId xmlns:a16="http://schemas.microsoft.com/office/drawing/2014/main" id="{C680852A-885A-4140-845B-4917E40452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05" y="1037820"/>
            <a:ext cx="11336576" cy="5206182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151ECC2-505F-436E-8ACA-98781624BCF5}"/>
              </a:ext>
            </a:extLst>
          </p:cNvPr>
          <p:cNvSpPr txBox="1"/>
          <p:nvPr/>
        </p:nvSpPr>
        <p:spPr>
          <a:xfrm>
            <a:off x="6742545" y="459965"/>
            <a:ext cx="502144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err="1">
                <a:solidFill>
                  <a:schemeClr val="bg1"/>
                </a:solidFill>
              </a:rPr>
              <a:t>뉴노멀</a:t>
            </a:r>
            <a:r>
              <a:rPr lang="ko-KR" altLang="en-US" sz="2800" b="1" dirty="0">
                <a:solidFill>
                  <a:schemeClr val="bg1"/>
                </a:solidFill>
              </a:rPr>
              <a:t> 시대의 청소년 미디어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D522334-5F09-4872-BF21-164211E4FD20}"/>
              </a:ext>
            </a:extLst>
          </p:cNvPr>
          <p:cNvSpPr txBox="1"/>
          <p:nvPr/>
        </p:nvSpPr>
        <p:spPr>
          <a:xfrm>
            <a:off x="10127000" y="6344094"/>
            <a:ext cx="16369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/>
              <a:t>&lt;</a:t>
            </a:r>
            <a:r>
              <a:rPr lang="ko-KR" altLang="en-US" sz="1000" dirty="0"/>
              <a:t>출처</a:t>
            </a:r>
            <a:r>
              <a:rPr lang="en-US" altLang="ko-KR" sz="1000" dirty="0"/>
              <a:t>: </a:t>
            </a:r>
            <a:r>
              <a:rPr lang="ko-KR" altLang="en-US" sz="1000" dirty="0"/>
              <a:t>전남 인터넷신문</a:t>
            </a:r>
            <a:r>
              <a:rPr lang="en-US" altLang="ko-KR" sz="1000" dirty="0"/>
              <a:t>&gt;</a:t>
            </a:r>
            <a:endParaRPr lang="ko-KR" altLang="en-US" sz="1000" dirty="0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0F34111D-A263-4DA7-8C2E-E20339BAE88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414105" y="6312672"/>
            <a:ext cx="1569013" cy="389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906432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-14751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-14514" y="6753859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5A0CA2D-3948-401D-BABC-11227489B8C2}"/>
              </a:ext>
            </a:extLst>
          </p:cNvPr>
          <p:cNvSpPr/>
          <p:nvPr/>
        </p:nvSpPr>
        <p:spPr>
          <a:xfrm>
            <a:off x="320132" y="299317"/>
            <a:ext cx="5721971" cy="6570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3000" b="1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007CEB5-BBC7-4778-AC58-72F5CEE4E1F7}"/>
              </a:ext>
            </a:extLst>
          </p:cNvPr>
          <p:cNvSpPr/>
          <p:nvPr/>
        </p:nvSpPr>
        <p:spPr>
          <a:xfrm>
            <a:off x="138545" y="167103"/>
            <a:ext cx="5778005" cy="657022"/>
          </a:xfrm>
          <a:prstGeom prst="rect">
            <a:avLst/>
          </a:prstGeom>
          <a:solidFill>
            <a:srgbClr val="C00000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3000" b="1" dirty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주민자치회 현황</a:t>
            </a:r>
            <a:endParaRPr kumimoji="0" lang="ko-KR" altLang="en-US" sz="3000" b="1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graphicFrame>
        <p:nvGraphicFramePr>
          <p:cNvPr id="13" name="차트 12">
            <a:extLst>
              <a:ext uri="{FF2B5EF4-FFF2-40B4-BE49-F238E27FC236}">
                <a16:creationId xmlns:a16="http://schemas.microsoft.com/office/drawing/2014/main" id="{31FC657D-B6D1-4EAD-8378-868D2A15A9D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76097328"/>
              </p:ext>
            </p:extLst>
          </p:nvPr>
        </p:nvGraphicFramePr>
        <p:xfrm>
          <a:off x="436848" y="1071424"/>
          <a:ext cx="11441115" cy="52020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EDDE9EF5-16FC-4CE8-BB3D-6CACFADE05AE}"/>
              </a:ext>
            </a:extLst>
          </p:cNvPr>
          <p:cNvSpPr/>
          <p:nvPr/>
        </p:nvSpPr>
        <p:spPr>
          <a:xfrm>
            <a:off x="6657582" y="1116568"/>
            <a:ext cx="4980852" cy="223261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C3AA23-592F-4829-B24E-6BF0AD4753EF}"/>
              </a:ext>
            </a:extLst>
          </p:cNvPr>
          <p:cNvSpPr txBox="1"/>
          <p:nvPr/>
        </p:nvSpPr>
        <p:spPr>
          <a:xfrm>
            <a:off x="6777347" y="1407299"/>
            <a:ext cx="498085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b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원주시 주민자치회</a:t>
            </a:r>
            <a:r>
              <a:rPr lang="en-US" altLang="ko-KR" sz="4400" b="1" dirty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</a:p>
          <a:p>
            <a:pPr algn="ctr"/>
            <a:r>
              <a:rPr lang="en-US" altLang="ko-KR" sz="8800" i="1" dirty="0">
                <a:solidFill>
                  <a:schemeClr val="bg1"/>
                </a:solidFill>
              </a:rPr>
              <a:t>0</a:t>
            </a:r>
            <a:r>
              <a:rPr lang="ko-KR" altLang="en-US" sz="2400" i="1" dirty="0">
                <a:solidFill>
                  <a:schemeClr val="bg1"/>
                </a:solidFill>
              </a:rPr>
              <a:t>개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5B4622-D7AB-4CB2-AC2C-B5F89EA50AF0}"/>
              </a:ext>
            </a:extLst>
          </p:cNvPr>
          <p:cNvSpPr txBox="1"/>
          <p:nvPr/>
        </p:nvSpPr>
        <p:spPr>
          <a:xfrm>
            <a:off x="9661852" y="6300220"/>
            <a:ext cx="39531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&lt;</a:t>
            </a:r>
            <a:r>
              <a:rPr lang="ko-KR" altLang="en-US" sz="1600" b="1" dirty="0"/>
              <a:t>출처</a:t>
            </a:r>
            <a:r>
              <a:rPr lang="en-US" altLang="ko-KR" sz="1600" b="1" dirty="0"/>
              <a:t>: </a:t>
            </a:r>
            <a:r>
              <a:rPr lang="ko-KR" altLang="en-US" sz="1600" b="1" dirty="0"/>
              <a:t>행정안전부</a:t>
            </a:r>
            <a:r>
              <a:rPr lang="en-US" altLang="ko-KR" sz="1600" b="1" dirty="0"/>
              <a:t>&gt;</a:t>
            </a:r>
            <a:endParaRPr lang="ko-KR" altLang="en-US" sz="1600" b="1" dirty="0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1684FA53-31BF-4233-9504-56374616C4C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10021454" y="234559"/>
            <a:ext cx="1850413" cy="4587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FAED7D44-9704-4879-9951-201C3C9EA9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484" y="167103"/>
            <a:ext cx="5721971" cy="2609869"/>
          </a:xfrm>
          <a:prstGeom prst="rect">
            <a:avLst/>
          </a:prstGeom>
        </p:spPr>
      </p:pic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BB333B79-B775-4029-992A-8C036300CB15}"/>
              </a:ext>
            </a:extLst>
          </p:cNvPr>
          <p:cNvSpPr/>
          <p:nvPr/>
        </p:nvSpPr>
        <p:spPr>
          <a:xfrm>
            <a:off x="320132" y="299317"/>
            <a:ext cx="5721971" cy="6570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3000" b="1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CF9A3A0B-2573-4A76-AD8A-5B5666D9C25D}"/>
              </a:ext>
            </a:extLst>
          </p:cNvPr>
          <p:cNvSpPr/>
          <p:nvPr/>
        </p:nvSpPr>
        <p:spPr>
          <a:xfrm>
            <a:off x="138545" y="167103"/>
            <a:ext cx="5778005" cy="657022"/>
          </a:xfrm>
          <a:prstGeom prst="rect">
            <a:avLst/>
          </a:prstGeom>
          <a:solidFill>
            <a:srgbClr val="C00000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3000" b="1" i="0" u="none" strike="noStrike" kern="1200" cap="none" spc="0" normalizeH="0" baseline="0" dirty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제언사항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D740EEA-75FA-49AF-B39C-49866DD0FD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32" y="1149066"/>
            <a:ext cx="5596418" cy="523450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0D7F3D44-DFF9-4599-B7E5-99762ED2E6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452" y="2860265"/>
            <a:ext cx="5721971" cy="352330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CA79073-535F-467B-8B5B-6B84FED9134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10675059" y="284525"/>
            <a:ext cx="1392910" cy="3453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157018" y="286327"/>
            <a:ext cx="11792224" cy="6188364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solidFill>
                <a:schemeClr val="tx1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99711" y="1132212"/>
            <a:ext cx="3339601" cy="45149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7" name="직사각형 11"/>
          <p:cNvSpPr/>
          <p:nvPr/>
        </p:nvSpPr>
        <p:spPr>
          <a:xfrm>
            <a:off x="3822782" y="1175846"/>
            <a:ext cx="7907973" cy="1631216"/>
          </a:xfrm>
          <a:prstGeom prst="rect">
            <a:avLst/>
          </a:prstGeom>
          <a:solidFill>
            <a:srgbClr val="FFF2CC">
              <a:alpha val="100000"/>
            </a:srgbClr>
          </a:solidFill>
          <a:ln>
            <a:solidFill>
              <a:srgbClr val="A6A6A6">
                <a:alpha val="100000"/>
              </a:srgb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indent="0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5000" b="0" i="0" u="none" strike="noStrike" kern="1200" cap="none" spc="-100" normalizeH="0" baseline="0" dirty="0">
                <a:solidFill>
                  <a:srgbClr val="000000"/>
                </a:solidFill>
                <a:latin typeface="HY헤드라인M"/>
                <a:ea typeface="HY헤드라인M"/>
              </a:rPr>
              <a:t>원주시 주민자치회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5000" spc="-100" dirty="0">
                <a:solidFill>
                  <a:srgbClr val="000000"/>
                </a:solidFill>
                <a:latin typeface="HY헤드라인M"/>
                <a:ea typeface="HY헤드라인M"/>
              </a:rPr>
              <a:t>시범 실시 촉구에 관한 제언</a:t>
            </a:r>
            <a:endParaRPr kumimoji="0" lang="ko-KR" altLang="en-US" sz="5000" b="0" i="0" u="none" strike="noStrike" kern="1200" cap="none" spc="-100" normalizeH="0" baseline="0" dirty="0">
              <a:solidFill>
                <a:srgbClr val="000000"/>
              </a:solidFill>
              <a:latin typeface="HY헤드라인M"/>
              <a:ea typeface="HY헤드라인M"/>
            </a:endParaRPr>
          </a:p>
        </p:txBody>
      </p:sp>
      <p:graphicFrame>
        <p:nvGraphicFramePr>
          <p:cNvPr id="12" name="표 9">
            <a:extLst>
              <a:ext uri="{FF2B5EF4-FFF2-40B4-BE49-F238E27FC236}">
                <a16:creationId xmlns:a16="http://schemas.microsoft.com/office/drawing/2014/main" id="{46EE068E-39D8-4F64-A1A4-6093EA5F3F34}"/>
              </a:ext>
            </a:extLst>
          </p:cNvPr>
          <p:cNvGraphicFramePr>
            <a:graphicFrameLocks noGrp="1"/>
          </p:cNvGraphicFramePr>
          <p:nvPr/>
        </p:nvGraphicFramePr>
        <p:xfrm>
          <a:off x="4903846" y="3449535"/>
          <a:ext cx="5398389" cy="1058101"/>
        </p:xfrm>
        <a:graphic>
          <a:graphicData uri="http://schemas.openxmlformats.org/drawingml/2006/table">
            <a:tbl>
              <a:tblPr firstRow="1" bandRow="1"/>
              <a:tblGrid>
                <a:gridCol w="5398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50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50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50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50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50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17434C73-1ED4-46E1-8D33-950C44A00836}"/>
              </a:ext>
            </a:extLst>
          </p:cNvPr>
          <p:cNvSpPr/>
          <p:nvPr/>
        </p:nvSpPr>
        <p:spPr>
          <a:xfrm>
            <a:off x="4073236" y="3072097"/>
            <a:ext cx="3676073" cy="7092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3" name="표 9">
            <a:extLst>
              <a:ext uri="{FF2B5EF4-FFF2-40B4-BE49-F238E27FC236}">
                <a16:creationId xmlns:a16="http://schemas.microsoft.com/office/drawing/2014/main" id="{999135C6-DF9E-44B0-8912-53D0E9DA9DEE}"/>
              </a:ext>
            </a:extLst>
          </p:cNvPr>
          <p:cNvGraphicFramePr>
            <a:graphicFrameLocks noGrp="1"/>
          </p:cNvGraphicFramePr>
          <p:nvPr/>
        </p:nvGraphicFramePr>
        <p:xfrm>
          <a:off x="5374901" y="4466190"/>
          <a:ext cx="5832497" cy="1139889"/>
        </p:xfrm>
        <a:graphic>
          <a:graphicData uri="http://schemas.openxmlformats.org/drawingml/2006/table">
            <a:tbl>
              <a:tblPr firstRow="1" bandRow="1"/>
              <a:tblGrid>
                <a:gridCol w="58324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5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지역구</a:t>
                      </a:r>
                      <a:r>
                        <a:rPr lang="en-US" altLang="ko-KR" sz="5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</a:t>
                      </a:r>
                      <a:r>
                        <a:rPr lang="ko-KR" altLang="en-US" sz="5400" b="1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단구동</a:t>
                      </a:r>
                      <a:endParaRPr lang="ko-KR" altLang="en-US" sz="5400" b="1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8" name="그림 17">
            <a:extLst>
              <a:ext uri="{FF2B5EF4-FFF2-40B4-BE49-F238E27FC236}">
                <a16:creationId xmlns:a16="http://schemas.microsoft.com/office/drawing/2014/main" id="{A095CD74-707D-43B5-8216-FEC280D094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10226311" y="580411"/>
            <a:ext cx="1504444" cy="373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7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76848" y="283462"/>
            <a:ext cx="11638303" cy="629107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/>
              <a:t>청소년 복합문화</a:t>
            </a:r>
            <a:r>
              <a:rPr lang="en-US" altLang="ko-KR"/>
              <a:t>.  </a:t>
            </a:r>
            <a:r>
              <a:rPr lang="ko-KR" altLang="en-US"/>
              <a:t>체육광장 건립의 필요성과 제안 및 요청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968501" y="1209180"/>
            <a:ext cx="6225972" cy="116955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ko-KR" altLang="en-US" sz="7000" dirty="0">
                <a:latin typeface="HY헤드라인M"/>
                <a:ea typeface="HY헤드라인M"/>
              </a:rPr>
              <a:t>감사합니다</a:t>
            </a:r>
            <a:r>
              <a:rPr lang="en-US" altLang="ko-KR" sz="7000" dirty="0">
                <a:latin typeface="HY헤드라인M"/>
                <a:ea typeface="HY헤드라인M"/>
              </a:rPr>
              <a:t>.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28316" y="888649"/>
            <a:ext cx="3674753" cy="50634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graphicFrame>
        <p:nvGraphicFramePr>
          <p:cNvPr id="17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600495"/>
              </p:ext>
            </p:extLst>
          </p:nvPr>
        </p:nvGraphicFramePr>
        <p:xfrm>
          <a:off x="5382292" y="2818322"/>
          <a:ext cx="5398389" cy="1080453"/>
        </p:xfrm>
        <a:graphic>
          <a:graphicData uri="http://schemas.openxmlformats.org/drawingml/2006/table">
            <a:tbl>
              <a:tblPr firstRow="1" bandRow="1"/>
              <a:tblGrid>
                <a:gridCol w="5398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5000" kern="0" spc="-60" dirty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【</a:t>
                      </a:r>
                      <a:r>
                        <a:rPr lang="ko-KR" altLang="en-US" sz="5000" kern="0" spc="-60" dirty="0" err="1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박한근</a:t>
                      </a:r>
                      <a:r>
                        <a:rPr lang="ko-KR" altLang="en-US" sz="50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 의원</a:t>
                      </a:r>
                      <a:r>
                        <a:rPr lang="en-US" altLang="ko-KR" sz="5000" kern="0" spc="-60" dirty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】</a:t>
                      </a:r>
                      <a:endParaRPr lang="ko-KR" altLang="en-US" sz="50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표 9">
            <a:extLst>
              <a:ext uri="{FF2B5EF4-FFF2-40B4-BE49-F238E27FC236}">
                <a16:creationId xmlns:a16="http://schemas.microsoft.com/office/drawing/2014/main" id="{6C48CECC-D6D7-46DC-9A62-016663FE79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9312674"/>
              </p:ext>
            </p:extLst>
          </p:nvPr>
        </p:nvGraphicFramePr>
        <p:xfrm>
          <a:off x="5899476" y="3936873"/>
          <a:ext cx="5832497" cy="1139889"/>
        </p:xfrm>
        <a:graphic>
          <a:graphicData uri="http://schemas.openxmlformats.org/drawingml/2006/table">
            <a:tbl>
              <a:tblPr firstRow="1" bandRow="1"/>
              <a:tblGrid>
                <a:gridCol w="58324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5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지역구</a:t>
                      </a:r>
                      <a:r>
                        <a:rPr lang="en-US" altLang="ko-KR" sz="5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</a:t>
                      </a:r>
                      <a:r>
                        <a:rPr lang="ko-KR" altLang="en-US" sz="5400" b="1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단구동</a:t>
                      </a:r>
                      <a:endParaRPr lang="ko-KR" altLang="en-US" sz="5400" b="1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0" name="그림 19">
            <a:extLst>
              <a:ext uri="{FF2B5EF4-FFF2-40B4-BE49-F238E27FC236}">
                <a16:creationId xmlns:a16="http://schemas.microsoft.com/office/drawing/2014/main" id="{93A3C522-C821-4FDB-A1C1-274FA562237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9869209" y="489169"/>
            <a:ext cx="1504444" cy="3958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</TotalTime>
  <Words>149</Words>
  <Application>Microsoft Office PowerPoint</Application>
  <PresentationFormat>와이드스크린</PresentationFormat>
  <Paragraphs>59</Paragraphs>
  <Slides>9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HY견명조</vt:lpstr>
      <vt:lpstr>HY헤드라인M</vt:lpstr>
      <vt:lpstr>맑은 고딕</vt:lpstr>
      <vt:lpstr>함초롬바탕</vt:lpstr>
      <vt:lpstr>Arial</vt:lpstr>
      <vt:lpstr>Arial Rounded MT Bold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계정</dc:creator>
  <cp:lastModifiedBy>USER</cp:lastModifiedBy>
  <cp:revision>100</cp:revision>
  <cp:lastPrinted>2024-06-03T04:07:00Z</cp:lastPrinted>
  <dcterms:created xsi:type="dcterms:W3CDTF">2023-09-25T02:06:43Z</dcterms:created>
  <dcterms:modified xsi:type="dcterms:W3CDTF">2024-06-07T06:05:19Z</dcterms:modified>
  <cp:version/>
</cp:coreProperties>
</file>