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7" r:id="rId2"/>
    <p:sldId id="273" r:id="rId3"/>
    <p:sldId id="274" r:id="rId4"/>
    <p:sldId id="257" r:id="rId5"/>
    <p:sldId id="258" r:id="rId6"/>
    <p:sldId id="271" r:id="rId7"/>
    <p:sldId id="262" r:id="rId8"/>
    <p:sldId id="275" r:id="rId9"/>
    <p:sldId id="264" r:id="rId10"/>
    <p:sldId id="265" r:id="rId11"/>
    <p:sldId id="266" r:id="rId12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44A5AE-8635-41D9-8A9D-4B9854812076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B54947-0F9F-4A0B-8E6D-06C948196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156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97170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5056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3690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9099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80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3992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8237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4433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39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1413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0450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96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692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9948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4749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2389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0021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3827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082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0375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3A050-45E6-4DF8-91CF-3750FBAD16C0}" type="datetimeFigureOut">
              <a:rPr lang="ko-KR" altLang="en-US" smtClean="0"/>
              <a:t>2023-12-15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7CA2A-49FE-4163-8357-282A81A68F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4751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3" t="2737" r="4740"/>
          <a:stretch/>
        </p:blipFill>
        <p:spPr>
          <a:xfrm>
            <a:off x="1536700" y="0"/>
            <a:ext cx="8928100" cy="685800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1511300" y="63500"/>
            <a:ext cx="8724900" cy="8763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731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5" r="3421"/>
          <a:stretch/>
        </p:blipFill>
        <p:spPr>
          <a:xfrm>
            <a:off x="324197" y="74815"/>
            <a:ext cx="7980218" cy="6783185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962662" y="5377642"/>
            <a:ext cx="3800531" cy="45188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 rot="20289918" flipV="1">
            <a:off x="4799092" y="4986148"/>
            <a:ext cx="3058571" cy="782987"/>
            <a:chOff x="7019835" y="7065687"/>
            <a:chExt cx="6171429" cy="1425896"/>
          </a:xfrm>
        </p:grpSpPr>
        <p:pic>
          <p:nvPicPr>
            <p:cNvPr id="6" name="Object 2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19835" y="7065687"/>
              <a:ext cx="6171429" cy="1425896"/>
            </a:xfrm>
            <a:prstGeom prst="rect">
              <a:avLst/>
            </a:prstGeom>
          </p:spPr>
        </p:pic>
      </p:grpSp>
      <p:sp>
        <p:nvSpPr>
          <p:cNvPr id="7" name="직사각형 6"/>
          <p:cNvSpPr/>
          <p:nvPr/>
        </p:nvSpPr>
        <p:spPr>
          <a:xfrm>
            <a:off x="7375539" y="3232646"/>
            <a:ext cx="4551311" cy="13292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청주시 </a:t>
            </a:r>
            <a:r>
              <a:rPr lang="en-US" altLang="ko-KR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2040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년까지 </a:t>
            </a:r>
            <a:endParaRPr lang="en-US" altLang="ko-KR" sz="28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인구 </a:t>
            </a:r>
            <a:r>
              <a:rPr lang="en-US" altLang="ko-KR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28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만명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달성 목표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56704" y="1113905"/>
            <a:ext cx="1446415" cy="34082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5125964" y="909177"/>
            <a:ext cx="2404826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solidFill>
                  <a:srgbClr val="FF0000"/>
                </a:solidFill>
              </a:rPr>
              <a:t>2023.11.06.</a:t>
            </a:r>
            <a:endParaRPr lang="ko-KR" altLang="en-US" sz="3200" b="1" dirty="0">
              <a:solidFill>
                <a:srgbClr val="FF0000"/>
              </a:solidFill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2300996" y="893801"/>
            <a:ext cx="2796336" cy="440207"/>
            <a:chOff x="7019835" y="7065687"/>
            <a:chExt cx="6171429" cy="1425896"/>
          </a:xfrm>
        </p:grpSpPr>
        <p:pic>
          <p:nvPicPr>
            <p:cNvPr id="15" name="Object 2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19835" y="7065687"/>
              <a:ext cx="6171429" cy="14258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067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90" y="0"/>
            <a:ext cx="7161370" cy="685800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90698" y="58189"/>
            <a:ext cx="5253644" cy="914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5556743" y="410202"/>
            <a:ext cx="1670292" cy="399011"/>
            <a:chOff x="7019835" y="7065687"/>
            <a:chExt cx="6171429" cy="1425896"/>
          </a:xfrm>
        </p:grpSpPr>
        <p:pic>
          <p:nvPicPr>
            <p:cNvPr id="10" name="Object 2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19835" y="7065687"/>
              <a:ext cx="6171429" cy="1425896"/>
            </a:xfrm>
            <a:prstGeom prst="rect">
              <a:avLst/>
            </a:prstGeom>
          </p:spPr>
        </p:pic>
      </p:grpSp>
      <p:sp>
        <p:nvSpPr>
          <p:cNvPr id="11" name="직사각형 10"/>
          <p:cNvSpPr/>
          <p:nvPr/>
        </p:nvSpPr>
        <p:spPr>
          <a:xfrm>
            <a:off x="7253004" y="275253"/>
            <a:ext cx="2582382" cy="6689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2022.05.03</a:t>
            </a:r>
            <a:endParaRPr lang="ko-KR" altLang="en-US" sz="28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0153" y="6010102"/>
            <a:ext cx="6302662" cy="59020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 rot="18636130" flipV="1">
            <a:off x="6604355" y="5343721"/>
            <a:ext cx="2092654" cy="559926"/>
            <a:chOff x="7019835" y="7065687"/>
            <a:chExt cx="6171429" cy="1425896"/>
          </a:xfrm>
        </p:grpSpPr>
        <p:pic>
          <p:nvPicPr>
            <p:cNvPr id="14" name="Object 2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19835" y="7065687"/>
              <a:ext cx="6171429" cy="1425896"/>
            </a:xfrm>
            <a:prstGeom prst="rect">
              <a:avLst/>
            </a:prstGeom>
          </p:spPr>
        </p:pic>
      </p:grpSp>
      <p:sp>
        <p:nvSpPr>
          <p:cNvPr id="15" name="직사각형 14"/>
          <p:cNvSpPr/>
          <p:nvPr/>
        </p:nvSpPr>
        <p:spPr>
          <a:xfrm>
            <a:off x="6831011" y="3233865"/>
            <a:ext cx="5093552" cy="13292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삼성 반도체 공장 유치를 위한</a:t>
            </a:r>
            <a:endParaRPr lang="en-US" altLang="ko-KR" sz="28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만평 규모의 부지 확보</a:t>
            </a:r>
          </a:p>
        </p:txBody>
      </p:sp>
    </p:spTree>
    <p:extLst>
      <p:ext uri="{BB962C8B-B14F-4D97-AF65-F5344CB8AC3E}">
        <p14:creationId xmlns:p14="http://schemas.microsoft.com/office/powerpoint/2010/main" val="97103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8" b="3371"/>
          <a:stretch/>
        </p:blipFill>
        <p:spPr>
          <a:xfrm>
            <a:off x="385120" y="381000"/>
            <a:ext cx="6651575" cy="6256743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4A128E19-E3A7-4FBB-AAD6-39894042226B}"/>
              </a:ext>
            </a:extLst>
          </p:cNvPr>
          <p:cNvSpPr/>
          <p:nvPr/>
        </p:nvSpPr>
        <p:spPr>
          <a:xfrm>
            <a:off x="419884" y="3580112"/>
            <a:ext cx="6323816" cy="6308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835937" y="3335866"/>
            <a:ext cx="4957234" cy="2449111"/>
          </a:xfrm>
          <a:prstGeom prst="rect">
            <a:avLst/>
          </a:prstGeom>
          <a:noFill/>
          <a:ln>
            <a:solidFill>
              <a:srgbClr val="0E0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횡성댐의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이수안전도가 </a:t>
            </a:r>
            <a:endParaRPr lang="en-US" altLang="ko-KR" sz="28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97%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에서 </a:t>
            </a:r>
            <a:r>
              <a:rPr lang="en-US" altLang="ko-KR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87%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로 하락하여 </a:t>
            </a:r>
            <a:endParaRPr lang="en-US" altLang="ko-KR" sz="28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안정적인 용수공급에 차질이 발생할 수 있다는 기존 주장을 되풀이</a:t>
            </a:r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하고 있다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="" xmlns:a16="http://schemas.microsoft.com/office/drawing/2014/main" id="{4A128E19-E3A7-4FBB-AAD6-39894042226B}"/>
              </a:ext>
            </a:extLst>
          </p:cNvPr>
          <p:cNvSpPr/>
          <p:nvPr/>
        </p:nvSpPr>
        <p:spPr>
          <a:xfrm>
            <a:off x="495314" y="1729000"/>
            <a:ext cx="3619486" cy="303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4224993" y="1607234"/>
            <a:ext cx="2610943" cy="440207"/>
            <a:chOff x="7019835" y="7065687"/>
            <a:chExt cx="6171429" cy="1425896"/>
          </a:xfrm>
        </p:grpSpPr>
        <p:pic>
          <p:nvPicPr>
            <p:cNvPr id="21" name="Object 2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19835" y="7065687"/>
              <a:ext cx="6171429" cy="1425896"/>
            </a:xfrm>
            <a:prstGeom prst="rect">
              <a:avLst/>
            </a:prstGeom>
          </p:spPr>
        </p:pic>
      </p:grpSp>
      <p:sp>
        <p:nvSpPr>
          <p:cNvPr id="22" name="직사각형 21"/>
          <p:cNvSpPr/>
          <p:nvPr/>
        </p:nvSpPr>
        <p:spPr>
          <a:xfrm>
            <a:off x="6835937" y="1591557"/>
            <a:ext cx="4962164" cy="1329273"/>
          </a:xfrm>
          <a:prstGeom prst="rect">
            <a:avLst/>
          </a:prstGeom>
          <a:noFill/>
          <a:ln>
            <a:solidFill>
              <a:srgbClr val="0E0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가뭄 시 안정적 물 공급 어렵다는 기존입장 고수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해제에 난색</a:t>
            </a:r>
          </a:p>
        </p:txBody>
      </p:sp>
      <p:grpSp>
        <p:nvGrpSpPr>
          <p:cNvPr id="23" name="그룹 22"/>
          <p:cNvGrpSpPr/>
          <p:nvPr/>
        </p:nvGrpSpPr>
        <p:grpSpPr>
          <a:xfrm>
            <a:off x="5330444" y="3137421"/>
            <a:ext cx="1706251" cy="440207"/>
            <a:chOff x="7019835" y="7065687"/>
            <a:chExt cx="6171429" cy="1425896"/>
          </a:xfrm>
        </p:grpSpPr>
        <p:pic>
          <p:nvPicPr>
            <p:cNvPr id="24" name="Object 2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19835" y="7065687"/>
              <a:ext cx="6171429" cy="14258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845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8" b="3371"/>
          <a:stretch/>
        </p:blipFill>
        <p:spPr>
          <a:xfrm>
            <a:off x="371348" y="343459"/>
            <a:ext cx="6651575" cy="6256743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7022923" y="1722680"/>
            <a:ext cx="4810464" cy="1230990"/>
          </a:xfrm>
          <a:prstGeom prst="rect">
            <a:avLst/>
          </a:prstGeom>
          <a:noFill/>
          <a:ln>
            <a:solidFill>
              <a:srgbClr val="0E0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 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25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 국회를 통과한</a:t>
            </a:r>
            <a:endParaRPr lang="en-US" altLang="ko-KR" sz="20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강원특별법에 </a:t>
            </a:r>
            <a:endParaRPr lang="en-US" altLang="ko-KR" sz="20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상수원보호구역 지정 등에 관한 특례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조항이 삭제됨</a:t>
            </a:r>
            <a:endParaRPr lang="ko-KR" altLang="en-US" sz="20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 rot="20338422">
            <a:off x="5778978" y="1819724"/>
            <a:ext cx="1148700" cy="440207"/>
            <a:chOff x="7019835" y="7065687"/>
            <a:chExt cx="6171429" cy="1425896"/>
          </a:xfrm>
        </p:grpSpPr>
        <p:pic>
          <p:nvPicPr>
            <p:cNvPr id="24" name="Object 2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19835" y="7065687"/>
              <a:ext cx="6171429" cy="1425896"/>
            </a:xfrm>
            <a:prstGeom prst="rect">
              <a:avLst/>
            </a:prstGeom>
          </p:spPr>
        </p:pic>
      </p:grp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4A128E19-E3A7-4FBB-AAD6-39894042226B}"/>
              </a:ext>
            </a:extLst>
          </p:cNvPr>
          <p:cNvSpPr/>
          <p:nvPr/>
        </p:nvSpPr>
        <p:spPr>
          <a:xfrm>
            <a:off x="371348" y="2270557"/>
            <a:ext cx="6597061" cy="5361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003" b="74607"/>
          <a:stretch/>
        </p:blipFill>
        <p:spPr>
          <a:xfrm>
            <a:off x="457983" y="322991"/>
            <a:ext cx="8803692" cy="1200658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284" y="3004704"/>
            <a:ext cx="6447103" cy="3866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04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04800" y="76201"/>
            <a:ext cx="3429000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대형버스 주차장</a:t>
            </a:r>
            <a:endParaRPr lang="ko-KR" altLang="en-US" sz="28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95" y="719212"/>
            <a:ext cx="10243279" cy="597368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1783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99"/>
          <a:stretch/>
        </p:blipFill>
        <p:spPr>
          <a:xfrm>
            <a:off x="0" y="0"/>
            <a:ext cx="6024004" cy="32639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29" r="16286"/>
          <a:stretch/>
        </p:blipFill>
        <p:spPr>
          <a:xfrm>
            <a:off x="0" y="3263900"/>
            <a:ext cx="4442974" cy="35941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974" y="2692400"/>
            <a:ext cx="7660126" cy="41656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6538088" y="960250"/>
            <a:ext cx="48974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400" b="1" dirty="0" smtClean="0">
                <a:solidFill>
                  <a:srgbClr val="0000FF"/>
                </a:solidFill>
              </a:rPr>
              <a:t>공사차량 비산먼지</a:t>
            </a:r>
            <a:endParaRPr lang="ko-KR" altLang="en-US" sz="4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40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74" r="9094" b="10881"/>
          <a:stretch/>
        </p:blipFill>
        <p:spPr>
          <a:xfrm>
            <a:off x="0" y="606829"/>
            <a:ext cx="12106236" cy="6251171"/>
          </a:xfrm>
          <a:prstGeom prst="rect">
            <a:avLst/>
          </a:prstGeom>
        </p:spPr>
      </p:pic>
      <p:sp>
        <p:nvSpPr>
          <p:cNvPr id="5" name="모서리가 둥근 직사각형 4"/>
          <p:cNvSpPr/>
          <p:nvPr/>
        </p:nvSpPr>
        <p:spPr>
          <a:xfrm>
            <a:off x="304800" y="66504"/>
            <a:ext cx="3429000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도심 가변차선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5214421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04800" y="76201"/>
            <a:ext cx="3429000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 smtClean="0"/>
              <a:t>쿨링포그</a:t>
            </a:r>
            <a:endParaRPr lang="ko-KR" altLang="en-US" sz="2800" b="1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17632" r="20644"/>
          <a:stretch/>
        </p:blipFill>
        <p:spPr>
          <a:xfrm>
            <a:off x="49878" y="748143"/>
            <a:ext cx="7090687" cy="4106489"/>
          </a:xfrm>
          <a:prstGeom prst="rect">
            <a:avLst/>
          </a:prstGeom>
          <a:ln w="28575">
            <a:solidFill>
              <a:srgbClr val="0E0036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8" t="28340" r="22260" b="11288"/>
          <a:stretch/>
        </p:blipFill>
        <p:spPr>
          <a:xfrm>
            <a:off x="5124359" y="3170271"/>
            <a:ext cx="6999988" cy="3687729"/>
          </a:xfrm>
          <a:prstGeom prst="rect">
            <a:avLst/>
          </a:prstGeom>
          <a:ln w="28575">
            <a:solidFill>
              <a:srgbClr val="0E0036"/>
            </a:solidFill>
          </a:ln>
        </p:spPr>
      </p:pic>
    </p:spTree>
    <p:extLst>
      <p:ext uri="{BB962C8B-B14F-4D97-AF65-F5344CB8AC3E}">
        <p14:creationId xmlns:p14="http://schemas.microsoft.com/office/powerpoint/2010/main" val="347444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31" y="22052"/>
            <a:ext cx="8097244" cy="5338739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669174" y="2849716"/>
            <a:ext cx="7090758" cy="10307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/>
          </a:p>
        </p:txBody>
      </p:sp>
      <p:sp>
        <p:nvSpPr>
          <p:cNvPr id="7" name="직사각형 6"/>
          <p:cNvSpPr/>
          <p:nvPr/>
        </p:nvSpPr>
        <p:spPr>
          <a:xfrm>
            <a:off x="3632663" y="4380806"/>
            <a:ext cx="8280862" cy="2325803"/>
          </a:xfrm>
          <a:prstGeom prst="rect">
            <a:avLst/>
          </a:prstGeom>
          <a:solidFill>
            <a:schemeClr val="bg1"/>
          </a:solidFill>
          <a:ln>
            <a:solidFill>
              <a:srgbClr val="0E0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  <a:r>
              <a:rPr lang="ko-KR" altLang="en-US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환경개선부담금의 부과 </a:t>
            </a:r>
            <a:r>
              <a:rPr lang="ko-KR" altLang="en-US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∙ </a:t>
            </a:r>
            <a:r>
              <a:rPr lang="ko-KR" altLang="en-US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징수</a:t>
            </a:r>
            <a:r>
              <a:rPr lang="en-US" altLang="ko-KR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en-US" altLang="ko-KR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</a:t>
            </a:r>
            <a:r>
              <a:rPr lang="ko-KR" altLang="en-US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환경부장관은 경유를 연료로 사용하는 자동차의 소유자로부터 환경개선부담금</a:t>
            </a:r>
            <a:r>
              <a:rPr lang="en-US" altLang="ko-KR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이하</a:t>
            </a:r>
            <a:r>
              <a:rPr lang="en-US" altLang="ko-KR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＂</a:t>
            </a:r>
            <a:r>
              <a:rPr lang="ko-KR" altLang="en-US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개선부담금</a:t>
            </a:r>
            <a:r>
              <a:rPr lang="en-US" altLang="ko-KR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r>
              <a:rPr lang="ko-KR" altLang="en-US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이라 한다</a:t>
            </a:r>
            <a:r>
              <a:rPr lang="en-US" altLang="ko-KR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부과</a:t>
            </a:r>
            <a:r>
              <a:rPr lang="ko-KR" altLang="en-US" sz="3200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∙징수 한다</a:t>
            </a:r>
            <a:r>
              <a:rPr lang="en-US" altLang="ko-KR" sz="3200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.</a:t>
            </a:r>
            <a:endParaRPr lang="en-US" altLang="ko-KR" sz="32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 rot="2824947">
            <a:off x="7724920" y="3382071"/>
            <a:ext cx="1312388" cy="440207"/>
            <a:chOff x="7019835" y="7065687"/>
            <a:chExt cx="6171429" cy="1425896"/>
          </a:xfrm>
          <a:noFill/>
        </p:grpSpPr>
        <p:pic>
          <p:nvPicPr>
            <p:cNvPr id="10" name="Object 2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19835" y="7065687"/>
              <a:ext cx="6171429" cy="1425896"/>
            </a:xfrm>
            <a:prstGeom prst="rect">
              <a:avLst/>
            </a:prstGeom>
            <a:grpFill/>
          </p:spPr>
        </p:pic>
      </p:grpSp>
      <p:cxnSp>
        <p:nvCxnSpPr>
          <p:cNvPr id="5" name="직선 연결선 4"/>
          <p:cNvCxnSpPr/>
          <p:nvPr/>
        </p:nvCxnSpPr>
        <p:spPr>
          <a:xfrm>
            <a:off x="2851265" y="1629295"/>
            <a:ext cx="259357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5611415" y="1009897"/>
            <a:ext cx="3732414" cy="62345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smtClean="0">
                <a:solidFill>
                  <a:srgbClr val="FF0000"/>
                </a:solidFill>
              </a:rPr>
              <a:t>환경개선비용 </a:t>
            </a:r>
            <a:r>
              <a:rPr lang="ko-KR" altLang="en-US" sz="2800" b="1" dirty="0" err="1" smtClean="0">
                <a:solidFill>
                  <a:srgbClr val="FF0000"/>
                </a:solidFill>
              </a:rPr>
              <a:t>부담법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493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sp>
        <p:nvSpPr>
          <p:cNvPr id="7" name="모서리가 둥근 직사각형 6"/>
          <p:cNvSpPr/>
          <p:nvPr/>
        </p:nvSpPr>
        <p:spPr>
          <a:xfrm>
            <a:off x="304800" y="76201"/>
            <a:ext cx="3873500" cy="494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err="1" smtClean="0"/>
              <a:t>원주천</a:t>
            </a:r>
            <a:r>
              <a:rPr lang="ko-KR" altLang="en-US" sz="2800" b="1" dirty="0" smtClean="0"/>
              <a:t> 환경오염 인자</a:t>
            </a:r>
            <a:endParaRPr lang="ko-KR" alt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706238" y="1404750"/>
            <a:ext cx="58592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400" b="1" dirty="0" smtClean="0">
                <a:solidFill>
                  <a:srgbClr val="0000FF"/>
                </a:solidFill>
              </a:rPr>
              <a:t>축제 야시장 취식 환경</a:t>
            </a:r>
            <a:endParaRPr lang="ko-KR" altLang="en-US" sz="4400" b="1" dirty="0">
              <a:solidFill>
                <a:srgbClr val="0000FF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70"/>
          <a:stretch/>
        </p:blipFill>
        <p:spPr>
          <a:xfrm>
            <a:off x="4947795" y="2755739"/>
            <a:ext cx="7177093" cy="4102261"/>
          </a:xfrm>
          <a:prstGeom prst="rect">
            <a:avLst/>
          </a:prstGeom>
          <a:ln w="28575">
            <a:solidFill>
              <a:srgbClr val="0E0036"/>
            </a:solidFill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3282"/>
            <a:ext cx="4857561" cy="2902218"/>
          </a:xfrm>
          <a:prstGeom prst="rect">
            <a:avLst/>
          </a:prstGeom>
          <a:ln w="28575">
            <a:solidFill>
              <a:srgbClr val="0E0036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33" r="12082" b="11039"/>
          <a:stretch/>
        </p:blipFill>
        <p:spPr>
          <a:xfrm>
            <a:off x="0" y="3891004"/>
            <a:ext cx="4857561" cy="2966996"/>
          </a:xfrm>
          <a:prstGeom prst="rect">
            <a:avLst/>
          </a:prstGeom>
          <a:ln w="28575">
            <a:solidFill>
              <a:srgbClr val="0E0036"/>
            </a:solidFill>
          </a:ln>
        </p:spPr>
      </p:pic>
    </p:spTree>
    <p:extLst>
      <p:ext uri="{BB962C8B-B14F-4D97-AF65-F5344CB8AC3E}">
        <p14:creationId xmlns:p14="http://schemas.microsoft.com/office/powerpoint/2010/main" val="311495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128</Words>
  <Application>Microsoft Office PowerPoint</Application>
  <PresentationFormat>와이드스크린</PresentationFormat>
  <Paragraphs>31</Paragraphs>
  <Slides>11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5" baseType="lpstr">
      <vt:lpstr>HY견고딕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Microsoft 계정</cp:lastModifiedBy>
  <cp:revision>18</cp:revision>
  <cp:lastPrinted>2023-12-14T07:14:22Z</cp:lastPrinted>
  <dcterms:created xsi:type="dcterms:W3CDTF">2023-12-14T06:22:26Z</dcterms:created>
  <dcterms:modified xsi:type="dcterms:W3CDTF">2023-12-15T05:51:48Z</dcterms:modified>
</cp:coreProperties>
</file>