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9"/>
  </p:handoutMasterIdLst>
  <p:sldIdLst>
    <p:sldId id="256" r:id="rId2"/>
    <p:sldId id="260" r:id="rId3"/>
    <p:sldId id="272" r:id="rId4"/>
    <p:sldId id="281" r:id="rId5"/>
    <p:sldId id="280" r:id="rId6"/>
    <p:sldId id="275" r:id="rId7"/>
    <p:sldId id="271" r:id="rId8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개수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3-9760-4B9E-9051-A0350CA27D08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4-9760-4B9E-9051-A0350CA27D08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5-9760-4B9E-9051-A0350CA27D08}"/>
              </c:ext>
            </c:extLst>
          </c:dPt>
          <c:dLbls>
            <c:dLbl>
              <c:idx val="0"/>
              <c:layout>
                <c:manualLayout>
                  <c:x val="-7.5916916439288912E-2"/>
                  <c:y val="-4.442612686750152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40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ko-KR" altLang="en-US" dirty="0"/>
                      <a:t>사업 </a:t>
                    </a:r>
                    <a:fld id="{F8D7523D-9C87-45B5-A86C-C23BD68CC170}" type="CATEGORYNAME">
                      <a:rPr lang="ko-KR" altLang="en-US" smtClean="0"/>
                      <a:pPr>
                        <a:defRPr sz="1400"/>
                      </a:pPr>
                      <a:t>[범주 이름]</a:t>
                    </a:fld>
                    <a:r>
                      <a:rPr lang="en-US" altLang="ko-KR" baseline="0" dirty="0"/>
                      <a:t>: </a:t>
                    </a:r>
                    <a:fld id="{90928C1C-6855-41E3-9D23-53C37D8D4A74}" type="VALUE">
                      <a:rPr lang="en-US" altLang="ko-KR" baseline="0" smtClean="0"/>
                      <a:pPr>
                        <a:defRPr sz="1400"/>
                      </a:pPr>
                      <a:t>[값]</a:t>
                    </a:fld>
                    <a:r>
                      <a:rPr lang="ko-KR" altLang="en-US" baseline="0" dirty="0"/>
                      <a:t>건</a:t>
                    </a:r>
                  </a:p>
                  <a:p>
                    <a:pPr>
                      <a:defRPr sz="1400"/>
                    </a:pPr>
                    <a:r>
                      <a:rPr lang="en-US" altLang="ko-KR" baseline="0" dirty="0">
                        <a:solidFill>
                          <a:schemeClr val="tx1"/>
                        </a:solidFill>
                      </a:rPr>
                      <a:t>(2,111</a:t>
                    </a:r>
                    <a:r>
                      <a:rPr lang="ko-KR" altLang="en-US" baseline="0" dirty="0">
                        <a:solidFill>
                          <a:schemeClr val="tx1"/>
                        </a:solidFill>
                      </a:rPr>
                      <a:t>백만 원</a:t>
                    </a:r>
                    <a:r>
                      <a:rPr lang="en-US" altLang="ko-KR" baseline="0" dirty="0">
                        <a:solidFill>
                          <a:schemeClr val="tx1"/>
                        </a:solidFill>
                      </a:rPr>
                      <a:t>)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439073416879228"/>
                      <c:h val="0.1787212634326796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9760-4B9E-9051-A0350CA27D08}"/>
                </c:ext>
              </c:extLst>
            </c:dLbl>
            <c:dLbl>
              <c:idx val="1"/>
              <c:layout>
                <c:manualLayout>
                  <c:x val="0.23804304154803935"/>
                  <c:y val="-7.2745519196892551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40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ko-KR" altLang="en-US" sz="1400" dirty="0"/>
                      <a:t>보조사업 </a:t>
                    </a:r>
                    <a:fld id="{BD6E04A6-7FD8-497A-A81E-C0389752FB4F}" type="CATEGORYNAME">
                      <a:rPr lang="ko-KR" altLang="en-US" sz="1400" smtClean="0"/>
                      <a:pPr>
                        <a:defRPr sz="1400">
                          <a:solidFill>
                            <a:schemeClr val="accent1"/>
                          </a:solidFill>
                        </a:defRPr>
                      </a:pPr>
                      <a:t>[범주 이름]</a:t>
                    </a:fld>
                    <a:r>
                      <a:rPr lang="en-US" altLang="ko-KR" sz="1400" baseline="0" dirty="0"/>
                      <a:t>: 36</a:t>
                    </a:r>
                    <a:r>
                      <a:rPr lang="ko-KR" altLang="en-US" sz="1400" baseline="0" dirty="0"/>
                      <a:t>건</a:t>
                    </a:r>
                  </a:p>
                  <a:p>
                    <a:pPr>
                      <a:defRPr sz="1400">
                        <a:solidFill>
                          <a:schemeClr val="accent1"/>
                        </a:solidFill>
                      </a:defRPr>
                    </a:pPr>
                    <a:r>
                      <a:rPr lang="en-US" altLang="ko-KR" sz="1400" dirty="0">
                        <a:solidFill>
                          <a:schemeClr val="tx1"/>
                        </a:solidFill>
                      </a:rPr>
                      <a:t>(1,117</a:t>
                    </a:r>
                    <a:r>
                      <a:rPr lang="ko-KR" altLang="en-US" sz="1400" dirty="0">
                        <a:solidFill>
                          <a:schemeClr val="tx1"/>
                        </a:solidFill>
                      </a:rPr>
                      <a:t>백만 원</a:t>
                    </a:r>
                    <a:r>
                      <a:rPr lang="en-US" altLang="ko-KR" sz="1400" dirty="0">
                        <a:solidFill>
                          <a:schemeClr val="tx1"/>
                        </a:solidFill>
                      </a:rPr>
                      <a:t>)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3446309748253292"/>
                      <c:h val="0.16818405788348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9760-4B9E-9051-A0350CA27D08}"/>
                </c:ext>
              </c:extLst>
            </c:dLbl>
            <c:dLbl>
              <c:idx val="2"/>
              <c:layout>
                <c:manualLayout>
                  <c:x val="8.8395204631994267E-2"/>
                  <c:y val="2.3200475420249233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40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ko-KR" altLang="en-US" dirty="0"/>
                      <a:t>보조사업 성과평가에 따른 </a:t>
                    </a:r>
                    <a:fld id="{F7D32B70-F70E-4B64-97F5-DD749B1FB324}" type="CATEGORYNAME">
                      <a:rPr lang="ko-KR" altLang="en-US" smtClean="0"/>
                      <a:pPr>
                        <a:defRPr sz="1400">
                          <a:solidFill>
                            <a:schemeClr val="accent1"/>
                          </a:solidFill>
                        </a:defRPr>
                      </a:pPr>
                      <a:t>[범주 이름]</a:t>
                    </a:fld>
                    <a:r>
                      <a:rPr lang="en-US" altLang="ko-KR" baseline="0" dirty="0"/>
                      <a:t>: </a:t>
                    </a:r>
                    <a:fld id="{302C026F-B4DD-4AD4-9766-8D1F95072382}" type="VALUE">
                      <a:rPr lang="en-US" altLang="ko-KR" baseline="0" smtClean="0"/>
                      <a:pPr>
                        <a:defRPr sz="1400">
                          <a:solidFill>
                            <a:schemeClr val="accent1"/>
                          </a:solidFill>
                        </a:defRPr>
                      </a:pPr>
                      <a:t>[값]</a:t>
                    </a:fld>
                    <a:r>
                      <a:rPr lang="ko-KR" altLang="en-US" baseline="0" dirty="0"/>
                      <a:t>건</a:t>
                    </a:r>
                  </a:p>
                  <a:p>
                    <a:pPr>
                      <a:defRPr sz="1400">
                        <a:solidFill>
                          <a:schemeClr val="accent1"/>
                        </a:solidFill>
                      </a:defRPr>
                    </a:pPr>
                    <a:r>
                      <a:rPr lang="en-US" altLang="ko-KR" baseline="0" dirty="0">
                        <a:solidFill>
                          <a:schemeClr val="tx1"/>
                        </a:solidFill>
                      </a:rPr>
                      <a:t>(36</a:t>
                    </a:r>
                    <a:r>
                      <a:rPr lang="ko-KR" altLang="en-US" baseline="0" dirty="0">
                        <a:solidFill>
                          <a:schemeClr val="tx1"/>
                        </a:solidFill>
                      </a:rPr>
                      <a:t>백만 원</a:t>
                    </a:r>
                    <a:r>
                      <a:rPr lang="en-US" altLang="ko-KR" baseline="0" dirty="0">
                        <a:solidFill>
                          <a:schemeClr val="tx1"/>
                        </a:solidFill>
                      </a:rPr>
                      <a:t>)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7319549184873017"/>
                      <c:h val="0.1787212634326796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9760-4B9E-9051-A0350CA27D0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spc="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자체 일몰</c:v>
                </c:pt>
                <c:pt idx="1">
                  <c:v>성과평가에 따른 일몰</c:v>
                </c:pt>
                <c:pt idx="2">
                  <c:v>부분 감액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17</c:v>
                </c:pt>
                <c:pt idx="1">
                  <c:v>36</c:v>
                </c:pt>
                <c:pt idx="2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760-4B9E-9051-A0350CA27D08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extLst>
          <c:ext xmlns:c15="http://schemas.microsoft.com/office/drawing/2012/chart" uri="{02D57815-91ED-43cb-92C2-25804820EDAC}">
            <c15:filteredPieSeries>
              <c15:ser>
                <c:idx val="1"/>
                <c:order val="1"/>
                <c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예산액(백만 원)</c:v>
                      </c:pt>
                    </c:strCache>
                  </c:strRef>
                </c:tx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noFill/>
                    </a:ln>
                    <a:effectLst>
                      <a:outerShdw blurRad="88900" sx="102000" sy="102000" algn="ctr" rotWithShape="0">
                        <a:prstClr val="black">
                          <a:alpha val="10000"/>
                        </a:prstClr>
                      </a:outerShdw>
                    </a:effectLst>
                    <a:scene3d>
                      <a:camera prst="orthographicFront"/>
                      <a:lightRig rig="threePt" dir="t"/>
                    </a:scene3d>
                    <a:sp3d>
                      <a:bevelT w="127000" h="127000"/>
                      <a:bevelB w="127000" h="127000"/>
                    </a:sp3d>
                  </c:spPr>
                  <c:extLst>
                    <c:ext xmlns:c16="http://schemas.microsoft.com/office/drawing/2014/chart" uri="{C3380CC4-5D6E-409C-BE32-E72D297353CC}">
                      <c16:uniqueId val="{00000006-9760-4B9E-9051-A0350CA27D08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noFill/>
                    </a:ln>
                    <a:effectLst>
                      <a:outerShdw blurRad="88900" sx="102000" sy="102000" algn="ctr" rotWithShape="0">
                        <a:prstClr val="black">
                          <a:alpha val="10000"/>
                        </a:prstClr>
                      </a:outerShdw>
                    </a:effectLst>
                    <a:scene3d>
                      <a:camera prst="orthographicFront"/>
                      <a:lightRig rig="threePt" dir="t"/>
                    </a:scene3d>
                    <a:sp3d>
                      <a:bevelT w="127000" h="127000"/>
                      <a:bevelB w="127000" h="127000"/>
                    </a:sp3d>
                  </c:spPr>
                  <c:extLst>
                    <c:ext xmlns:c16="http://schemas.microsoft.com/office/drawing/2014/chart" uri="{C3380CC4-5D6E-409C-BE32-E72D297353CC}">
                      <c16:uniqueId val="{00000007-9760-4B9E-9051-A0350CA27D08}"/>
                    </c:ext>
                  </c:extLst>
                </c:dPt>
                <c:dPt>
                  <c:idx val="2"/>
                  <c:bubble3D val="0"/>
                  <c:spPr>
                    <a:solidFill>
                      <a:schemeClr val="accent3"/>
                    </a:solidFill>
                    <a:ln>
                      <a:noFill/>
                    </a:ln>
                    <a:effectLst>
                      <a:outerShdw blurRad="88900" sx="102000" sy="102000" algn="ctr" rotWithShape="0">
                        <a:prstClr val="black">
                          <a:alpha val="10000"/>
                        </a:prstClr>
                      </a:outerShdw>
                    </a:effectLst>
                    <a:scene3d>
                      <a:camera prst="orthographicFront"/>
                      <a:lightRig rig="threePt" dir="t"/>
                    </a:scene3d>
                    <a:sp3d>
                      <a:bevelT w="127000" h="127000"/>
                      <a:bevelB w="127000" h="127000"/>
                    </a:sp3d>
                  </c:spPr>
                  <c:extLst>
                    <c:ext xmlns:c16="http://schemas.microsoft.com/office/drawing/2014/chart" uri="{C3380CC4-5D6E-409C-BE32-E72D297353CC}">
                      <c16:uniqueId val="{00000008-9760-4B9E-9051-A0350CA27D08}"/>
                    </c:ext>
                  </c:extLst>
                </c:dPt>
                <c:dLbls>
                  <c:dLbl>
                    <c:idx val="0"/>
                    <c:spPr>
                      <a:noFill/>
                      <a:ln>
                        <a:noFill/>
                      </a:ln>
                      <a:effectLst/>
                    </c:spPr>
                    <c:txPr>
                      <a:bodyPr rot="0" spcFirstLastPara="1" vertOverflow="ellipsis" vert="horz" wrap="square" lIns="38100" tIns="19050" rIns="38100" bIns="19050" anchor="ctr" anchorCtr="1">
                        <a:spAutoFit/>
                      </a:bodyPr>
                      <a:lstStyle/>
                      <a:p>
                        <a:pPr>
                          <a:defRPr sz="1330" b="1" i="0" u="none" strike="noStrike" kern="1200" spc="0" baseline="0">
                            <a:solidFill>
                              <a:schemeClr val="accent1"/>
                            </a:solidFill>
                            <a:latin typeface="+mn-lt"/>
                            <a:ea typeface="+mn-ea"/>
                            <a:cs typeface="+mn-cs"/>
                          </a:defRPr>
                        </a:pPr>
                        <a:endParaRPr lang="ko-KR"/>
                      </a:p>
                    </c:txPr>
                    <c:dLblPos val="outEnd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>
                      <c:ext xmlns:c16="http://schemas.microsoft.com/office/drawing/2014/chart" uri="{C3380CC4-5D6E-409C-BE32-E72D297353CC}">
                        <c16:uniqueId val="{00000006-9760-4B9E-9051-A0350CA27D08}"/>
                      </c:ext>
                    </c:extLst>
                  </c:dLbl>
                  <c:dLbl>
                    <c:idx val="1"/>
                    <c:spPr>
                      <a:noFill/>
                      <a:ln>
                        <a:noFill/>
                      </a:ln>
                      <a:effectLst/>
                    </c:spPr>
                    <c:txPr>
                      <a:bodyPr rot="0" spcFirstLastPara="1" vertOverflow="ellipsis" vert="horz" wrap="square" lIns="38100" tIns="19050" rIns="38100" bIns="19050" anchor="ctr" anchorCtr="1">
                        <a:spAutoFit/>
                      </a:bodyPr>
                      <a:lstStyle/>
                      <a:p>
                        <a:pPr>
                          <a:defRPr sz="1330" b="1" i="0" u="none" strike="noStrike" kern="1200" spc="0" baseline="0">
                            <a:solidFill>
                              <a:schemeClr val="accent2"/>
                            </a:solidFill>
                            <a:latin typeface="+mn-lt"/>
                            <a:ea typeface="+mn-ea"/>
                            <a:cs typeface="+mn-cs"/>
                          </a:defRPr>
                        </a:pPr>
                        <a:endParaRPr lang="ko-KR"/>
                      </a:p>
                    </c:txPr>
                    <c:dLblPos val="outEnd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>
                      <c:ext xmlns:c16="http://schemas.microsoft.com/office/drawing/2014/chart" uri="{C3380CC4-5D6E-409C-BE32-E72D297353CC}">
                        <c16:uniqueId val="{00000007-9760-4B9E-9051-A0350CA27D08}"/>
                      </c:ext>
                    </c:extLst>
                  </c:dLbl>
                  <c:dLbl>
                    <c:idx val="2"/>
                    <c:spPr>
                      <a:noFill/>
                      <a:ln>
                        <a:noFill/>
                      </a:ln>
                      <a:effectLst/>
                    </c:spPr>
                    <c:txPr>
                      <a:bodyPr rot="0" spcFirstLastPara="1" vertOverflow="ellipsis" vert="horz" wrap="square" lIns="38100" tIns="19050" rIns="38100" bIns="19050" anchor="ctr" anchorCtr="1">
                        <a:spAutoFit/>
                      </a:bodyPr>
                      <a:lstStyle/>
                      <a:p>
                        <a:pPr>
                          <a:defRPr sz="1330" b="1" i="0" u="none" strike="noStrike" kern="1200" spc="0" baseline="0">
                            <a:solidFill>
                              <a:schemeClr val="accent3"/>
                            </a:solidFill>
                            <a:latin typeface="+mn-lt"/>
                            <a:ea typeface="+mn-ea"/>
                            <a:cs typeface="+mn-cs"/>
                          </a:defRPr>
                        </a:pPr>
                        <a:endParaRPr lang="ko-KR"/>
                      </a:p>
                    </c:txPr>
                    <c:dLblPos val="outEnd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>
                      <c:ext xmlns:c16="http://schemas.microsoft.com/office/drawing/2014/chart" uri="{C3380CC4-5D6E-409C-BE32-E72D297353CC}">
                        <c16:uniqueId val="{00000008-9760-4B9E-9051-A0350CA27D08}"/>
                      </c:ext>
                    </c:extLst>
                  </c:dLbl>
                  <c:spPr>
                    <a:noFill/>
                    <a:ln>
                      <a:noFill/>
                    </a:ln>
                    <a:effectLst/>
                  </c:sp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>
                    <c:ext uri="{CE6537A1-D6FC-4f65-9D91-7224C49458BB}"/>
                  </c:extLst>
                </c:dLbls>
                <c:cat>
                  <c:strRef>
                    <c:extLst>
                      <c:ext uri="{02D57815-91ED-43cb-92C2-25804820EDAC}">
                        <c15:formulaRef>
                          <c15:sqref>Sheet1!$A$2:$A$4</c15:sqref>
                        </c15:formulaRef>
                      </c:ext>
                    </c:extLst>
                    <c:strCache>
                      <c:ptCount val="3"/>
                      <c:pt idx="0">
                        <c:v>자체 일몰</c:v>
                      </c:pt>
                      <c:pt idx="1">
                        <c:v>성과평가에 따른 일몰</c:v>
                      </c:pt>
                      <c:pt idx="2">
                        <c:v>부분 감액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Sheet1!$C$2:$C$4</c15:sqref>
                        </c15:formulaRef>
                      </c:ext>
                    </c:extLst>
                    <c:numCache>
                      <c:formatCode>#,##0</c:formatCode>
                      <c:ptCount val="3"/>
                      <c:pt idx="0">
                        <c:v>2111</c:v>
                      </c:pt>
                      <c:pt idx="1">
                        <c:v>1117</c:v>
                      </c:pt>
                      <c:pt idx="2" formatCode="General">
                        <c:v>36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2-9760-4B9E-9051-A0350CA27D08}"/>
                  </c:ext>
                </c:extLst>
              </c15:ser>
            </c15:filteredPieSeries>
          </c:ext>
        </c:extLst>
      </c:pie3D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BAFEBD-29B9-4D19-8050-07B410A59DF9}" type="datetimeFigureOut">
              <a:rPr lang="ko-KR" altLang="en-US" smtClean="0"/>
              <a:t>2025-04-08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A9A317-981E-46A7-9015-3577E91BE47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06153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2025-04-08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2452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2025-04-08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257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2025-04-08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4204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2025-04-08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0333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2025-04-08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0927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2025-04-08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7054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2025-04-08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4272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2025-04-08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10054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2025-04-08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5654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2025-04-08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68246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2025-04-08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302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EA4E21-432B-405F-A79A-0414FE110913}" type="datetimeFigureOut">
              <a:rPr lang="ko-KR" altLang="en-US" smtClean="0"/>
              <a:t>2025-04-08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2241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956441" y="5125674"/>
            <a:ext cx="2354317" cy="1132306"/>
          </a:xfrm>
        </p:spPr>
        <p:txBody>
          <a:bodyPr>
            <a:normAutofit lnSpcReduction="10000"/>
          </a:bodyPr>
          <a:lstStyle/>
          <a:p>
            <a:r>
              <a:rPr lang="ko-KR" altLang="en-US" sz="1900" dirty="0">
                <a:latin typeface="HY견고딕" panose="02030600000101010101" pitchFamily="18" charset="-127"/>
                <a:ea typeface="HY견고딕" panose="02030600000101010101" pitchFamily="18" charset="-127"/>
              </a:rPr>
              <a:t>지역구</a:t>
            </a:r>
            <a:r>
              <a:rPr lang="en-US" altLang="ko-KR" sz="1900" dirty="0"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19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단구동</a:t>
            </a:r>
            <a:endParaRPr lang="en-US" altLang="ko-KR" sz="19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1800" dirty="0">
                <a:latin typeface="HY견고딕" panose="02030600000101010101" pitchFamily="18" charset="-127"/>
                <a:ea typeface="HY견고딕" panose="02030600000101010101" pitchFamily="18" charset="-127"/>
              </a:rPr>
              <a:t>행정복지위원회</a:t>
            </a:r>
            <a:endParaRPr lang="en-US" altLang="ko-KR" sz="1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박한근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 의원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0" y="6731875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4075890" y="1629984"/>
            <a:ext cx="7655667" cy="4074530"/>
          </a:xfrm>
        </p:spPr>
        <p:txBody>
          <a:bodyPr anchor="ctr">
            <a:noAutofit/>
          </a:bodyPr>
          <a:lstStyle/>
          <a:p>
            <a:pPr>
              <a:lnSpc>
                <a:spcPts val="9000"/>
              </a:lnSpc>
            </a:pPr>
            <a:r>
              <a:rPr lang="ko-KR" altLang="en-US" sz="6600" spc="-150" dirty="0">
                <a:latin typeface="HY견고딕" panose="02030600000101010101" pitchFamily="18" charset="-127"/>
                <a:ea typeface="HY견고딕" panose="02030600000101010101" pitchFamily="18" charset="-127"/>
              </a:rPr>
              <a:t>원주시 </a:t>
            </a:r>
            <a:r>
              <a:rPr lang="ko-KR" altLang="en-US" sz="6600" spc="-15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시책일몰제</a:t>
            </a:r>
            <a:r>
              <a:rPr lang="ko-KR" altLang="en-US" sz="6600" spc="-15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br>
              <a:rPr lang="en-US" altLang="ko-KR" sz="6600" spc="-150" dirty="0"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ko-KR" altLang="en-US" sz="6600" spc="-150" dirty="0">
                <a:latin typeface="HY견고딕" panose="02030600000101010101" pitchFamily="18" charset="-127"/>
                <a:ea typeface="HY견고딕" panose="02030600000101010101" pitchFamily="18" charset="-127"/>
              </a:rPr>
              <a:t>제도 정비와</a:t>
            </a:r>
            <a:br>
              <a:rPr lang="en-US" altLang="ko-KR" sz="6600" spc="-150" dirty="0"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ko-KR" altLang="en-US" sz="6600" spc="-15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실효성 확보 방안</a:t>
            </a: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92" y="1480644"/>
            <a:ext cx="2661416" cy="354855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1058" y="258894"/>
            <a:ext cx="3746858" cy="26161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1100" b="1" dirty="0"/>
              <a:t>제</a:t>
            </a:r>
            <a:r>
              <a:rPr lang="en-US" altLang="ko-KR" sz="1100" b="1" dirty="0"/>
              <a:t>257</a:t>
            </a:r>
            <a:r>
              <a:rPr lang="ko-KR" altLang="en-US" sz="1100" b="1" dirty="0"/>
              <a:t>회 원주시의회 임시회 제</a:t>
            </a:r>
            <a:r>
              <a:rPr lang="en-US" altLang="ko-KR" sz="1100" b="1" dirty="0"/>
              <a:t>2</a:t>
            </a:r>
            <a:r>
              <a:rPr lang="ko-KR" altLang="en-US" sz="1100" b="1" dirty="0"/>
              <a:t>차 본회의 </a:t>
            </a:r>
            <a:r>
              <a:rPr lang="en-US" altLang="ko-KR" sz="1100" b="1" dirty="0"/>
              <a:t>5</a:t>
            </a:r>
            <a:r>
              <a:rPr lang="ko-KR" altLang="en-US" sz="1100" b="1" dirty="0"/>
              <a:t>분 자유발언</a:t>
            </a:r>
          </a:p>
        </p:txBody>
      </p:sp>
      <p:grpSp>
        <p:nvGrpSpPr>
          <p:cNvPr id="11" name="그룹 1003"/>
          <p:cNvGrpSpPr/>
          <p:nvPr/>
        </p:nvGrpSpPr>
        <p:grpSpPr>
          <a:xfrm>
            <a:off x="1040235" y="5125673"/>
            <a:ext cx="93127" cy="1064696"/>
            <a:chOff x="3081062" y="1912211"/>
            <a:chExt cx="252271" cy="2064932"/>
          </a:xfrm>
        </p:grpSpPr>
        <p:pic>
          <p:nvPicPr>
            <p:cNvPr id="12" name="Object 10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32548" y="879745"/>
              <a:ext cx="504543" cy="4129864"/>
            </a:xfrm>
            <a:prstGeom prst="rect">
              <a:avLst/>
            </a:prstGeom>
          </p:spPr>
        </p:pic>
        <p:pic>
          <p:nvPicPr>
            <p:cNvPr id="13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081062" y="1912211"/>
              <a:ext cx="252271" cy="206493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643650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0" y="6731875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8F30F49B-EAFE-4503-9841-D90D8F1D0E2E}"/>
              </a:ext>
            </a:extLst>
          </p:cNvPr>
          <p:cNvSpPr txBox="1"/>
          <p:nvPr/>
        </p:nvSpPr>
        <p:spPr>
          <a:xfrm>
            <a:off x="31058" y="258894"/>
            <a:ext cx="3746858" cy="26161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1100" b="1" dirty="0"/>
              <a:t>제</a:t>
            </a:r>
            <a:r>
              <a:rPr lang="en-US" altLang="ko-KR" sz="1100" b="1" dirty="0"/>
              <a:t>257</a:t>
            </a:r>
            <a:r>
              <a:rPr lang="ko-KR" altLang="en-US" sz="1100" b="1" dirty="0"/>
              <a:t>회 원주시의회 임시회 제</a:t>
            </a:r>
            <a:r>
              <a:rPr lang="en-US" altLang="ko-KR" sz="1100" b="1" dirty="0"/>
              <a:t>2</a:t>
            </a:r>
            <a:r>
              <a:rPr lang="ko-KR" altLang="en-US" sz="1100" b="1" dirty="0"/>
              <a:t>차 본회의 </a:t>
            </a:r>
            <a:r>
              <a:rPr lang="en-US" altLang="ko-KR" sz="1100" b="1" dirty="0"/>
              <a:t>5</a:t>
            </a:r>
            <a:r>
              <a:rPr lang="ko-KR" altLang="en-US" sz="1100" b="1" dirty="0"/>
              <a:t>분 자유발언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5B390821-37FC-4D03-B550-511BF5D6B9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04" y="1350118"/>
            <a:ext cx="5631511" cy="4963968"/>
          </a:xfrm>
          <a:prstGeom prst="rect">
            <a:avLst/>
          </a:prstGeom>
        </p:spPr>
      </p:pic>
      <p:sp>
        <p:nvSpPr>
          <p:cNvPr id="14" name="직사각형 13"/>
          <p:cNvSpPr/>
          <p:nvPr/>
        </p:nvSpPr>
        <p:spPr>
          <a:xfrm>
            <a:off x="176664" y="1899420"/>
            <a:ext cx="5494294" cy="76183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9D25957B-D678-43BE-8C49-7BEF8D419B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7794" y="1579418"/>
            <a:ext cx="6067542" cy="4588073"/>
          </a:xfrm>
          <a:prstGeom prst="rect">
            <a:avLst/>
          </a:prstGeom>
        </p:spPr>
      </p:pic>
      <p:cxnSp>
        <p:nvCxnSpPr>
          <p:cNvPr id="16" name="직선 연결선 15"/>
          <p:cNvCxnSpPr>
            <a:cxnSpLocks/>
          </p:cNvCxnSpPr>
          <p:nvPr/>
        </p:nvCxnSpPr>
        <p:spPr>
          <a:xfrm>
            <a:off x="6230265" y="2644746"/>
            <a:ext cx="4428499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56D125E8-2FBC-4592-8504-D901325C291F}"/>
              </a:ext>
            </a:extLst>
          </p:cNvPr>
          <p:cNvCxnSpPr>
            <a:cxnSpLocks/>
          </p:cNvCxnSpPr>
          <p:nvPr/>
        </p:nvCxnSpPr>
        <p:spPr>
          <a:xfrm>
            <a:off x="8825218" y="2362611"/>
            <a:ext cx="2842471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3CC7B767-F1F5-4BCA-A1C2-78E09E6B0372}"/>
              </a:ext>
            </a:extLst>
          </p:cNvPr>
          <p:cNvSpPr txBox="1"/>
          <p:nvPr/>
        </p:nvSpPr>
        <p:spPr>
          <a:xfrm>
            <a:off x="121247" y="711203"/>
            <a:ext cx="250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&lt;</a:t>
            </a:r>
            <a:r>
              <a:rPr lang="ko-KR" altLang="en-US" sz="2800" b="1" dirty="0"/>
              <a:t> 도입배경 </a:t>
            </a:r>
            <a:r>
              <a:rPr lang="en-US" altLang="ko-KR" sz="2800" b="1" dirty="0"/>
              <a:t>&gt;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74A1623-0664-41FD-9459-EA778969082E}"/>
              </a:ext>
            </a:extLst>
          </p:cNvPr>
          <p:cNvSpPr txBox="1"/>
          <p:nvPr/>
        </p:nvSpPr>
        <p:spPr>
          <a:xfrm>
            <a:off x="9744360" y="6378738"/>
            <a:ext cx="24014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출처</a:t>
            </a:r>
            <a:r>
              <a:rPr lang="en-US" altLang="ko-KR" sz="1400" dirty="0"/>
              <a:t>: </a:t>
            </a:r>
            <a:r>
              <a:rPr lang="ko-KR" altLang="en-US" sz="1400" dirty="0"/>
              <a:t>원주신문</a:t>
            </a:r>
            <a:r>
              <a:rPr lang="en-US" altLang="ko-KR" sz="1400" dirty="0"/>
              <a:t>(2023.</a:t>
            </a:r>
            <a:r>
              <a:rPr lang="ko-KR" altLang="en-US" sz="1400" dirty="0"/>
              <a:t> </a:t>
            </a:r>
            <a:r>
              <a:rPr lang="en-US" altLang="ko-KR" sz="1400" dirty="0"/>
              <a:t>3.</a:t>
            </a:r>
            <a:r>
              <a:rPr lang="ko-KR" altLang="en-US" sz="1400" dirty="0"/>
              <a:t> </a:t>
            </a:r>
            <a:r>
              <a:rPr lang="en-US" altLang="ko-KR" sz="1400" dirty="0"/>
              <a:t>30.)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9273034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0" y="6731875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94460C16-3DDF-497E-BD95-4A1996588502}"/>
              </a:ext>
            </a:extLst>
          </p:cNvPr>
          <p:cNvSpPr txBox="1"/>
          <p:nvPr/>
        </p:nvSpPr>
        <p:spPr>
          <a:xfrm>
            <a:off x="31058" y="258894"/>
            <a:ext cx="3746858" cy="26161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1100" b="1" dirty="0"/>
              <a:t>제</a:t>
            </a:r>
            <a:r>
              <a:rPr lang="en-US" altLang="ko-KR" sz="1100" b="1" dirty="0"/>
              <a:t>257</a:t>
            </a:r>
            <a:r>
              <a:rPr lang="ko-KR" altLang="en-US" sz="1100" b="1" dirty="0"/>
              <a:t>회 원주시의회 임시회 제</a:t>
            </a:r>
            <a:r>
              <a:rPr lang="en-US" altLang="ko-KR" sz="1100" b="1" dirty="0"/>
              <a:t>2</a:t>
            </a:r>
            <a:r>
              <a:rPr lang="ko-KR" altLang="en-US" sz="1100" b="1" dirty="0"/>
              <a:t>차 본회의 </a:t>
            </a:r>
            <a:r>
              <a:rPr lang="en-US" altLang="ko-KR" sz="1100" b="1" dirty="0"/>
              <a:t>5</a:t>
            </a:r>
            <a:r>
              <a:rPr lang="ko-KR" altLang="en-US" sz="1100" b="1" dirty="0"/>
              <a:t>분 자유발언</a:t>
            </a:r>
          </a:p>
        </p:txBody>
      </p:sp>
      <p:graphicFrame>
        <p:nvGraphicFramePr>
          <p:cNvPr id="10" name="차트 9">
            <a:extLst>
              <a:ext uri="{FF2B5EF4-FFF2-40B4-BE49-F238E27FC236}">
                <a16:creationId xmlns:a16="http://schemas.microsoft.com/office/drawing/2014/main" id="{EB7711E2-C637-4F15-BE69-0A9167C9FF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37446698"/>
              </p:ext>
            </p:extLst>
          </p:nvPr>
        </p:nvGraphicFramePr>
        <p:xfrm>
          <a:off x="2281382" y="1234423"/>
          <a:ext cx="7509163" cy="54974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1" name="TextBox 20">
            <a:extLst>
              <a:ext uri="{FF2B5EF4-FFF2-40B4-BE49-F238E27FC236}">
                <a16:creationId xmlns:a16="http://schemas.microsoft.com/office/drawing/2014/main" id="{B684909A-5E93-4954-AFA7-EC656AD56B82}"/>
              </a:ext>
            </a:extLst>
          </p:cNvPr>
          <p:cNvSpPr txBox="1"/>
          <p:nvPr/>
        </p:nvSpPr>
        <p:spPr>
          <a:xfrm>
            <a:off x="121246" y="711203"/>
            <a:ext cx="50695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&lt;</a:t>
            </a:r>
            <a:r>
              <a:rPr lang="ko-KR" altLang="en-US" sz="2800" b="1" dirty="0"/>
              <a:t> </a:t>
            </a:r>
            <a:r>
              <a:rPr lang="ko-KR" altLang="en-US" sz="2800" b="1" dirty="0" err="1"/>
              <a:t>시책일몰제</a:t>
            </a:r>
            <a:r>
              <a:rPr lang="ko-KR" altLang="en-US" sz="2800" b="1" dirty="0"/>
              <a:t> 현황</a:t>
            </a:r>
            <a:r>
              <a:rPr lang="en-US" altLang="ko-KR" sz="2800" b="1" dirty="0"/>
              <a:t>(2024</a:t>
            </a:r>
            <a:r>
              <a:rPr lang="ko-KR" altLang="en-US" sz="2800" b="1" dirty="0"/>
              <a:t>년</a:t>
            </a:r>
            <a:r>
              <a:rPr lang="en-US" altLang="ko-KR" sz="2800" b="1" dirty="0"/>
              <a:t>)</a:t>
            </a:r>
            <a:r>
              <a:rPr lang="ko-KR" altLang="en-US" sz="2800" b="1" dirty="0"/>
              <a:t> </a:t>
            </a:r>
            <a:r>
              <a:rPr lang="en-US" altLang="ko-KR" sz="2800" b="1" dirty="0"/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val="9937468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956441" y="5419204"/>
            <a:ext cx="2354317" cy="922665"/>
          </a:xfrm>
        </p:spPr>
        <p:txBody>
          <a:bodyPr/>
          <a:lstStyle/>
          <a:p>
            <a:r>
              <a:rPr lang="ko-KR" altLang="en-US" sz="1800" dirty="0">
                <a:latin typeface="HY견고딕" panose="02030600000101010101" pitchFamily="18" charset="-127"/>
                <a:ea typeface="HY견고딕" panose="02030600000101010101" pitchFamily="18" charset="-127"/>
              </a:rPr>
              <a:t>행정복지위원회</a:t>
            </a:r>
            <a:endParaRPr lang="en-US" altLang="ko-KR" sz="1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박한근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 의원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0" y="6731875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92" y="1480644"/>
            <a:ext cx="2661416" cy="354855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1058" y="258894"/>
            <a:ext cx="3746858" cy="26161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1100" b="1" dirty="0"/>
              <a:t>제</a:t>
            </a:r>
            <a:r>
              <a:rPr lang="en-US" altLang="ko-KR" sz="1100" b="1" dirty="0"/>
              <a:t>257</a:t>
            </a:r>
            <a:r>
              <a:rPr lang="ko-KR" altLang="en-US" sz="1100" b="1" dirty="0"/>
              <a:t>회 원주시의회 임시회 제</a:t>
            </a:r>
            <a:r>
              <a:rPr lang="en-US" altLang="ko-KR" sz="1100" b="1" dirty="0"/>
              <a:t>2</a:t>
            </a:r>
            <a:r>
              <a:rPr lang="ko-KR" altLang="en-US" sz="1100" b="1" dirty="0"/>
              <a:t>차 본회의 </a:t>
            </a:r>
            <a:r>
              <a:rPr lang="en-US" altLang="ko-KR" sz="1100" b="1" dirty="0"/>
              <a:t>5</a:t>
            </a:r>
            <a:r>
              <a:rPr lang="ko-KR" altLang="en-US" sz="1100" b="1" dirty="0"/>
              <a:t>분 자유발언</a:t>
            </a:r>
          </a:p>
        </p:txBody>
      </p:sp>
      <p:grpSp>
        <p:nvGrpSpPr>
          <p:cNvPr id="11" name="그룹 1003"/>
          <p:cNvGrpSpPr/>
          <p:nvPr/>
        </p:nvGrpSpPr>
        <p:grpSpPr>
          <a:xfrm>
            <a:off x="1087643" y="5447029"/>
            <a:ext cx="45719" cy="726562"/>
            <a:chOff x="3081062" y="1912211"/>
            <a:chExt cx="252271" cy="2064932"/>
          </a:xfrm>
        </p:grpSpPr>
        <p:pic>
          <p:nvPicPr>
            <p:cNvPr id="12" name="Object 10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32548" y="879745"/>
              <a:ext cx="504543" cy="4129864"/>
            </a:xfrm>
            <a:prstGeom prst="rect">
              <a:avLst/>
            </a:prstGeom>
          </p:spPr>
        </p:pic>
        <p:pic>
          <p:nvPicPr>
            <p:cNvPr id="13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081062" y="1912211"/>
              <a:ext cx="252271" cy="2064932"/>
            </a:xfrm>
            <a:prstGeom prst="rect">
              <a:avLst/>
            </a:prstGeom>
          </p:spPr>
        </p:pic>
      </p:grpSp>
      <p:sp>
        <p:nvSpPr>
          <p:cNvPr id="14" name="직사각형 11">
            <a:extLst>
              <a:ext uri="{FF2B5EF4-FFF2-40B4-BE49-F238E27FC236}">
                <a16:creationId xmlns:a16="http://schemas.microsoft.com/office/drawing/2014/main" id="{385B1AAD-169D-4AFF-87DE-85B3BE6DF520}"/>
              </a:ext>
            </a:extLst>
          </p:cNvPr>
          <p:cNvSpPr/>
          <p:nvPr/>
        </p:nvSpPr>
        <p:spPr>
          <a:xfrm>
            <a:off x="3777916" y="2411848"/>
            <a:ext cx="8154633" cy="2962939"/>
          </a:xfrm>
          <a:prstGeom prst="flowChartAlternateProcess">
            <a:avLst/>
          </a:prstGeom>
          <a:solidFill>
            <a:schemeClr val="bg1"/>
          </a:solidFill>
          <a:ln>
            <a:solidFill>
              <a:srgbClr val="A6A6A6">
                <a:alpha val="100000"/>
              </a:srgbClr>
            </a:solidFill>
          </a:ln>
          <a:effectLst>
            <a:glow rad="63500">
              <a:srgbClr val="FF7000">
                <a:alpha val="49410"/>
              </a:srgbClr>
            </a:glow>
            <a:outerShdw blurRad="76200" dist="76200" dir="2700000" algn="ctr" rotWithShape="0">
              <a:srgbClr val="000000">
                <a:alpha val="49410"/>
              </a:srgbClr>
            </a:outerShdw>
            <a:softEdge rad="254000"/>
          </a:effectLst>
          <a:scene3d>
            <a:camera prst="orthographicFront"/>
            <a:lightRig rig="threePt" dir="t"/>
          </a:scene3d>
          <a:sp3d/>
        </p:spPr>
        <p:txBody>
          <a:bodyPr wrap="square" lIns="91440" tIns="45720" rIns="91440" bIns="45720">
            <a:spAutoFit/>
          </a:bodyPr>
          <a:lstStyle/>
          <a:p>
            <a:pPr defTabSz="914400">
              <a:lnSpc>
                <a:spcPct val="180000"/>
              </a:lnSpc>
              <a:buClr>
                <a:srgbClr val="EB5800"/>
              </a:buClr>
              <a:defRPr/>
            </a:pPr>
            <a:r>
              <a:rPr kumimoji="0" lang="en-US" altLang="ko-KR" sz="3300" b="0" i="0" u="none" strike="noStrike" kern="1200" cap="none" spc="-300" normalizeH="0" baseline="0" dirty="0">
                <a:solidFill>
                  <a:srgbClr val="002060"/>
                </a:solidFill>
                <a:latin typeface="HY헤드라인M"/>
                <a:ea typeface="HY헤드라인M"/>
              </a:rPr>
              <a:t>  1. </a:t>
            </a:r>
            <a:r>
              <a:rPr kumimoji="0" lang="ko-KR" altLang="en-US" sz="3300" b="0" i="0" u="none" strike="noStrike" kern="1200" cap="none" spc="-300" normalizeH="0" baseline="0" dirty="0" err="1">
                <a:solidFill>
                  <a:srgbClr val="002060"/>
                </a:solidFill>
                <a:latin typeface="HY헤드라인M"/>
                <a:ea typeface="HY헤드라인M"/>
              </a:rPr>
              <a:t>시책일몰제</a:t>
            </a:r>
            <a:r>
              <a:rPr kumimoji="0" lang="ko-KR" altLang="en-US" sz="3300" b="0" i="0" u="none" strike="noStrike" kern="1200" cap="none" spc="-300" normalizeH="0" baseline="0" dirty="0">
                <a:solidFill>
                  <a:srgbClr val="002060"/>
                </a:solidFill>
                <a:latin typeface="HY헤드라인M"/>
                <a:ea typeface="HY헤드라인M"/>
              </a:rPr>
              <a:t> 정례화 및 평가 기준 정량화</a:t>
            </a:r>
            <a:endParaRPr lang="en-US" altLang="ko-KR" sz="3300" dirty="0">
              <a:solidFill>
                <a:srgbClr val="002060"/>
              </a:solidFill>
            </a:endParaRPr>
          </a:p>
          <a:p>
            <a:pPr defTabSz="914400">
              <a:lnSpc>
                <a:spcPct val="180000"/>
              </a:lnSpc>
              <a:buClr>
                <a:srgbClr val="EB5800"/>
              </a:buClr>
              <a:defRPr/>
            </a:pPr>
            <a:r>
              <a:rPr lang="en-US" altLang="ko-KR" sz="3300" spc="-300" dirty="0">
                <a:solidFill>
                  <a:srgbClr val="002060"/>
                </a:solidFill>
                <a:latin typeface="HY헤드라인M"/>
                <a:ea typeface="HY헤드라인M"/>
              </a:rPr>
              <a:t>  2. </a:t>
            </a:r>
            <a:r>
              <a:rPr lang="ko-KR" altLang="en-US" sz="3300" spc="-300" dirty="0">
                <a:solidFill>
                  <a:srgbClr val="002060"/>
                </a:solidFill>
                <a:latin typeface="HY헤드라인M"/>
                <a:ea typeface="HY헤드라인M"/>
              </a:rPr>
              <a:t>신규 시책사업에 </a:t>
            </a:r>
            <a:r>
              <a:rPr lang="en-US" altLang="ko-KR" sz="3300" spc="-300" dirty="0">
                <a:solidFill>
                  <a:srgbClr val="002060"/>
                </a:solidFill>
                <a:latin typeface="HY헤드라인M"/>
                <a:ea typeface="HY헤드라인M"/>
              </a:rPr>
              <a:t>‘ </a:t>
            </a:r>
            <a:r>
              <a:rPr lang="ko-KR" altLang="en-US" sz="3300" spc="-300" dirty="0">
                <a:solidFill>
                  <a:srgbClr val="002060"/>
                </a:solidFill>
                <a:latin typeface="HY헤드라인M"/>
                <a:ea typeface="HY헤드라인M"/>
              </a:rPr>
              <a:t>존속 기한 </a:t>
            </a:r>
            <a:r>
              <a:rPr lang="en-US" altLang="ko-KR" sz="3300" spc="-300" dirty="0">
                <a:solidFill>
                  <a:srgbClr val="002060"/>
                </a:solidFill>
                <a:latin typeface="HY헤드라인M"/>
                <a:ea typeface="HY헤드라인M"/>
              </a:rPr>
              <a:t>’</a:t>
            </a:r>
            <a:r>
              <a:rPr lang="ko-KR" altLang="en-US" sz="3300" spc="-300" dirty="0">
                <a:solidFill>
                  <a:srgbClr val="002060"/>
                </a:solidFill>
                <a:latin typeface="HY헤드라인M"/>
                <a:ea typeface="HY헤드라인M"/>
              </a:rPr>
              <a:t>을 명시</a:t>
            </a:r>
            <a:endParaRPr kumimoji="0" lang="ko-KR" altLang="en-US" sz="3300" b="0" i="0" u="none" strike="noStrike" kern="1200" cap="none" spc="-300" normalizeH="0" baseline="0" dirty="0">
              <a:solidFill>
                <a:srgbClr val="002060"/>
              </a:solidFill>
              <a:latin typeface="HY헤드라인M"/>
              <a:ea typeface="HY헤드라인M"/>
            </a:endParaRPr>
          </a:p>
          <a:p>
            <a:pPr defTabSz="914400">
              <a:lnSpc>
                <a:spcPct val="180000"/>
              </a:lnSpc>
              <a:buClr>
                <a:srgbClr val="EB5800"/>
              </a:buClr>
              <a:defRPr/>
            </a:pPr>
            <a:r>
              <a:rPr lang="en-US" altLang="ko-KR" sz="3300" spc="-300" dirty="0">
                <a:solidFill>
                  <a:srgbClr val="002060"/>
                </a:solidFill>
                <a:latin typeface="HY헤드라인M"/>
                <a:ea typeface="HY헤드라인M"/>
              </a:rPr>
              <a:t>  3. </a:t>
            </a:r>
            <a:r>
              <a:rPr lang="ko-KR" altLang="en-US" sz="3300" spc="-300" dirty="0">
                <a:solidFill>
                  <a:srgbClr val="002060"/>
                </a:solidFill>
                <a:latin typeface="HY헤드라인M"/>
                <a:ea typeface="HY헤드라인M"/>
              </a:rPr>
              <a:t>시민과 이해관계자의 의견 적극 반영</a:t>
            </a:r>
            <a:endParaRPr kumimoji="0" lang="ko-KR" altLang="en-US" sz="3300" b="0" i="0" u="none" strike="noStrike" kern="1200" cap="none" spc="-300" normalizeH="0" baseline="0" dirty="0">
              <a:solidFill>
                <a:srgbClr val="002060"/>
              </a:solidFill>
              <a:latin typeface="HY헤드라인M"/>
              <a:ea typeface="HY헤드라인M"/>
            </a:endParaRPr>
          </a:p>
        </p:txBody>
      </p:sp>
      <p:sp>
        <p:nvSpPr>
          <p:cNvPr id="15" name="직사각형 11">
            <a:extLst>
              <a:ext uri="{FF2B5EF4-FFF2-40B4-BE49-F238E27FC236}">
                <a16:creationId xmlns:a16="http://schemas.microsoft.com/office/drawing/2014/main" id="{F2160E78-F623-432B-B22F-8D33FE073FF2}"/>
              </a:ext>
            </a:extLst>
          </p:cNvPr>
          <p:cNvSpPr/>
          <p:nvPr/>
        </p:nvSpPr>
        <p:spPr>
          <a:xfrm>
            <a:off x="3873743" y="1214854"/>
            <a:ext cx="8058806" cy="830997"/>
          </a:xfrm>
          <a:prstGeom prst="rect">
            <a:avLst/>
          </a:prstGeom>
          <a:gradFill flip="xy" rotWithShape="1">
            <a:gsLst>
              <a:gs pos="0">
                <a:srgbClr val="FFCEB0">
                  <a:alpha val="100000"/>
                </a:srgbClr>
              </a:gs>
              <a:gs pos="100000">
                <a:schemeClr val="bg1">
                  <a:alpha val="100000"/>
                </a:schemeClr>
              </a:gs>
            </a:gsLst>
            <a:lin ang="5400000" scaled="1"/>
            <a:tileRect/>
          </a:gradFill>
          <a:ln>
            <a:solidFill>
              <a:srgbClr val="A6A6A6">
                <a:alpha val="100000"/>
              </a:srgbClr>
            </a:solidFill>
          </a:ln>
          <a:effectLst>
            <a:glow rad="63500">
              <a:srgbClr val="FF7000">
                <a:alpha val="49800"/>
              </a:srgbClr>
            </a:glow>
            <a:outerShdw blurRad="76200" dist="76200" dir="2700000" algn="ctr" rotWithShape="0">
              <a:srgbClr val="000000">
                <a:alpha val="49800"/>
              </a:srgbClr>
            </a:outerShdw>
            <a:softEdge rad="63500"/>
          </a:effectLst>
          <a:scene3d>
            <a:camera prst="orthographicFront"/>
            <a:lightRig rig="threePt" dir="t"/>
          </a:scene3d>
          <a:sp3d/>
        </p:spPr>
        <p:txBody>
          <a:bodyPr wrap="square" lIns="91440" tIns="45720" rIns="91440" bIns="4572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ko-KR" altLang="en-US" sz="4800" spc="-300" dirty="0" err="1">
                <a:solidFill>
                  <a:srgbClr val="000000"/>
                </a:solidFill>
                <a:latin typeface="HY헤드라인M"/>
                <a:ea typeface="HY헤드라인M"/>
              </a:rPr>
              <a:t>시책일몰제</a:t>
            </a:r>
            <a:r>
              <a:rPr lang="ko-KR" altLang="en-US" sz="4800" spc="-300" dirty="0">
                <a:solidFill>
                  <a:srgbClr val="000000"/>
                </a:solidFill>
                <a:latin typeface="HY헤드라인M"/>
                <a:ea typeface="HY헤드라인M"/>
              </a:rPr>
              <a:t> 개선 방향</a:t>
            </a:r>
            <a:endParaRPr kumimoji="0" lang="ko-KR" altLang="en-US" sz="4800" b="0" i="0" u="none" strike="noStrike" kern="1200" cap="none" spc="-300" normalizeH="0" baseline="0" dirty="0">
              <a:solidFill>
                <a:srgbClr val="000000"/>
              </a:solidFill>
              <a:latin typeface="HY헤드라인M"/>
              <a:ea typeface="HY헤드라인M"/>
            </a:endParaRPr>
          </a:p>
        </p:txBody>
      </p:sp>
    </p:spTree>
    <p:extLst>
      <p:ext uri="{BB962C8B-B14F-4D97-AF65-F5344CB8AC3E}">
        <p14:creationId xmlns:p14="http://schemas.microsoft.com/office/powerpoint/2010/main" val="997109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0" y="6731875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8F30F49B-EAFE-4503-9841-D90D8F1D0E2E}"/>
              </a:ext>
            </a:extLst>
          </p:cNvPr>
          <p:cNvSpPr txBox="1"/>
          <p:nvPr/>
        </p:nvSpPr>
        <p:spPr>
          <a:xfrm>
            <a:off x="31058" y="258894"/>
            <a:ext cx="3746858" cy="26161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1100" b="1" dirty="0"/>
              <a:t>제</a:t>
            </a:r>
            <a:r>
              <a:rPr lang="en-US" altLang="ko-KR" sz="1100" b="1" dirty="0"/>
              <a:t>257</a:t>
            </a:r>
            <a:r>
              <a:rPr lang="ko-KR" altLang="en-US" sz="1100" b="1" dirty="0"/>
              <a:t>회 원주시의회 임시회 제</a:t>
            </a:r>
            <a:r>
              <a:rPr lang="en-US" altLang="ko-KR" sz="1100" b="1" dirty="0"/>
              <a:t>2</a:t>
            </a:r>
            <a:r>
              <a:rPr lang="ko-KR" altLang="en-US" sz="1100" b="1" dirty="0"/>
              <a:t>차 본회의 </a:t>
            </a:r>
            <a:r>
              <a:rPr lang="en-US" altLang="ko-KR" sz="1100" b="1" dirty="0"/>
              <a:t>5</a:t>
            </a:r>
            <a:r>
              <a:rPr lang="ko-KR" altLang="en-US" sz="1100" b="1" dirty="0"/>
              <a:t>분 자유발언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5B390821-37FC-4D03-B550-511BF5D6B9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6844" y="1304624"/>
            <a:ext cx="5631510" cy="5180052"/>
          </a:xfrm>
          <a:prstGeom prst="rect">
            <a:avLst/>
          </a:prstGeom>
        </p:spPr>
      </p:pic>
      <p:sp>
        <p:nvSpPr>
          <p:cNvPr id="14" name="직사각형 13"/>
          <p:cNvSpPr/>
          <p:nvPr/>
        </p:nvSpPr>
        <p:spPr>
          <a:xfrm>
            <a:off x="167427" y="1271348"/>
            <a:ext cx="5603351" cy="52322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1463347C-2F0E-46FC-9D1A-9DBDF919CC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45414" y="1230735"/>
            <a:ext cx="5631511" cy="4783830"/>
          </a:xfrm>
          <a:prstGeom prst="rect">
            <a:avLst/>
          </a:prstGeom>
        </p:spPr>
      </p:pic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68DBFBD2-1F96-4A62-8294-B4F3B9E33A5E}"/>
              </a:ext>
            </a:extLst>
          </p:cNvPr>
          <p:cNvCxnSpPr>
            <a:cxnSpLocks/>
          </p:cNvCxnSpPr>
          <p:nvPr/>
        </p:nvCxnSpPr>
        <p:spPr>
          <a:xfrm>
            <a:off x="6267209" y="1582139"/>
            <a:ext cx="5102755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9C8E87BB-8C9C-411D-8257-D91AB8B9FE00}"/>
              </a:ext>
            </a:extLst>
          </p:cNvPr>
          <p:cNvCxnSpPr>
            <a:cxnSpLocks/>
          </p:cNvCxnSpPr>
          <p:nvPr/>
        </p:nvCxnSpPr>
        <p:spPr>
          <a:xfrm>
            <a:off x="6267209" y="1801907"/>
            <a:ext cx="1001809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FFE65F40-0A88-4B21-9F45-3EA1A543F42F}"/>
              </a:ext>
            </a:extLst>
          </p:cNvPr>
          <p:cNvSpPr txBox="1"/>
          <p:nvPr/>
        </p:nvSpPr>
        <p:spPr>
          <a:xfrm>
            <a:off x="9374910" y="6378738"/>
            <a:ext cx="27709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출처</a:t>
            </a:r>
            <a:r>
              <a:rPr lang="en-US" altLang="ko-KR" sz="1400" dirty="0"/>
              <a:t>: </a:t>
            </a:r>
            <a:r>
              <a:rPr lang="ko-KR" altLang="en-US" sz="1400" dirty="0"/>
              <a:t>전북도민일보</a:t>
            </a:r>
            <a:r>
              <a:rPr lang="en-US" altLang="ko-KR" sz="1400" dirty="0"/>
              <a:t>(2025.</a:t>
            </a:r>
            <a:r>
              <a:rPr lang="ko-KR" altLang="en-US" sz="1400" dirty="0"/>
              <a:t> </a:t>
            </a:r>
            <a:r>
              <a:rPr lang="en-US" altLang="ko-KR" sz="1400" dirty="0"/>
              <a:t>3.</a:t>
            </a:r>
            <a:r>
              <a:rPr lang="ko-KR" altLang="en-US" sz="1400" dirty="0"/>
              <a:t> </a:t>
            </a:r>
            <a:r>
              <a:rPr lang="en-US" altLang="ko-KR" sz="1400" dirty="0"/>
              <a:t>18.)</a:t>
            </a:r>
            <a:endParaRPr lang="ko-KR" altLang="en-US" sz="1400" dirty="0"/>
          </a:p>
        </p:txBody>
      </p:sp>
      <p:cxnSp>
        <p:nvCxnSpPr>
          <p:cNvPr id="37" name="직선 연결선 36">
            <a:extLst>
              <a:ext uri="{FF2B5EF4-FFF2-40B4-BE49-F238E27FC236}">
                <a16:creationId xmlns:a16="http://schemas.microsoft.com/office/drawing/2014/main" id="{4634E16B-4080-48D8-AB73-920C4CA92CA0}"/>
              </a:ext>
            </a:extLst>
          </p:cNvPr>
          <p:cNvCxnSpPr>
            <a:cxnSpLocks/>
          </p:cNvCxnSpPr>
          <p:nvPr/>
        </p:nvCxnSpPr>
        <p:spPr>
          <a:xfrm>
            <a:off x="6281064" y="2267704"/>
            <a:ext cx="5102755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연결선 37">
            <a:extLst>
              <a:ext uri="{FF2B5EF4-FFF2-40B4-BE49-F238E27FC236}">
                <a16:creationId xmlns:a16="http://schemas.microsoft.com/office/drawing/2014/main" id="{7E5E6859-10C8-4F39-AECE-5E2C394B8804}"/>
              </a:ext>
            </a:extLst>
          </p:cNvPr>
          <p:cNvCxnSpPr>
            <a:cxnSpLocks/>
          </p:cNvCxnSpPr>
          <p:nvPr/>
        </p:nvCxnSpPr>
        <p:spPr>
          <a:xfrm>
            <a:off x="6281064" y="2482684"/>
            <a:ext cx="4174500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직선 연결선 39">
            <a:extLst>
              <a:ext uri="{FF2B5EF4-FFF2-40B4-BE49-F238E27FC236}">
                <a16:creationId xmlns:a16="http://schemas.microsoft.com/office/drawing/2014/main" id="{928EF8AF-0251-4E62-9FC6-71658AEE513D}"/>
              </a:ext>
            </a:extLst>
          </p:cNvPr>
          <p:cNvCxnSpPr>
            <a:cxnSpLocks/>
          </p:cNvCxnSpPr>
          <p:nvPr/>
        </p:nvCxnSpPr>
        <p:spPr>
          <a:xfrm>
            <a:off x="633005" y="6237272"/>
            <a:ext cx="4687140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직선 연결선 41">
            <a:extLst>
              <a:ext uri="{FF2B5EF4-FFF2-40B4-BE49-F238E27FC236}">
                <a16:creationId xmlns:a16="http://schemas.microsoft.com/office/drawing/2014/main" id="{90D2FF03-6053-469D-A112-0BE3A3253091}"/>
              </a:ext>
            </a:extLst>
          </p:cNvPr>
          <p:cNvCxnSpPr>
            <a:cxnSpLocks/>
          </p:cNvCxnSpPr>
          <p:nvPr/>
        </p:nvCxnSpPr>
        <p:spPr>
          <a:xfrm>
            <a:off x="637625" y="6371200"/>
            <a:ext cx="581575" cy="7538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CADE9344-E2D2-4DA7-AC77-855A0A009BCC}"/>
              </a:ext>
            </a:extLst>
          </p:cNvPr>
          <p:cNvSpPr txBox="1"/>
          <p:nvPr/>
        </p:nvSpPr>
        <p:spPr>
          <a:xfrm>
            <a:off x="121246" y="711203"/>
            <a:ext cx="46856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&lt;</a:t>
            </a:r>
            <a:r>
              <a:rPr lang="ko-KR" altLang="en-US" sz="2800" b="1" dirty="0"/>
              <a:t> 타 지자체 사례</a:t>
            </a:r>
            <a:r>
              <a:rPr lang="en-US" altLang="ko-KR" sz="2800" b="1" dirty="0"/>
              <a:t>(</a:t>
            </a:r>
            <a:r>
              <a:rPr lang="ko-KR" altLang="en-US" sz="2800" b="1" dirty="0"/>
              <a:t>군산시</a:t>
            </a:r>
            <a:r>
              <a:rPr lang="en-US" altLang="ko-KR" sz="2800" b="1" dirty="0"/>
              <a:t>)</a:t>
            </a:r>
            <a:r>
              <a:rPr lang="ko-KR" altLang="en-US" sz="2800" b="1" dirty="0"/>
              <a:t> </a:t>
            </a:r>
            <a:r>
              <a:rPr lang="en-US" altLang="ko-KR" sz="2800" b="1" dirty="0"/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val="3101615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0" y="6731875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E47D5976-DE68-48C1-8712-6969AFF2F7E1}"/>
              </a:ext>
            </a:extLst>
          </p:cNvPr>
          <p:cNvSpPr txBox="1"/>
          <p:nvPr/>
        </p:nvSpPr>
        <p:spPr>
          <a:xfrm>
            <a:off x="31058" y="258894"/>
            <a:ext cx="3746858" cy="26161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1100" b="1" dirty="0"/>
              <a:t>제</a:t>
            </a:r>
            <a:r>
              <a:rPr lang="en-US" altLang="ko-KR" sz="1100" b="1" dirty="0"/>
              <a:t>257</a:t>
            </a:r>
            <a:r>
              <a:rPr lang="ko-KR" altLang="en-US" sz="1100" b="1" dirty="0"/>
              <a:t>회 원주시의회 임시회 제</a:t>
            </a:r>
            <a:r>
              <a:rPr lang="en-US" altLang="ko-KR" sz="1100" b="1" dirty="0"/>
              <a:t>2</a:t>
            </a:r>
            <a:r>
              <a:rPr lang="ko-KR" altLang="en-US" sz="1100" b="1" dirty="0"/>
              <a:t>차 본회의 </a:t>
            </a:r>
            <a:r>
              <a:rPr lang="en-US" altLang="ko-KR" sz="1100" b="1" dirty="0"/>
              <a:t>5</a:t>
            </a:r>
            <a:r>
              <a:rPr lang="ko-KR" altLang="en-US" sz="1100" b="1" dirty="0"/>
              <a:t>분 자유발언</a:t>
            </a: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1F86579A-0EF5-46A4-80ED-DB23FDC351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036" y="1098611"/>
            <a:ext cx="5204691" cy="5204691"/>
          </a:xfrm>
          <a:prstGeom prst="rect">
            <a:avLst/>
          </a:prstGeom>
        </p:spPr>
      </p:pic>
      <p:sp>
        <p:nvSpPr>
          <p:cNvPr id="24" name="제목 7">
            <a:extLst>
              <a:ext uri="{FF2B5EF4-FFF2-40B4-BE49-F238E27FC236}">
                <a16:creationId xmlns:a16="http://schemas.microsoft.com/office/drawing/2014/main" id="{D0D71527-0BA0-4FDD-8E44-0A21CBF668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94400" y="1109395"/>
            <a:ext cx="5737157" cy="5204691"/>
          </a:xfrm>
        </p:spPr>
        <p:txBody>
          <a:bodyPr anchor="ctr">
            <a:noAutofit/>
          </a:bodyPr>
          <a:lstStyle/>
          <a:p>
            <a:pPr>
              <a:lnSpc>
                <a:spcPts val="9000"/>
              </a:lnSpc>
            </a:pPr>
            <a:r>
              <a:rPr lang="ko-KR" altLang="en-US" sz="4800" spc="-150" dirty="0" err="1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시책일몰제</a:t>
            </a:r>
            <a:r>
              <a:rPr lang="ko-KR" altLang="en-US" sz="4200" spc="-15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를</a:t>
            </a:r>
            <a:r>
              <a:rPr lang="ko-KR" altLang="en-US" sz="4200" spc="-150" dirty="0">
                <a:latin typeface="HY견고딕" panose="02030600000101010101" pitchFamily="18" charset="-127"/>
                <a:ea typeface="HY견고딕" panose="02030600000101010101" pitchFamily="18" charset="-127"/>
              </a:rPr>
              <a:t> 통해</a:t>
            </a:r>
            <a:r>
              <a:rPr lang="ko-KR" altLang="en-US" sz="4800" spc="-15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br>
              <a:rPr lang="en-US" altLang="ko-KR" sz="4800" spc="-150" dirty="0"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ko-KR" altLang="en-US" sz="4200" spc="-150" dirty="0">
                <a:latin typeface="HY견고딕" panose="02030600000101010101" pitchFamily="18" charset="-127"/>
                <a:ea typeface="HY견고딕" panose="02030600000101010101" pitchFamily="18" charset="-127"/>
              </a:rPr>
              <a:t>시정을 실현하길 바라며</a:t>
            </a:r>
            <a:br>
              <a:rPr lang="en-US" altLang="ko-KR" sz="4200" spc="-150" dirty="0"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ko-KR" altLang="en-US" sz="4200" spc="-150" dirty="0">
                <a:latin typeface="HY견고딕" panose="02030600000101010101" pitchFamily="18" charset="-127"/>
                <a:ea typeface="HY견고딕" panose="02030600000101010101" pitchFamily="18" charset="-127"/>
              </a:rPr>
              <a:t>매력 원주가 되기를 </a:t>
            </a:r>
            <a:br>
              <a:rPr lang="en-US" altLang="ko-KR" sz="4200" spc="-150" dirty="0"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ko-KR" altLang="en-US" sz="4200" spc="-150" dirty="0">
                <a:latin typeface="HY견고딕" panose="02030600000101010101" pitchFamily="18" charset="-127"/>
                <a:ea typeface="HY견고딕" panose="02030600000101010101" pitchFamily="18" charset="-127"/>
              </a:rPr>
              <a:t>소망합니다</a:t>
            </a:r>
            <a:r>
              <a:rPr lang="en-US" altLang="ko-KR" sz="4200" spc="-15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4200" spc="-15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457634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956441" y="5419204"/>
            <a:ext cx="2354317" cy="922665"/>
          </a:xfrm>
        </p:spPr>
        <p:txBody>
          <a:bodyPr/>
          <a:lstStyle/>
          <a:p>
            <a:r>
              <a:rPr lang="ko-KR" altLang="en-US" sz="1800" dirty="0">
                <a:latin typeface="HY견고딕" panose="02030600000101010101" pitchFamily="18" charset="-127"/>
                <a:ea typeface="HY견고딕" panose="02030600000101010101" pitchFamily="18" charset="-127"/>
              </a:rPr>
              <a:t>행정복지위원회</a:t>
            </a:r>
            <a:endParaRPr lang="en-US" altLang="ko-KR" sz="1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박한근 의원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0" y="6731875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4083773" y="2963918"/>
            <a:ext cx="7655667" cy="993657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ko-KR" altLang="en-US" sz="6600" spc="-150" dirty="0">
                <a:latin typeface="HY견고딕" panose="02030600000101010101" pitchFamily="18" charset="-127"/>
                <a:ea typeface="HY견고딕" panose="02030600000101010101" pitchFamily="18" charset="-127"/>
              </a:rPr>
              <a:t>감사합니다</a:t>
            </a:r>
            <a:r>
              <a:rPr lang="en-US" altLang="ko-KR" sz="6600" spc="-15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6600" spc="-15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92" y="1480644"/>
            <a:ext cx="2661416" cy="3548555"/>
          </a:xfrm>
          <a:prstGeom prst="rect">
            <a:avLst/>
          </a:prstGeom>
        </p:spPr>
      </p:pic>
      <p:grpSp>
        <p:nvGrpSpPr>
          <p:cNvPr id="11" name="그룹 1003"/>
          <p:cNvGrpSpPr/>
          <p:nvPr/>
        </p:nvGrpSpPr>
        <p:grpSpPr>
          <a:xfrm>
            <a:off x="1087643" y="5447029"/>
            <a:ext cx="45719" cy="726562"/>
            <a:chOff x="3081062" y="1912211"/>
            <a:chExt cx="252271" cy="2064932"/>
          </a:xfrm>
        </p:grpSpPr>
        <p:pic>
          <p:nvPicPr>
            <p:cNvPr id="12" name="Object 10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32548" y="879745"/>
              <a:ext cx="504543" cy="4129864"/>
            </a:xfrm>
            <a:prstGeom prst="rect">
              <a:avLst/>
            </a:prstGeom>
          </p:spPr>
        </p:pic>
        <p:pic>
          <p:nvPicPr>
            <p:cNvPr id="13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081062" y="1912211"/>
              <a:ext cx="252271" cy="2064932"/>
            </a:xfrm>
            <a:prstGeom prst="rect">
              <a:avLst/>
            </a:prstGeom>
          </p:spPr>
        </p:pic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3DCEE773-60EC-49E5-BF2B-148F8DD3CA10}"/>
              </a:ext>
            </a:extLst>
          </p:cNvPr>
          <p:cNvSpPr txBox="1"/>
          <p:nvPr/>
        </p:nvSpPr>
        <p:spPr>
          <a:xfrm>
            <a:off x="31058" y="258894"/>
            <a:ext cx="3746858" cy="26161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1100" b="1" dirty="0"/>
              <a:t>제</a:t>
            </a:r>
            <a:r>
              <a:rPr lang="en-US" altLang="ko-KR" sz="1100" b="1" dirty="0"/>
              <a:t>257</a:t>
            </a:r>
            <a:r>
              <a:rPr lang="ko-KR" altLang="en-US" sz="1100" b="1" dirty="0"/>
              <a:t>회 원주시의회 임시회 제</a:t>
            </a:r>
            <a:r>
              <a:rPr lang="en-US" altLang="ko-KR" sz="1100" b="1" dirty="0"/>
              <a:t>2</a:t>
            </a:r>
            <a:r>
              <a:rPr lang="ko-KR" altLang="en-US" sz="1100" b="1" dirty="0"/>
              <a:t>차 본회의 </a:t>
            </a:r>
            <a:r>
              <a:rPr lang="en-US" altLang="ko-KR" sz="1100" b="1" dirty="0"/>
              <a:t>5</a:t>
            </a:r>
            <a:r>
              <a:rPr lang="ko-KR" altLang="en-US" sz="1100" b="1" dirty="0"/>
              <a:t>분 자유발언</a:t>
            </a:r>
          </a:p>
        </p:txBody>
      </p:sp>
    </p:spTree>
    <p:extLst>
      <p:ext uri="{BB962C8B-B14F-4D97-AF65-F5344CB8AC3E}">
        <p14:creationId xmlns:p14="http://schemas.microsoft.com/office/powerpoint/2010/main" val="35228656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1482</TotalTime>
  <Words>222</Words>
  <Application>Microsoft Office PowerPoint</Application>
  <PresentationFormat>와이드스크린</PresentationFormat>
  <Paragraphs>32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2" baseType="lpstr">
      <vt:lpstr>HY견고딕</vt:lpstr>
      <vt:lpstr>HY헤드라인M</vt:lpstr>
      <vt:lpstr>맑은 고딕</vt:lpstr>
      <vt:lpstr>Arial</vt:lpstr>
      <vt:lpstr>Office 테마</vt:lpstr>
      <vt:lpstr>원주시 시책일몰제  제도 정비와 실효성 확보 방안</vt:lpstr>
      <vt:lpstr>PowerPoint 프레젠테이션</vt:lpstr>
      <vt:lpstr>PowerPoint 프레젠테이션</vt:lpstr>
      <vt:lpstr>PowerPoint 프레젠테이션</vt:lpstr>
      <vt:lpstr>PowerPoint 프레젠테이션</vt:lpstr>
      <vt:lpstr>시책일몰제를 통해  시정을 실현하길 바라며 매력 원주가 되기를  소망합니다.</vt:lpstr>
      <vt:lpstr>감사합니다.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원주시 특산품의 지식재산권 보호 촉구</dc:title>
  <dc:creator>user</dc:creator>
  <cp:lastModifiedBy>USER</cp:lastModifiedBy>
  <cp:revision>70</cp:revision>
  <cp:lastPrinted>2025-02-06T04:36:14Z</cp:lastPrinted>
  <dcterms:created xsi:type="dcterms:W3CDTF">2024-01-05T02:15:37Z</dcterms:created>
  <dcterms:modified xsi:type="dcterms:W3CDTF">2025-04-08T06:33:51Z</dcterms:modified>
</cp:coreProperties>
</file>