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72" r:id="rId3"/>
    <p:sldId id="303" r:id="rId4"/>
    <p:sldId id="287" r:id="rId5"/>
    <p:sldId id="294" r:id="rId6"/>
    <p:sldId id="301" r:id="rId7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7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6F6F6"/>
    <a:srgbClr val="AE4652"/>
    <a:srgbClr val="9A0000"/>
    <a:srgbClr val="D70000"/>
    <a:srgbClr val="DCDCDC"/>
    <a:srgbClr val="FEF2F2"/>
    <a:srgbClr val="F8FA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06" autoAdjust="0"/>
    <p:restoredTop sz="96318" autoAdjust="0"/>
  </p:normalViewPr>
  <p:slideViewPr>
    <p:cSldViewPr snapToGrid="0">
      <p:cViewPr varScale="1">
        <p:scale>
          <a:sx n="113" d="100"/>
          <a:sy n="113" d="100"/>
        </p:scale>
        <p:origin x="8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solidFill>
                <a:srgbClr val="6C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61-45F5-BBF4-B25F24C61175}"/>
              </c:ext>
            </c:extLst>
          </c:dPt>
          <c:dPt>
            <c:idx val="1"/>
            <c:bubble3D val="0"/>
            <c:spPr>
              <a:solidFill>
                <a:srgbClr val="9A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61-45F5-BBF4-B25F24C61175}"/>
              </c:ext>
            </c:extLst>
          </c:dPt>
          <c:dLbls>
            <c:dLbl>
              <c:idx val="0"/>
              <c:layout>
                <c:manualLayout>
                  <c:x val="-0.19406443678460669"/>
                  <c:y val="-0.2389518241820592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defRPr>
                    </a:pPr>
                    <a:fld id="{0633995E-46F7-4100-A391-BF7044D0D26D}" type="CATEGORYNAME">
                      <a:rPr lang="ko-KR" altLang="en-US" sz="2000"/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[범주 이름]</a:t>
                    </a:fld>
                    <a:r>
                      <a:rPr lang="ko-KR" altLang="en-US" sz="2000" baseline="0" dirty="0"/>
                      <a:t>
</a:t>
                    </a:r>
                    <a:fld id="{339AA5ED-A81B-47FD-B304-9E937397D218}" type="PERCENTAGE">
                      <a:rPr lang="en-US" altLang="ko-KR" sz="2800" baseline="0" smtClean="0"/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[백분율]</a:t>
                    </a:fld>
                    <a:endParaRPr lang="ko-KR" altLang="en-US" sz="2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KoPub돋움체 Medium" panose="00000600000000000000" pitchFamily="2" charset="-127"/>
                      <a:ea typeface="KoPub돋움체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702910632362388"/>
                      <c:h val="0.3374751665067208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B61-45F5-BBF4-B25F24C61175}"/>
                </c:ext>
              </c:extLst>
            </c:dLbl>
            <c:dLbl>
              <c:idx val="1"/>
              <c:layout>
                <c:manualLayout>
                  <c:x val="0.13644298968174515"/>
                  <c:y val="0.163792529372560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0" i="0" u="none" strike="noStrike" kern="1200" baseline="0">
                        <a:solidFill>
                          <a:schemeClr val="bg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defRPr>
                    </a:pPr>
                    <a:fld id="{AED060C5-8C6C-49EB-944C-36F579C68AEA}" type="CATEGORYNAME">
                      <a:rPr lang="ko-KR" altLang="en-US" sz="1600"/>
                      <a:pPr>
                        <a:defRPr sz="1600">
                          <a:solidFill>
                            <a:schemeClr val="bg1"/>
                          </a:solidFill>
                        </a:defRPr>
                      </a:pPr>
                      <a:t>[범주 이름]</a:t>
                    </a:fld>
                    <a:r>
                      <a:rPr lang="ko-KR" altLang="en-US" sz="1600" baseline="0" dirty="0"/>
                      <a:t>
</a:t>
                    </a:r>
                    <a:fld id="{B6C76D6F-A121-49B2-AA88-587946D117C2}" type="PERCENTAGE">
                      <a:rPr lang="en-US" altLang="ko-KR" sz="2400" baseline="0"/>
                      <a:pPr>
                        <a:defRPr sz="1600">
                          <a:solidFill>
                            <a:schemeClr val="bg1"/>
                          </a:solidFill>
                        </a:defRPr>
                      </a:pPr>
                      <a:t>[백분율]</a:t>
                    </a:fld>
                    <a:endParaRPr lang="ko-KR" altLang="en-US" sz="16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KoPub돋움체 Medium" panose="00000600000000000000" pitchFamily="2" charset="-127"/>
                      <a:ea typeface="KoPub돋움체 Medium" panose="00000600000000000000" pitchFamily="2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B61-45F5-BBF4-B25F24C611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KoPub돋움체 Medium" panose="00000600000000000000" pitchFamily="2" charset="-127"/>
                    <a:ea typeface="KoPub돋움체 Medium" panose="00000600000000000000" pitchFamily="2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융자</c:v>
                </c:pt>
                <c:pt idx="1">
                  <c:v>자부담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85</c:v>
                </c:pt>
                <c:pt idx="1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B61-45F5-BBF4-B25F24C6117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KoPub돋움체 Medium" panose="00000600000000000000" pitchFamily="2" charset="-127"/>
          <a:ea typeface="KoPub돋움체 Medium" panose="00000600000000000000" pitchFamily="2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AFEBD-29B9-4D19-8050-07B410A59DF9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A9A317-981E-46A7-9015-3577E91BE4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615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45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2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0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33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0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7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0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5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82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A4E21-432B-405F-A79A-0414FE110913}" type="datetimeFigureOut">
              <a:rPr lang="ko-KR" altLang="en-US" smtClean="0"/>
              <a:t>2026-09-11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2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E3B5884C-29DD-9DA6-102D-BBE62AD9F3EA}"/>
              </a:ext>
            </a:extLst>
          </p:cNvPr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grpSp>
        <p:nvGrpSpPr>
          <p:cNvPr id="11" name="그룹 1003"/>
          <p:cNvGrpSpPr/>
          <p:nvPr/>
        </p:nvGrpSpPr>
        <p:grpSpPr>
          <a:xfrm>
            <a:off x="274190" y="5462272"/>
            <a:ext cx="189542" cy="1086596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145C4B6B-CFD2-767F-EC7A-594463B347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7" y="942947"/>
            <a:ext cx="3605163" cy="436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3757889" y="1310087"/>
            <a:ext cx="8247298" cy="3952378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5400" b="1" kern="0" spc="0" dirty="0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「햇빛소득마을」</a:t>
            </a:r>
            <a:br>
              <a:rPr lang="en-US" altLang="ko-KR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원주시가 판을 깔아야 합니다</a:t>
            </a:r>
          </a:p>
        </p:txBody>
      </p:sp>
      <p:sp>
        <p:nvSpPr>
          <p:cNvPr id="25" name="부제목 2">
            <a:extLst>
              <a:ext uri="{FF2B5EF4-FFF2-40B4-BE49-F238E27FC236}">
                <a16:creationId xmlns:a16="http://schemas.microsoft.com/office/drawing/2014/main" id="{4A822012-3479-744B-113B-C236E842F31D}"/>
              </a:ext>
            </a:extLst>
          </p:cNvPr>
          <p:cNvSpPr txBox="1">
            <a:spLocks/>
          </p:cNvSpPr>
          <p:nvPr/>
        </p:nvSpPr>
        <p:spPr>
          <a:xfrm>
            <a:off x="350544" y="5125673"/>
            <a:ext cx="6723115" cy="14566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9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원용대</a:t>
            </a:r>
            <a:r>
              <a:rPr lang="ko-KR" altLang="en-US" sz="39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소초면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개운동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명륜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봉산동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행구동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6436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69B0FC53-151E-4F53-9D02-117F673BAFF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547AF614-DA57-4394-B4FA-B3F6C9E86359}"/>
              </a:ext>
            </a:extLst>
          </p:cNvPr>
          <p:cNvSpPr/>
          <p:nvPr/>
        </p:nvSpPr>
        <p:spPr>
          <a:xfrm>
            <a:off x="0" y="678177"/>
            <a:ext cx="12192000" cy="6175641"/>
          </a:xfrm>
          <a:prstGeom prst="rect">
            <a:avLst/>
          </a:prstGeom>
          <a:solidFill>
            <a:schemeClr val="bg1">
              <a:lumMod val="85000"/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5F65F2F2-5DE9-CD3F-5F96-FC70AF9B00A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26C327D3-451E-261A-421A-480B72FE2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7DC4C92B-4E8E-935D-D5DC-0B36A8EEF9F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7EF2E6E6-A251-F1AB-E5EA-6DBC61C3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DB010B6B-51E9-389F-6813-0543F31AE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59CC8E4F-5750-461F-8578-7500A227AE2E}"/>
              </a:ext>
            </a:extLst>
          </p:cNvPr>
          <p:cNvSpPr/>
          <p:nvPr/>
        </p:nvSpPr>
        <p:spPr>
          <a:xfrm>
            <a:off x="1614523" y="785150"/>
            <a:ext cx="6721265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현행사업의 한계 </a:t>
            </a:r>
            <a:r>
              <a:rPr lang="ko-KR" altLang="en-US" sz="3200" dirty="0"/>
              <a:t>① </a:t>
            </a:r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- 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복잡한 절차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612ED5BE-45C1-40D6-8E01-7BB9CF6137E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A2A25554-92DF-4AD2-BFF6-6103C37E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4F404562-E1C4-4B60-8840-E2E00E3E9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EA27FBE0-F137-4096-21C9-A779EAA435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D3D57A47-129F-F765-617C-EDDD1203A7B7}"/>
              </a:ext>
            </a:extLst>
          </p:cNvPr>
          <p:cNvGrpSpPr/>
          <p:nvPr/>
        </p:nvGrpSpPr>
        <p:grpSpPr>
          <a:xfrm>
            <a:off x="1167332" y="1626289"/>
            <a:ext cx="5368290" cy="1178271"/>
            <a:chOff x="1167332" y="1626289"/>
            <a:chExt cx="5368290" cy="1178271"/>
          </a:xfrm>
        </p:grpSpPr>
        <p:pic>
          <p:nvPicPr>
            <p:cNvPr id="3" name="Picture 3" descr="image.png">
              <a:extLst>
                <a:ext uri="{FF2B5EF4-FFF2-40B4-BE49-F238E27FC236}">
                  <a16:creationId xmlns:a16="http://schemas.microsoft.com/office/drawing/2014/main" id="{126162BC-0C70-0537-6BD9-C99232EB7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1626289"/>
              <a:ext cx="5334000" cy="11144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BE8E530-368C-E5DD-C931-0DA4AB87E40C}"/>
                </a:ext>
              </a:extLst>
            </p:cNvPr>
            <p:cNvSpPr txBox="1"/>
            <p:nvPr/>
          </p:nvSpPr>
          <p:spPr>
            <a:xfrm>
              <a:off x="1414982" y="1675249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lang="ko-KR" altLang="en-US" sz="2100" b="1" i="0" u="none" dirty="0">
                  <a:solidFill>
                    <a:srgbClr val="0F172A"/>
                  </a:solidFill>
                  <a:latin typeface="+mj-lt"/>
                </a:rPr>
                <a:t>사회적 협동조합 구성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FE4595D-B560-E6BF-C5B0-D74BA8F64681}"/>
                </a:ext>
              </a:extLst>
            </p:cNvPr>
            <p:cNvSpPr txBox="1"/>
            <p:nvPr/>
          </p:nvSpPr>
          <p:spPr>
            <a:xfrm>
              <a:off x="1366452" y="2112063"/>
              <a:ext cx="5093617" cy="69249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lang="ko-KR" altLang="en-US" sz="1700" b="1" i="0" u="none" dirty="0">
                  <a:solidFill>
                    <a:srgbClr val="475569"/>
                  </a:solidFill>
                </a:rPr>
                <a:t>조합원 범위에 해당하는 자 </a:t>
              </a:r>
              <a:r>
                <a:rPr lang="en-US" altLang="ko-KR" sz="1700" b="1" i="0" u="none" dirty="0">
                  <a:solidFill>
                    <a:srgbClr val="475569"/>
                  </a:solidFill>
                </a:rPr>
                <a:t>10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인 이사의 조합원으로 </a:t>
              </a:r>
              <a:r>
                <a:rPr lang="ko-KR" altLang="en-US" sz="1700" b="1" i="0" u="none" dirty="0" err="1">
                  <a:solidFill>
                    <a:srgbClr val="475569"/>
                  </a:solidFill>
                </a:rPr>
                <a:t>설립된</a:t>
              </a:r>
              <a:r>
                <a:rPr lang="ko-KR" altLang="en-US" sz="1700" kern="0" spc="-110" dirty="0" err="1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「</a:t>
              </a:r>
              <a:r>
                <a:rPr lang="ko-KR" altLang="en-US" sz="1700" b="1" i="0" u="none" dirty="0" err="1">
                  <a:solidFill>
                    <a:srgbClr val="475569"/>
                  </a:solidFill>
                </a:rPr>
                <a:t>협동조합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 기본법</a:t>
              </a:r>
              <a:r>
                <a:rPr lang="ko-KR" altLang="en-US" sz="1700" kern="0" spc="-110" dirty="0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」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 상 협동조합 또는 사회적 협동조합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10C37917-3577-FF0D-6AE3-F09799B44078}"/>
              </a:ext>
            </a:extLst>
          </p:cNvPr>
          <p:cNvGrpSpPr/>
          <p:nvPr/>
        </p:nvGrpSpPr>
        <p:grpSpPr>
          <a:xfrm>
            <a:off x="1167332" y="3141295"/>
            <a:ext cx="5351356" cy="1114425"/>
            <a:chOff x="1167332" y="3071445"/>
            <a:chExt cx="5351356" cy="1114425"/>
          </a:xfrm>
        </p:grpSpPr>
        <p:pic>
          <p:nvPicPr>
            <p:cNvPr id="6" name="Picture 4" descr="image.png">
              <a:extLst>
                <a:ext uri="{FF2B5EF4-FFF2-40B4-BE49-F238E27FC236}">
                  <a16:creationId xmlns:a16="http://schemas.microsoft.com/office/drawing/2014/main" id="{C034B0C5-DF1B-BB46-0BA9-4B43F9A457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3071445"/>
              <a:ext cx="5334000" cy="11144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52EA05F-5A8E-5B4B-D79E-E49B6DD45CB3}"/>
                </a:ext>
              </a:extLst>
            </p:cNvPr>
            <p:cNvSpPr txBox="1"/>
            <p:nvPr/>
          </p:nvSpPr>
          <p:spPr>
            <a:xfrm>
              <a:off x="1398048" y="3120405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lang="ko-KR" altLang="en-US" sz="2100" b="1" i="0" u="none" dirty="0">
                  <a:solidFill>
                    <a:srgbClr val="0F172A"/>
                  </a:solidFill>
                  <a:latin typeface="+mj-lt"/>
                </a:rPr>
                <a:t>태양광 발전사업 추진 가능 검토</a:t>
              </a:r>
              <a:endParaRPr sz="2100" b="1" i="0" u="none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AA3D94-B69C-CBF3-59C8-008B71C49C1C}"/>
                </a:ext>
              </a:extLst>
            </p:cNvPr>
            <p:cNvSpPr txBox="1"/>
            <p:nvPr/>
          </p:nvSpPr>
          <p:spPr>
            <a:xfrm>
              <a:off x="1414982" y="3557220"/>
              <a:ext cx="5004868" cy="4616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lang="ko-KR" altLang="en-US" sz="1700" kern="0" spc="-110" dirty="0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「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전기사업법</a:t>
              </a:r>
              <a:r>
                <a:rPr lang="ko-KR" altLang="en-US" sz="1700" kern="0" spc="-110" dirty="0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」 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에 따른 태양광 발전사업이 </a:t>
              </a:r>
              <a:r>
                <a:rPr lang="ko-KR" altLang="en-US" sz="1700" b="1" i="0" u="none" dirty="0" err="1">
                  <a:solidFill>
                    <a:srgbClr val="475569"/>
                  </a:solidFill>
                </a:rPr>
                <a:t>가능토록</a:t>
              </a:r>
              <a:endParaRPr lang="en-US" altLang="ko-KR" sz="17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ts val="1800"/>
                </a:lnSpc>
              </a:pPr>
              <a:r>
                <a:rPr lang="ko-KR" altLang="en-US" sz="1700" b="1" i="0" u="none" dirty="0">
                  <a:solidFill>
                    <a:srgbClr val="475569"/>
                  </a:solidFill>
                </a:rPr>
                <a:t>주민 수용성</a:t>
              </a:r>
              <a:r>
                <a:rPr lang="en-US" altLang="ko-KR" sz="1700" b="1" i="0" u="none" dirty="0">
                  <a:solidFill>
                    <a:srgbClr val="475569"/>
                  </a:solidFill>
                </a:rPr>
                <a:t>, 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자금</a:t>
              </a:r>
              <a:r>
                <a:rPr lang="en-US" altLang="ko-KR" sz="1700" b="1" i="0" u="none" dirty="0">
                  <a:solidFill>
                    <a:srgbClr val="475569"/>
                  </a:solidFill>
                </a:rPr>
                <a:t>, 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부지와 계통 등을 확보</a:t>
              </a:r>
              <a:endParaRPr sz="1700" b="1" i="0" u="none" dirty="0">
                <a:solidFill>
                  <a:srgbClr val="475569"/>
                </a:solidFill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90EC56B-55BF-E17B-E7D0-C3B5E860A5AE}"/>
              </a:ext>
            </a:extLst>
          </p:cNvPr>
          <p:cNvGrpSpPr/>
          <p:nvPr/>
        </p:nvGrpSpPr>
        <p:grpSpPr>
          <a:xfrm>
            <a:off x="1167332" y="4669984"/>
            <a:ext cx="5368290" cy="1114425"/>
            <a:chOff x="1167332" y="4669984"/>
            <a:chExt cx="5368290" cy="1114425"/>
          </a:xfrm>
        </p:grpSpPr>
        <p:pic>
          <p:nvPicPr>
            <p:cNvPr id="7" name="Picture 5" descr="image.png">
              <a:extLst>
                <a:ext uri="{FF2B5EF4-FFF2-40B4-BE49-F238E27FC236}">
                  <a16:creationId xmlns:a16="http://schemas.microsoft.com/office/drawing/2014/main" id="{8883F8F0-F73B-E628-6CC3-EA3820045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4669984"/>
              <a:ext cx="5334000" cy="1114425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016050-6059-537B-C9DC-BB116D90EE9E}"/>
                </a:ext>
              </a:extLst>
            </p:cNvPr>
            <p:cNvSpPr txBox="1"/>
            <p:nvPr/>
          </p:nvSpPr>
          <p:spPr>
            <a:xfrm>
              <a:off x="1414982" y="4718944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lang="en-US" altLang="ko-KR" sz="2100" b="1" i="0" u="none" dirty="0">
                  <a:solidFill>
                    <a:srgbClr val="0F172A"/>
                  </a:solidFill>
                  <a:latin typeface="+mj-lt"/>
                </a:rPr>
                <a:t>“</a:t>
              </a:r>
              <a:r>
                <a:rPr lang="ko-KR" altLang="en-US" sz="2100" b="1" i="0" u="none" dirty="0" err="1">
                  <a:solidFill>
                    <a:srgbClr val="0F172A"/>
                  </a:solidFill>
                  <a:latin typeface="+mj-lt"/>
                </a:rPr>
                <a:t>행정리</a:t>
              </a:r>
              <a:r>
                <a:rPr lang="en-US" altLang="ko-KR" sz="2100" b="1" i="0" u="none" dirty="0">
                  <a:solidFill>
                    <a:srgbClr val="0F172A"/>
                  </a:solidFill>
                  <a:latin typeface="+mj-lt"/>
                </a:rPr>
                <a:t>” </a:t>
              </a:r>
              <a:r>
                <a:rPr lang="ko-KR" altLang="en-US" sz="2100" b="1" i="0" u="none" dirty="0">
                  <a:solidFill>
                    <a:srgbClr val="0F172A"/>
                  </a:solidFill>
                  <a:latin typeface="+mj-lt"/>
                </a:rPr>
                <a:t>단위에만 자격 부여</a:t>
              </a:r>
              <a:endParaRPr sz="2100" b="1" i="0" u="none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B19B297-03C1-BC2F-56F9-A3DB101BBB77}"/>
                </a:ext>
              </a:extLst>
            </p:cNvPr>
            <p:cNvSpPr txBox="1"/>
            <p:nvPr/>
          </p:nvSpPr>
          <p:spPr>
            <a:xfrm>
              <a:off x="1420474" y="5119921"/>
              <a:ext cx="4876800" cy="52322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marL="243840" indent="-243840" algn="just" fontAlgn="base"/>
              <a:r>
                <a:rPr lang="ko-KR" altLang="en-US" sz="1700" b="1" i="0" u="none" dirty="0">
                  <a:solidFill>
                    <a:srgbClr val="475569"/>
                  </a:solidFill>
                </a:rPr>
                <a:t>광역</a:t>
              </a:r>
              <a:r>
                <a:rPr lang="en-US" altLang="ko-KR" sz="1700" kern="0" spc="0" dirty="0">
                  <a:solidFill>
                    <a:srgbClr val="000000"/>
                  </a:solidFill>
                  <a:effectLst/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·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기초 지방정부의 조례에 따른 </a:t>
              </a:r>
              <a:r>
                <a:rPr lang="ko-KR" altLang="en-US" sz="1700" b="1" i="0" u="none" dirty="0" err="1">
                  <a:solidFill>
                    <a:srgbClr val="475569"/>
                  </a:solidFill>
                </a:rPr>
                <a:t>행정리</a:t>
              </a:r>
              <a:endParaRPr lang="en-US" altLang="ko-KR" sz="1700" b="1" i="0" u="none" dirty="0">
                <a:solidFill>
                  <a:srgbClr val="475569"/>
                </a:solidFill>
              </a:endParaRPr>
            </a:p>
            <a:p>
              <a:pPr marL="243840" marR="0" indent="-243840" algn="just" fontAlgn="base" latinLnBrk="1"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700" b="1" i="0" u="none" dirty="0">
                  <a:solidFill>
                    <a:srgbClr val="475569"/>
                  </a:solidFill>
                </a:rPr>
                <a:t>일반 행정동은 사업 참여</a:t>
              </a:r>
              <a:r>
                <a:rPr lang="en-US" altLang="ko-KR" sz="1700" b="1" dirty="0">
                  <a:solidFill>
                    <a:srgbClr val="475569"/>
                  </a:solidFill>
                </a:rPr>
                <a:t> </a:t>
              </a:r>
              <a:r>
                <a:rPr lang="ko-KR" altLang="en-US" sz="1700" b="1" dirty="0">
                  <a:solidFill>
                    <a:srgbClr val="475569"/>
                  </a:solidFill>
                </a:rPr>
                <a:t>불가</a:t>
              </a:r>
              <a:r>
                <a:rPr lang="ko-KR" altLang="en-US" sz="1700" b="1" i="0" u="none" dirty="0">
                  <a:solidFill>
                    <a:srgbClr val="475569"/>
                  </a:solidFill>
                </a:rPr>
                <a:t> 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0B79A11-91EA-4185-BF9A-FB934AD3F2DA}"/>
              </a:ext>
            </a:extLst>
          </p:cNvPr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6621D34-57CB-490B-92CA-CCAA639EFF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988" y="1675249"/>
            <a:ext cx="5033280" cy="410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746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B6A88-EB65-0CB3-8398-DE3A60E54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1248EFC8-84B0-AAA3-C8CB-7570280F05E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F419572-2E19-2B83-1E1F-E2D12D78C94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05CB8B3-0152-1C66-64A4-A87BA9428AA9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F78CC025-5442-25BF-1F70-406CFAD63A39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91834F16-FB7D-2017-2328-8E945FCC0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CF952606-24D0-30A0-1E17-F78BC959177E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DE3F35DA-F0C3-91B2-4728-47B1BF41C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5D7F71FA-FCF9-E2D1-43A1-093EFEB31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82D944D4-F98F-165F-BEE4-68827B70069C}"/>
              </a:ext>
            </a:extLst>
          </p:cNvPr>
          <p:cNvSpPr/>
          <p:nvPr/>
        </p:nvSpPr>
        <p:spPr>
          <a:xfrm>
            <a:off x="1614523" y="785150"/>
            <a:ext cx="7597210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현행사업의 한계 ②</a:t>
            </a:r>
            <a:r>
              <a:rPr lang="ko-KR" altLang="en-US" sz="3200" dirty="0"/>
              <a:t> </a:t>
            </a:r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- 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막대한 재정부담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12DC38B6-209C-6059-3D09-388544951C7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879E7F8B-92BC-4D04-2E8E-151E0B9A4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70EF0A6E-A624-4B6C-B131-287001851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63825D9C-4528-7A9E-221E-64036CB167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pic>
        <p:nvPicPr>
          <p:cNvPr id="8" name="Picture 2" descr="image.png">
            <a:extLst>
              <a:ext uri="{FF2B5EF4-FFF2-40B4-BE49-F238E27FC236}">
                <a16:creationId xmlns:a16="http://schemas.microsoft.com/office/drawing/2014/main" id="{8AE66E0D-A160-167C-9D7D-37A5D23BD4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2462" y="1958730"/>
            <a:ext cx="7165149" cy="1951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CCD5371-1FE6-A3C2-9536-218CEFE73597}"/>
              </a:ext>
            </a:extLst>
          </p:cNvPr>
          <p:cNvSpPr txBox="1"/>
          <p:nvPr/>
        </p:nvSpPr>
        <p:spPr>
          <a:xfrm>
            <a:off x="3233168" y="2215231"/>
            <a:ext cx="4616866" cy="1384995"/>
          </a:xfrm>
          <a:prstGeom prst="rect">
            <a:avLst/>
          </a:prstGeom>
          <a:solidFill>
            <a:srgbClr val="F8FAFC"/>
          </a:solidFill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en-US" sz="4000" b="1" dirty="0">
                <a:solidFill>
                  <a:srgbClr val="64748B"/>
                </a:solidFill>
                <a:latin typeface="+mj-lt"/>
              </a:rPr>
              <a:t>1,000KW</a:t>
            </a:r>
            <a:r>
              <a:rPr lang="ko-KR" altLang="en-US" sz="4000" b="1" dirty="0">
                <a:solidFill>
                  <a:srgbClr val="64748B"/>
                </a:solidFill>
                <a:latin typeface="+mj-lt"/>
              </a:rPr>
              <a:t> 기준</a:t>
            </a:r>
            <a:endParaRPr lang="en-US" altLang="ko-KR" sz="4000" b="1" dirty="0">
              <a:solidFill>
                <a:srgbClr val="64748B"/>
              </a:solidFill>
              <a:latin typeface="+mj-lt"/>
            </a:endParaRPr>
          </a:p>
          <a:p>
            <a:pPr algn="ctr"/>
            <a:r>
              <a:rPr lang="ko-KR" altLang="en-US" sz="5000" b="1" i="0" u="none" dirty="0">
                <a:latin typeface="+mj-lt"/>
              </a:rPr>
              <a:t>약 </a:t>
            </a:r>
            <a:r>
              <a:rPr lang="en-US" altLang="ko-KR" sz="5000" b="1" i="0" u="none" dirty="0">
                <a:latin typeface="+mj-lt"/>
              </a:rPr>
              <a:t>15</a:t>
            </a:r>
            <a:r>
              <a:rPr lang="ko-KR" altLang="en-US" sz="5000" b="1" i="0" u="none" dirty="0">
                <a:latin typeface="+mj-lt"/>
              </a:rPr>
              <a:t>억원 소요</a:t>
            </a:r>
            <a:endParaRPr sz="5000" b="1" i="0" u="none" dirty="0">
              <a:latin typeface="+mj-lt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0193BF8-7CCD-227A-9C95-BBFD8653C792}"/>
              </a:ext>
            </a:extLst>
          </p:cNvPr>
          <p:cNvSpPr/>
          <p:nvPr/>
        </p:nvSpPr>
        <p:spPr>
          <a:xfrm>
            <a:off x="999067" y="4380344"/>
            <a:ext cx="10894483" cy="1951614"/>
          </a:xfrm>
          <a:prstGeom prst="roundRect">
            <a:avLst/>
          </a:prstGeom>
          <a:solidFill>
            <a:srgbClr val="FEF2F2"/>
          </a:solidFill>
          <a:ln>
            <a:solidFill>
              <a:srgbClr val="DCDCD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rgbClr val="000000"/>
                </a:solidFill>
              </a:rPr>
              <a:t>&lt;</a:t>
            </a:r>
            <a:r>
              <a:rPr lang="ko-KR" altLang="en-US" sz="2800" b="1" dirty="0">
                <a:solidFill>
                  <a:srgbClr val="000000"/>
                </a:solidFill>
              </a:rPr>
              <a:t>정부지원금</a:t>
            </a:r>
            <a:r>
              <a:rPr lang="en-US" altLang="ko-KR" sz="2800" b="1" dirty="0">
                <a:solidFill>
                  <a:srgbClr val="000000"/>
                </a:solidFill>
              </a:rPr>
              <a:t>? </a:t>
            </a:r>
            <a:r>
              <a:rPr lang="ko-KR" altLang="en-US" sz="2800" b="1" dirty="0">
                <a:solidFill>
                  <a:srgbClr val="000000"/>
                </a:solidFill>
              </a:rPr>
              <a:t>결국은</a:t>
            </a:r>
            <a:r>
              <a:rPr lang="en-US" altLang="ko-KR" sz="2800" b="1" dirty="0">
                <a:solidFill>
                  <a:srgbClr val="000000"/>
                </a:solidFill>
              </a:rPr>
              <a:t>,</a:t>
            </a:r>
            <a:r>
              <a:rPr lang="ko-KR" altLang="en-US" sz="2800" b="1" dirty="0">
                <a:solidFill>
                  <a:srgbClr val="000000"/>
                </a:solidFill>
              </a:rPr>
              <a:t> </a:t>
            </a:r>
            <a:r>
              <a:rPr lang="en-US" altLang="ko-KR" sz="2800" b="1" dirty="0">
                <a:solidFill>
                  <a:srgbClr val="000000"/>
                </a:solidFill>
              </a:rPr>
              <a:t>“</a:t>
            </a:r>
            <a:r>
              <a:rPr lang="ko-KR" altLang="en-US" sz="2800" b="1" dirty="0">
                <a:solidFill>
                  <a:srgbClr val="000000"/>
                </a:solidFill>
              </a:rPr>
              <a:t>주민의 빚과 돈</a:t>
            </a:r>
            <a:r>
              <a:rPr lang="en-US" altLang="ko-KR" sz="2800" b="1" dirty="0">
                <a:solidFill>
                  <a:srgbClr val="000000"/>
                </a:solidFill>
              </a:rPr>
              <a:t>” &gt; </a:t>
            </a:r>
          </a:p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rgbClr val="000000"/>
                </a:solidFill>
              </a:rPr>
              <a:t>융자</a:t>
            </a:r>
            <a:r>
              <a:rPr lang="en-US" altLang="ko-KR" sz="2800" b="1" dirty="0">
                <a:solidFill>
                  <a:srgbClr val="000000"/>
                </a:solidFill>
              </a:rPr>
              <a:t>(85%) </a:t>
            </a:r>
            <a:r>
              <a:rPr lang="en-US" altLang="ko-KR" sz="2400" b="1" dirty="0">
                <a:solidFill>
                  <a:srgbClr val="000000"/>
                </a:solidFill>
              </a:rPr>
              <a:t>: </a:t>
            </a:r>
            <a:r>
              <a:rPr lang="ko-KR" altLang="en-US" sz="2400" b="1" dirty="0">
                <a:solidFill>
                  <a:srgbClr val="000000"/>
                </a:solidFill>
              </a:rPr>
              <a:t>이자를 내야하는 대출 </a:t>
            </a:r>
            <a:r>
              <a:rPr lang="en-US" altLang="ko-KR" sz="2400" b="1" dirty="0">
                <a:solidFill>
                  <a:srgbClr val="000000"/>
                </a:solidFill>
              </a:rPr>
              <a:t>/ </a:t>
            </a:r>
            <a:r>
              <a:rPr lang="ko-KR" altLang="en-US" sz="2800" b="1" dirty="0" err="1">
                <a:solidFill>
                  <a:srgbClr val="000000"/>
                </a:solidFill>
              </a:rPr>
              <a:t>자부담</a:t>
            </a:r>
            <a:r>
              <a:rPr lang="en-US" altLang="ko-KR" sz="2800" b="1" dirty="0">
                <a:solidFill>
                  <a:srgbClr val="000000"/>
                </a:solidFill>
              </a:rPr>
              <a:t>(15%) </a:t>
            </a:r>
            <a:r>
              <a:rPr lang="en-US" altLang="ko-KR" sz="2400" b="1" dirty="0">
                <a:solidFill>
                  <a:srgbClr val="000000"/>
                </a:solidFill>
              </a:rPr>
              <a:t>: </a:t>
            </a:r>
            <a:r>
              <a:rPr lang="ko-KR" altLang="en-US" sz="2400" b="1" dirty="0">
                <a:solidFill>
                  <a:srgbClr val="000000"/>
                </a:solidFill>
              </a:rPr>
              <a:t>마을 스스로 감당</a:t>
            </a:r>
            <a:endParaRPr lang="en-US" altLang="ko-KR" sz="2400" b="1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000000"/>
                </a:solidFill>
              </a:rPr>
              <a:t> 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⇒ </a:t>
            </a:r>
            <a:r>
              <a:rPr lang="ko-KR" altLang="en-US" sz="2400" b="1" dirty="0">
                <a:solidFill>
                  <a:srgbClr val="000000"/>
                </a:solidFill>
              </a:rPr>
              <a:t>어렵게</a:t>
            </a:r>
            <a:r>
              <a:rPr lang="ko-KR" altLang="en-US" kern="0" dirty="0">
                <a:solidFill>
                  <a:srgbClr val="000000"/>
                </a:solidFill>
                <a:latin typeface="바탕체" panose="02030609000101010101" pitchFamily="17" charset="-127"/>
              </a:rPr>
              <a:t> </a:t>
            </a:r>
            <a:r>
              <a:rPr lang="ko-KR" altLang="en-US" sz="2400" b="1" dirty="0">
                <a:solidFill>
                  <a:srgbClr val="000000"/>
                </a:solidFill>
              </a:rPr>
              <a:t>선정되어도 결국 주민의 빚과 자본으로 추진해야하는 현실</a:t>
            </a:r>
            <a:r>
              <a:rPr lang="en-US" altLang="ko-KR" sz="2400" b="1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7CBFC7-38B3-4601-A883-DF1E18433D61}"/>
              </a:ext>
            </a:extLst>
          </p:cNvPr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graphicFrame>
        <p:nvGraphicFramePr>
          <p:cNvPr id="30" name="차트 29">
            <a:extLst>
              <a:ext uri="{FF2B5EF4-FFF2-40B4-BE49-F238E27FC236}">
                <a16:creationId xmlns:a16="http://schemas.microsoft.com/office/drawing/2014/main" id="{6EDB779F-4A8D-4966-88D7-EE87BF1172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8165476"/>
              </p:ext>
            </p:extLst>
          </p:nvPr>
        </p:nvGraphicFramePr>
        <p:xfrm>
          <a:off x="7468739" y="1035171"/>
          <a:ext cx="4616866" cy="3694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956277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C1271-04DD-8408-F5BD-9F3300B75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1A5D617-5AEA-A9D2-EAD4-BB746D7624F5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5BD1F01-8254-A998-AF19-4B574CD08DA2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1001">
            <a:extLst>
              <a:ext uri="{FF2B5EF4-FFF2-40B4-BE49-F238E27FC236}">
                <a16:creationId xmlns:a16="http://schemas.microsoft.com/office/drawing/2014/main" id="{8B2EB460-F819-A302-44C1-F84E3077724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56" name="Object 2">
              <a:extLst>
                <a:ext uri="{FF2B5EF4-FFF2-40B4-BE49-F238E27FC236}">
                  <a16:creationId xmlns:a16="http://schemas.microsoft.com/office/drawing/2014/main" id="{2D542EC6-A461-EF5A-6E72-35A8EA84EC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58" name="그룹 1003">
            <a:extLst>
              <a:ext uri="{FF2B5EF4-FFF2-40B4-BE49-F238E27FC236}">
                <a16:creationId xmlns:a16="http://schemas.microsoft.com/office/drawing/2014/main" id="{5754404C-84F7-D56E-3750-1467AD3D4CA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9" name="Object 10">
              <a:extLst>
                <a:ext uri="{FF2B5EF4-FFF2-40B4-BE49-F238E27FC236}">
                  <a16:creationId xmlns:a16="http://schemas.microsoft.com/office/drawing/2014/main" id="{4629895F-5566-1098-8AEA-E9C8A47FC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60" name="Object 11">
              <a:extLst>
                <a:ext uri="{FF2B5EF4-FFF2-40B4-BE49-F238E27FC236}">
                  <a16:creationId xmlns:a16="http://schemas.microsoft.com/office/drawing/2014/main" id="{8E26EA31-C4ED-3391-C5D0-73707D3463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21" name="모서리가 둥근 직사각형 100">
            <a:extLst>
              <a:ext uri="{FF2B5EF4-FFF2-40B4-BE49-F238E27FC236}">
                <a16:creationId xmlns:a16="http://schemas.microsoft.com/office/drawing/2014/main" id="{7C130994-D24D-4D73-9942-68D9ED0FB859}"/>
              </a:ext>
            </a:extLst>
          </p:cNvPr>
          <p:cNvSpPr/>
          <p:nvPr/>
        </p:nvSpPr>
        <p:spPr>
          <a:xfrm>
            <a:off x="1614523" y="785150"/>
            <a:ext cx="7589861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kern="0" spc="0" dirty="0">
                <a:solidFill>
                  <a:srgbClr val="F6F6F6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「 </a:t>
            </a:r>
            <a:r>
              <a:rPr lang="ko-KR" altLang="en-US" sz="3200" b="1" dirty="0">
                <a:solidFill>
                  <a:srgbClr val="F6F6F6"/>
                </a:solidFill>
                <a:latin typeface="+mn-ea"/>
              </a:rPr>
              <a:t>햇빛소득마을</a:t>
            </a:r>
            <a:r>
              <a:rPr lang="ko-KR" altLang="en-US" sz="3200" b="1" kern="0" spc="0" dirty="0">
                <a:solidFill>
                  <a:srgbClr val="F6F6F6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」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추진을 위한 제안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DAEBFF4-BC9B-E2AC-F683-C3330FFE59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E70E2112-55AA-AE6B-0342-7C708275237F}"/>
              </a:ext>
            </a:extLst>
          </p:cNvPr>
          <p:cNvGrpSpPr/>
          <p:nvPr/>
        </p:nvGrpSpPr>
        <p:grpSpPr>
          <a:xfrm>
            <a:off x="1289311" y="1671994"/>
            <a:ext cx="10468491" cy="2440042"/>
            <a:chOff x="1297658" y="1536278"/>
            <a:chExt cx="3638463" cy="3164814"/>
          </a:xfrm>
        </p:grpSpPr>
        <p:pic>
          <p:nvPicPr>
            <p:cNvPr id="3" name="Picture 2" descr="image.png">
              <a:extLst>
                <a:ext uri="{FF2B5EF4-FFF2-40B4-BE49-F238E27FC236}">
                  <a16:creationId xmlns:a16="http://schemas.microsoft.com/office/drawing/2014/main" id="{251886F6-3FEB-5544-06E8-8B47CD8EC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97658" y="1536278"/>
              <a:ext cx="3638463" cy="3164814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5B8111-A98B-A6C5-29EA-CD47D5801673}"/>
                </a:ext>
              </a:extLst>
            </p:cNvPr>
            <p:cNvSpPr txBox="1"/>
            <p:nvPr/>
          </p:nvSpPr>
          <p:spPr>
            <a:xfrm>
              <a:off x="1749851" y="1937300"/>
              <a:ext cx="2966443" cy="554478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47"/>
                </a:lnSpc>
              </a:pPr>
              <a:r>
                <a:rPr sz="2800" b="1" i="0" u="none" dirty="0">
                  <a:solidFill>
                    <a:srgbClr val="0F172A"/>
                  </a:solidFill>
                </a:rPr>
                <a:t>1. </a:t>
              </a:r>
              <a:r>
                <a:rPr lang="ko-KR" altLang="en-US" sz="2800" b="1" i="0" u="none" dirty="0">
                  <a:solidFill>
                    <a:srgbClr val="0F172A"/>
                  </a:solidFill>
                </a:rPr>
                <a:t>원주시 공공자산의 활용 및 공개</a:t>
              </a:r>
              <a:endParaRPr sz="2800" b="1" i="0" u="none" dirty="0">
                <a:solidFill>
                  <a:srgbClr val="0F172A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C1F36A-E9EB-E85D-6BCC-C88B2DBD3C52}"/>
                </a:ext>
              </a:extLst>
            </p:cNvPr>
            <p:cNvSpPr txBox="1"/>
            <p:nvPr/>
          </p:nvSpPr>
          <p:spPr>
            <a:xfrm>
              <a:off x="1805221" y="2541787"/>
              <a:ext cx="3072056" cy="1896183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lang="en-US" altLang="ko-KR" sz="2000" b="1" i="0" u="none" dirty="0">
                  <a:solidFill>
                    <a:srgbClr val="475569"/>
                  </a:solidFill>
                </a:rPr>
                <a:t>-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공영주차장</a:t>
              </a:r>
              <a:r>
                <a:rPr lang="en-US" altLang="ko-KR" sz="2000" b="1" i="0" u="none" dirty="0">
                  <a:solidFill>
                    <a:srgbClr val="475569"/>
                  </a:solidFill>
                </a:rPr>
                <a:t>,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유휴부지 등 시 소유 자산 협동조합에 임대</a:t>
              </a:r>
              <a:endParaRPr lang="en-US" sz="20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lang="en-US" altLang="ko-KR" sz="2000" b="1" dirty="0">
                  <a:solidFill>
                    <a:srgbClr val="475569"/>
                  </a:solidFill>
                </a:rPr>
                <a:t>-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읍</a:t>
              </a:r>
              <a:r>
                <a:rPr lang="ko-KR" altLang="en-US" sz="2000" dirty="0"/>
                <a:t> </a:t>
              </a:r>
              <a:r>
                <a:rPr lang="en-US" altLang="ko-KR" sz="2000" dirty="0"/>
                <a:t>·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면</a:t>
              </a:r>
              <a:r>
                <a:rPr lang="ko-KR" altLang="en-US" sz="2000" dirty="0"/>
                <a:t> </a:t>
              </a:r>
              <a:r>
                <a:rPr lang="en-US" altLang="ko-KR" sz="2000" dirty="0"/>
                <a:t>·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동 태양광 설치가 가능한 곳을 파악하여 공개</a:t>
              </a:r>
              <a:endParaRPr lang="en-US" altLang="ko-KR" sz="20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lang="en-US" altLang="ko-KR" sz="2000" b="1" dirty="0">
                  <a:solidFill>
                    <a:srgbClr val="475569"/>
                  </a:solidFill>
                </a:rPr>
                <a:t>- </a:t>
              </a:r>
              <a:r>
                <a:rPr lang="ko-KR" altLang="en-US" sz="2000" b="1" dirty="0">
                  <a:solidFill>
                    <a:srgbClr val="475569"/>
                  </a:solidFill>
                </a:rPr>
                <a:t>햇빛소득마을과 별개로 </a:t>
              </a:r>
              <a:r>
                <a:rPr lang="ko-KR" altLang="en-US" sz="2000" b="1" dirty="0" err="1">
                  <a:solidFill>
                    <a:srgbClr val="475569"/>
                  </a:solidFill>
                </a:rPr>
                <a:t>동단위</a:t>
              </a:r>
              <a:r>
                <a:rPr lang="ko-KR" altLang="en-US" sz="2000" b="1" dirty="0">
                  <a:solidFill>
                    <a:srgbClr val="475569"/>
                  </a:solidFill>
                </a:rPr>
                <a:t> 협동조합의 태양광 시유지 임대 검토 </a:t>
              </a:r>
              <a:endParaRPr lang="ko-KR" altLang="en-US" sz="2000" b="1" i="0" u="none" dirty="0">
                <a:solidFill>
                  <a:srgbClr val="475569"/>
                </a:solidFill>
              </a:endParaRPr>
            </a:p>
            <a:p>
              <a:pPr algn="l"/>
              <a:r>
                <a:rPr lang="ko-KR" altLang="en-US" sz="1600" dirty="0"/>
                <a:t> </a:t>
              </a:r>
              <a:r>
                <a:rPr lang="ko-KR" altLang="en-US" sz="2000" dirty="0"/>
                <a:t>✔</a:t>
              </a:r>
              <a:r>
                <a:rPr lang="ko-KR" altLang="en-US" sz="1600" dirty="0"/>
                <a:t> 무분별한 외지 사업자 진입 차단</a:t>
              </a:r>
              <a:r>
                <a:rPr lang="en-US" altLang="ko-KR" sz="1600" dirty="0"/>
                <a:t>! </a:t>
              </a:r>
              <a:r>
                <a:rPr lang="ko-KR" altLang="en-US" sz="2000" dirty="0"/>
                <a:t>✔</a:t>
              </a:r>
              <a:r>
                <a:rPr lang="ko-KR" altLang="en-US" sz="1600" dirty="0"/>
                <a:t> </a:t>
              </a:r>
              <a:r>
                <a:rPr lang="ko-KR" altLang="en-US" sz="1600" b="1" dirty="0"/>
                <a:t>주민 수익 창출 </a:t>
              </a:r>
              <a:r>
                <a:rPr lang="en-US" altLang="ko-KR" sz="1600" b="1" dirty="0"/>
                <a:t>&amp; </a:t>
              </a:r>
              <a:r>
                <a:rPr lang="ko-KR" altLang="en-US" sz="1600" b="1" dirty="0"/>
                <a:t>지역 공동체 중심</a:t>
              </a:r>
              <a:r>
                <a:rPr lang="ko-KR" altLang="en-US" sz="1600" dirty="0"/>
                <a:t>의 대원칙 준수</a:t>
              </a:r>
              <a:endParaRPr lang="ko-KR" altLang="en-US" sz="1700" b="1" i="0" u="none" dirty="0">
                <a:solidFill>
                  <a:srgbClr val="475569"/>
                </a:solidFill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5293FF43-B372-655D-D12D-1664DB7A59AD}"/>
              </a:ext>
            </a:extLst>
          </p:cNvPr>
          <p:cNvGrpSpPr/>
          <p:nvPr/>
        </p:nvGrpSpPr>
        <p:grpSpPr>
          <a:xfrm>
            <a:off x="1306566" y="4333457"/>
            <a:ext cx="10468492" cy="2036380"/>
            <a:chOff x="8506208" y="4065060"/>
            <a:chExt cx="3638464" cy="2641252"/>
          </a:xfrm>
        </p:grpSpPr>
        <p:pic>
          <p:nvPicPr>
            <p:cNvPr id="7" name="Picture 4" descr="image.png">
              <a:extLst>
                <a:ext uri="{FF2B5EF4-FFF2-40B4-BE49-F238E27FC236}">
                  <a16:creationId xmlns:a16="http://schemas.microsoft.com/office/drawing/2014/main" id="{DAD706B0-35C6-B080-19FF-F378197CB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06208" y="4065060"/>
              <a:ext cx="3638464" cy="2641252"/>
            </a:xfrm>
            <a:prstGeom prst="rect">
              <a:avLst/>
            </a:prstGeom>
          </p:spPr>
        </p:pic>
        <p:pic>
          <p:nvPicPr>
            <p:cNvPr id="17" name="Picture 11" descr="image.png">
              <a:extLst>
                <a:ext uri="{FF2B5EF4-FFF2-40B4-BE49-F238E27FC236}">
                  <a16:creationId xmlns:a16="http://schemas.microsoft.com/office/drawing/2014/main" id="{7AC5E8C5-23F3-B500-BC13-F74F68077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571908" y="4428481"/>
              <a:ext cx="377022" cy="1859612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0B38BCF-3F20-07D5-C7F4-1D51AA839A62}"/>
                </a:ext>
              </a:extLst>
            </p:cNvPr>
            <p:cNvSpPr txBox="1"/>
            <p:nvPr/>
          </p:nvSpPr>
          <p:spPr>
            <a:xfrm>
              <a:off x="8977954" y="4428481"/>
              <a:ext cx="2111381" cy="54381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47"/>
                </a:lnSpc>
              </a:pPr>
              <a:r>
                <a:rPr lang="en-US" sz="2800" b="1" dirty="0">
                  <a:solidFill>
                    <a:srgbClr val="0F172A"/>
                  </a:solidFill>
                </a:rPr>
                <a:t>2</a:t>
              </a:r>
              <a:r>
                <a:rPr sz="2800" b="1" i="0" u="none" dirty="0">
                  <a:solidFill>
                    <a:srgbClr val="0F172A"/>
                  </a:solidFill>
                </a:rPr>
                <a:t>. </a:t>
              </a:r>
              <a:r>
                <a:rPr lang="ko-KR" altLang="en-US" sz="2800" b="1" i="0" u="none" dirty="0">
                  <a:solidFill>
                    <a:srgbClr val="0F172A"/>
                  </a:solidFill>
                </a:rPr>
                <a:t>원주시의 금융 가교 역할</a:t>
              </a:r>
              <a:endParaRPr sz="2800" b="1" i="0" u="none" dirty="0">
                <a:solidFill>
                  <a:srgbClr val="0F172A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56AD60B-A1AC-8FB1-9918-9C1E06A182F9}"/>
                </a:ext>
              </a:extLst>
            </p:cNvPr>
            <p:cNvSpPr txBox="1"/>
            <p:nvPr/>
          </p:nvSpPr>
          <p:spPr>
            <a:xfrm>
              <a:off x="9010933" y="4814027"/>
              <a:ext cx="3114514" cy="1721534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en-US" altLang="ko-KR" sz="2000" b="1" i="0" u="none" dirty="0">
                  <a:solidFill>
                    <a:srgbClr val="475569"/>
                  </a:solidFill>
                </a:rPr>
                <a:t>-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융자금 </a:t>
              </a:r>
              <a:r>
                <a:rPr lang="en-US" altLang="ko-KR" sz="2000" b="1" i="0" u="none" dirty="0">
                  <a:solidFill>
                    <a:srgbClr val="475569"/>
                  </a:solidFill>
                </a:rPr>
                <a:t>: </a:t>
              </a:r>
              <a:r>
                <a:rPr lang="ko-KR" altLang="en-US" sz="2000" b="1" i="0" u="none" spc="-150" dirty="0">
                  <a:solidFill>
                    <a:srgbClr val="475569"/>
                  </a:solidFill>
                </a:rPr>
                <a:t>재생에너지 금융지원사업 안내 </a:t>
              </a:r>
              <a:r>
                <a:rPr lang="en-US" altLang="ko-KR" sz="2000" b="1" i="0" u="none" spc="-150" dirty="0">
                  <a:solidFill>
                    <a:srgbClr val="475569"/>
                  </a:solidFill>
                </a:rPr>
                <a:t>(</a:t>
              </a:r>
              <a:r>
                <a:rPr lang="ko-KR" altLang="en-US" sz="2000" b="1" i="0" u="none" spc="-150" dirty="0">
                  <a:solidFill>
                    <a:srgbClr val="475569"/>
                  </a:solidFill>
                </a:rPr>
                <a:t>한국에너지공단</a:t>
              </a:r>
              <a:r>
                <a:rPr lang="en-US" altLang="ko-KR" sz="2000" b="1" spc="-150" dirty="0">
                  <a:solidFill>
                    <a:srgbClr val="475569"/>
                  </a:solidFill>
                </a:rPr>
                <a:t>, </a:t>
              </a:r>
              <a:r>
                <a:rPr lang="ko-KR" altLang="en-US" sz="2000" b="1" spc="-150" dirty="0">
                  <a:solidFill>
                    <a:srgbClr val="475569"/>
                  </a:solidFill>
                </a:rPr>
                <a:t>기후에너지환경부 실시</a:t>
              </a:r>
              <a:r>
                <a:rPr lang="en-US" altLang="ko-KR" sz="2000" b="1" i="0" u="none" spc="-150" dirty="0">
                  <a:solidFill>
                    <a:srgbClr val="475569"/>
                  </a:solidFill>
                </a:rPr>
                <a:t>)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ko-KR" sz="2000" b="1" i="0" u="none" dirty="0">
                  <a:solidFill>
                    <a:srgbClr val="475569"/>
                  </a:solidFill>
                </a:rPr>
                <a:t>- </a:t>
              </a:r>
              <a:r>
                <a:rPr lang="ko-KR" altLang="en-US" sz="2000" b="1" i="0" u="none" dirty="0" err="1">
                  <a:solidFill>
                    <a:srgbClr val="475569"/>
                  </a:solidFill>
                </a:rPr>
                <a:t>자부담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 </a:t>
              </a:r>
              <a:r>
                <a:rPr lang="en-US" altLang="ko-KR" sz="2000" b="1" i="0" u="none" dirty="0">
                  <a:solidFill>
                    <a:srgbClr val="475569"/>
                  </a:solidFill>
                </a:rPr>
                <a:t>: </a:t>
              </a:r>
              <a:r>
                <a:rPr lang="ko-KR" altLang="en-US" sz="2000" b="1" i="0" u="none" dirty="0">
                  <a:solidFill>
                    <a:srgbClr val="475569"/>
                  </a:solidFill>
                </a:rPr>
                <a:t>지역 상호금융과 협력을 통한 지역 기반 자금조달 </a:t>
              </a:r>
              <a:endParaRPr lang="en-US" altLang="ko-KR" sz="20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lang="ko-KR" altLang="en-US" sz="2000" dirty="0"/>
                <a:t> ✔ 단순 안내를 넘어</a:t>
              </a:r>
              <a:r>
                <a:rPr lang="en-US" altLang="ko-KR" sz="2000" dirty="0"/>
                <a:t>, </a:t>
              </a:r>
              <a:r>
                <a:rPr lang="ko-KR" altLang="en-US" sz="2000" b="1" dirty="0"/>
                <a:t> 적극적인 주민 금융 협력체계 구축</a:t>
              </a:r>
              <a:r>
                <a:rPr lang="en-US" altLang="ko-KR" sz="2000" b="1" dirty="0"/>
                <a:t>!</a:t>
              </a:r>
              <a:endParaRPr lang="en-US" altLang="ko-KR" sz="2000" b="1" i="0" u="none" dirty="0">
                <a:solidFill>
                  <a:srgbClr val="475569"/>
                </a:solidFill>
              </a:endParaRPr>
            </a:p>
          </p:txBody>
        </p:sp>
      </p:grpSp>
      <p:pic>
        <p:nvPicPr>
          <p:cNvPr id="27" name="Picture 5" descr="image.png">
            <a:extLst>
              <a:ext uri="{FF2B5EF4-FFF2-40B4-BE49-F238E27FC236}">
                <a16:creationId xmlns:a16="http://schemas.microsoft.com/office/drawing/2014/main" id="{6994A0C2-B440-4917-C5FC-DD10657239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5595" y="2301591"/>
            <a:ext cx="1084759" cy="117052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FC1A9E71-DE4E-4440-894A-8B3E58BBB471}"/>
              </a:ext>
            </a:extLst>
          </p:cNvPr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sp>
        <p:nvSpPr>
          <p:cNvPr id="48" name="Freeform 166">
            <a:extLst>
              <a:ext uri="{FF2B5EF4-FFF2-40B4-BE49-F238E27FC236}">
                <a16:creationId xmlns:a16="http://schemas.microsoft.com/office/drawing/2014/main" id="{023140DE-492C-42E6-8DB2-674C79D177E3}"/>
              </a:ext>
            </a:extLst>
          </p:cNvPr>
          <p:cNvSpPr>
            <a:spLocks noEditPoints="1"/>
          </p:cNvSpPr>
          <p:nvPr/>
        </p:nvSpPr>
        <p:spPr bwMode="auto">
          <a:xfrm>
            <a:off x="1661765" y="2499312"/>
            <a:ext cx="717913" cy="744542"/>
          </a:xfrm>
          <a:custGeom>
            <a:avLst/>
            <a:gdLst>
              <a:gd name="T0" fmla="*/ 40 w 81"/>
              <a:gd name="T1" fmla="*/ 0 h 81"/>
              <a:gd name="T2" fmla="*/ 5 w 81"/>
              <a:gd name="T3" fmla="*/ 76 h 81"/>
              <a:gd name="T4" fmla="*/ 0 w 81"/>
              <a:gd name="T5" fmla="*/ 81 h 81"/>
              <a:gd name="T6" fmla="*/ 81 w 81"/>
              <a:gd name="T7" fmla="*/ 21 h 81"/>
              <a:gd name="T8" fmla="*/ 30 w 81"/>
              <a:gd name="T9" fmla="*/ 76 h 81"/>
              <a:gd name="T10" fmla="*/ 15 w 81"/>
              <a:gd name="T11" fmla="*/ 66 h 81"/>
              <a:gd name="T12" fmla="*/ 30 w 81"/>
              <a:gd name="T13" fmla="*/ 76 h 81"/>
              <a:gd name="T14" fmla="*/ 10 w 81"/>
              <a:gd name="T15" fmla="*/ 56 h 81"/>
              <a:gd name="T16" fmla="*/ 35 w 81"/>
              <a:gd name="T17" fmla="*/ 51 h 81"/>
              <a:gd name="T18" fmla="*/ 35 w 81"/>
              <a:gd name="T19" fmla="*/ 45 h 81"/>
              <a:gd name="T20" fmla="*/ 10 w 81"/>
              <a:gd name="T21" fmla="*/ 40 h 81"/>
              <a:gd name="T22" fmla="*/ 35 w 81"/>
              <a:gd name="T23" fmla="*/ 45 h 81"/>
              <a:gd name="T24" fmla="*/ 10 w 81"/>
              <a:gd name="T25" fmla="*/ 35 h 81"/>
              <a:gd name="T26" fmla="*/ 35 w 81"/>
              <a:gd name="T27" fmla="*/ 30 h 81"/>
              <a:gd name="T28" fmla="*/ 35 w 81"/>
              <a:gd name="T29" fmla="*/ 25 h 81"/>
              <a:gd name="T30" fmla="*/ 10 w 81"/>
              <a:gd name="T31" fmla="*/ 21 h 81"/>
              <a:gd name="T32" fmla="*/ 35 w 81"/>
              <a:gd name="T33" fmla="*/ 25 h 81"/>
              <a:gd name="T34" fmla="*/ 10 w 81"/>
              <a:gd name="T35" fmla="*/ 15 h 81"/>
              <a:gd name="T36" fmla="*/ 35 w 81"/>
              <a:gd name="T37" fmla="*/ 10 h 81"/>
              <a:gd name="T38" fmla="*/ 61 w 81"/>
              <a:gd name="T39" fmla="*/ 70 h 81"/>
              <a:gd name="T40" fmla="*/ 51 w 81"/>
              <a:gd name="T41" fmla="*/ 61 h 81"/>
              <a:gd name="T42" fmla="*/ 61 w 81"/>
              <a:gd name="T43" fmla="*/ 70 h 81"/>
              <a:gd name="T44" fmla="*/ 51 w 81"/>
              <a:gd name="T45" fmla="*/ 56 h 81"/>
              <a:gd name="T46" fmla="*/ 61 w 81"/>
              <a:gd name="T47" fmla="*/ 45 h 81"/>
              <a:gd name="T48" fmla="*/ 61 w 81"/>
              <a:gd name="T49" fmla="*/ 40 h 81"/>
              <a:gd name="T50" fmla="*/ 51 w 81"/>
              <a:gd name="T51" fmla="*/ 30 h 81"/>
              <a:gd name="T52" fmla="*/ 61 w 81"/>
              <a:gd name="T53" fmla="*/ 40 h 81"/>
              <a:gd name="T54" fmla="*/ 66 w 81"/>
              <a:gd name="T55" fmla="*/ 70 h 81"/>
              <a:gd name="T56" fmla="*/ 77 w 81"/>
              <a:gd name="T57" fmla="*/ 61 h 81"/>
              <a:gd name="T58" fmla="*/ 77 w 81"/>
              <a:gd name="T59" fmla="*/ 56 h 81"/>
              <a:gd name="T60" fmla="*/ 66 w 81"/>
              <a:gd name="T61" fmla="*/ 45 h 81"/>
              <a:gd name="T62" fmla="*/ 77 w 81"/>
              <a:gd name="T63" fmla="*/ 56 h 81"/>
              <a:gd name="T64" fmla="*/ 66 w 81"/>
              <a:gd name="T65" fmla="*/ 40 h 81"/>
              <a:gd name="T66" fmla="*/ 77 w 81"/>
              <a:gd name="T67" fmla="*/ 3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1" h="81">
                <a:moveTo>
                  <a:pt x="40" y="21"/>
                </a:moveTo>
                <a:lnTo>
                  <a:pt x="40" y="0"/>
                </a:lnTo>
                <a:lnTo>
                  <a:pt x="5" y="0"/>
                </a:lnTo>
                <a:lnTo>
                  <a:pt x="5" y="76"/>
                </a:lnTo>
                <a:lnTo>
                  <a:pt x="0" y="76"/>
                </a:lnTo>
                <a:lnTo>
                  <a:pt x="0" y="81"/>
                </a:lnTo>
                <a:lnTo>
                  <a:pt x="81" y="81"/>
                </a:lnTo>
                <a:lnTo>
                  <a:pt x="81" y="21"/>
                </a:lnTo>
                <a:lnTo>
                  <a:pt x="40" y="21"/>
                </a:lnTo>
                <a:close/>
                <a:moveTo>
                  <a:pt x="30" y="76"/>
                </a:moveTo>
                <a:lnTo>
                  <a:pt x="15" y="76"/>
                </a:lnTo>
                <a:lnTo>
                  <a:pt x="15" y="66"/>
                </a:lnTo>
                <a:lnTo>
                  <a:pt x="30" y="66"/>
                </a:lnTo>
                <a:lnTo>
                  <a:pt x="30" y="76"/>
                </a:lnTo>
                <a:close/>
                <a:moveTo>
                  <a:pt x="35" y="56"/>
                </a:moveTo>
                <a:lnTo>
                  <a:pt x="10" y="56"/>
                </a:lnTo>
                <a:lnTo>
                  <a:pt x="10" y="51"/>
                </a:lnTo>
                <a:lnTo>
                  <a:pt x="35" y="51"/>
                </a:lnTo>
                <a:lnTo>
                  <a:pt x="35" y="56"/>
                </a:lnTo>
                <a:close/>
                <a:moveTo>
                  <a:pt x="35" y="45"/>
                </a:moveTo>
                <a:lnTo>
                  <a:pt x="10" y="45"/>
                </a:lnTo>
                <a:lnTo>
                  <a:pt x="10" y="40"/>
                </a:lnTo>
                <a:lnTo>
                  <a:pt x="35" y="40"/>
                </a:lnTo>
                <a:lnTo>
                  <a:pt x="35" y="45"/>
                </a:lnTo>
                <a:close/>
                <a:moveTo>
                  <a:pt x="35" y="35"/>
                </a:moveTo>
                <a:lnTo>
                  <a:pt x="10" y="35"/>
                </a:lnTo>
                <a:lnTo>
                  <a:pt x="10" y="30"/>
                </a:lnTo>
                <a:lnTo>
                  <a:pt x="35" y="30"/>
                </a:lnTo>
                <a:lnTo>
                  <a:pt x="35" y="35"/>
                </a:lnTo>
                <a:close/>
                <a:moveTo>
                  <a:pt x="35" y="25"/>
                </a:moveTo>
                <a:lnTo>
                  <a:pt x="10" y="25"/>
                </a:lnTo>
                <a:lnTo>
                  <a:pt x="10" y="21"/>
                </a:lnTo>
                <a:lnTo>
                  <a:pt x="35" y="21"/>
                </a:lnTo>
                <a:lnTo>
                  <a:pt x="35" y="25"/>
                </a:lnTo>
                <a:close/>
                <a:moveTo>
                  <a:pt x="35" y="15"/>
                </a:moveTo>
                <a:lnTo>
                  <a:pt x="10" y="15"/>
                </a:lnTo>
                <a:lnTo>
                  <a:pt x="10" y="10"/>
                </a:lnTo>
                <a:lnTo>
                  <a:pt x="35" y="10"/>
                </a:lnTo>
                <a:lnTo>
                  <a:pt x="35" y="15"/>
                </a:lnTo>
                <a:close/>
                <a:moveTo>
                  <a:pt x="61" y="70"/>
                </a:moveTo>
                <a:lnTo>
                  <a:pt x="51" y="70"/>
                </a:lnTo>
                <a:lnTo>
                  <a:pt x="51" y="61"/>
                </a:lnTo>
                <a:lnTo>
                  <a:pt x="61" y="61"/>
                </a:lnTo>
                <a:lnTo>
                  <a:pt x="61" y="70"/>
                </a:lnTo>
                <a:close/>
                <a:moveTo>
                  <a:pt x="61" y="56"/>
                </a:moveTo>
                <a:lnTo>
                  <a:pt x="51" y="56"/>
                </a:lnTo>
                <a:lnTo>
                  <a:pt x="51" y="45"/>
                </a:lnTo>
                <a:lnTo>
                  <a:pt x="61" y="45"/>
                </a:lnTo>
                <a:lnTo>
                  <a:pt x="61" y="56"/>
                </a:lnTo>
                <a:close/>
                <a:moveTo>
                  <a:pt x="61" y="40"/>
                </a:moveTo>
                <a:lnTo>
                  <a:pt x="51" y="40"/>
                </a:lnTo>
                <a:lnTo>
                  <a:pt x="51" y="30"/>
                </a:lnTo>
                <a:lnTo>
                  <a:pt x="61" y="30"/>
                </a:lnTo>
                <a:lnTo>
                  <a:pt x="61" y="40"/>
                </a:lnTo>
                <a:close/>
                <a:moveTo>
                  <a:pt x="77" y="70"/>
                </a:moveTo>
                <a:lnTo>
                  <a:pt x="66" y="70"/>
                </a:lnTo>
                <a:lnTo>
                  <a:pt x="66" y="61"/>
                </a:lnTo>
                <a:lnTo>
                  <a:pt x="77" y="61"/>
                </a:lnTo>
                <a:lnTo>
                  <a:pt x="77" y="70"/>
                </a:lnTo>
                <a:close/>
                <a:moveTo>
                  <a:pt x="77" y="56"/>
                </a:moveTo>
                <a:lnTo>
                  <a:pt x="66" y="56"/>
                </a:lnTo>
                <a:lnTo>
                  <a:pt x="66" y="45"/>
                </a:lnTo>
                <a:lnTo>
                  <a:pt x="77" y="45"/>
                </a:lnTo>
                <a:lnTo>
                  <a:pt x="77" y="56"/>
                </a:lnTo>
                <a:close/>
                <a:moveTo>
                  <a:pt x="77" y="40"/>
                </a:moveTo>
                <a:lnTo>
                  <a:pt x="66" y="40"/>
                </a:lnTo>
                <a:lnTo>
                  <a:pt x="66" y="30"/>
                </a:lnTo>
                <a:lnTo>
                  <a:pt x="77" y="30"/>
                </a:lnTo>
                <a:lnTo>
                  <a:pt x="77" y="40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 w="0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02198F6C-D3B8-412A-B318-2343827F350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33" y="4653932"/>
            <a:ext cx="960929" cy="136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05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5F65F2F2-5DE9-CD3F-5F96-FC70AF9B00A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26C327D3-451E-261A-421A-480B72FE2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7DC4C92B-4E8E-935D-D5DC-0B36A8EEF9F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7EF2E6E6-A251-F1AB-E5EA-6DBC61C3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DB010B6B-51E9-389F-6813-0543F31AE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612ED5BE-45C1-40D6-8E01-7BB9CF6137E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A2A25554-92DF-4AD2-BFF6-6103C37E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4F404562-E1C4-4B60-8840-E2E00E3E9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9F9B409-767D-48E6-C6DD-17A9D025F3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3" name="모서리가 둥근 직사각형 100">
            <a:extLst>
              <a:ext uri="{FF2B5EF4-FFF2-40B4-BE49-F238E27FC236}">
                <a16:creationId xmlns:a16="http://schemas.microsoft.com/office/drawing/2014/main" id="{4D67BA8B-C679-3AAD-7057-D110A6A60A64}"/>
              </a:ext>
            </a:extLst>
          </p:cNvPr>
          <p:cNvSpPr/>
          <p:nvPr/>
        </p:nvSpPr>
        <p:spPr>
          <a:xfrm>
            <a:off x="1614524" y="785150"/>
            <a:ext cx="7004434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err="1">
                <a:solidFill>
                  <a:prstClr val="white"/>
                </a:solidFill>
                <a:latin typeface="+mn-ea"/>
              </a:rPr>
              <a:t>이격거리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 규제 완화</a:t>
            </a:r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!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 지금이 적기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B0466F-5078-4EA3-BFEB-ED7B7A63B969}"/>
              </a:ext>
            </a:extLst>
          </p:cNvPr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2D67286A-C601-4A0B-9E43-6C7E1DCA9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8688" y="2749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F1B57EAF-3DE1-40D9-B125-7833E5B8E5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004" y="1382480"/>
            <a:ext cx="9173174" cy="3080026"/>
          </a:xfrm>
          <a:prstGeom prst="rect">
            <a:avLst/>
          </a:prstGeom>
        </p:spPr>
      </p:pic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A8A200D0-2B6E-49D2-888A-BAE4E1DB4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110683"/>
              </p:ext>
            </p:extLst>
          </p:nvPr>
        </p:nvGraphicFramePr>
        <p:xfrm>
          <a:off x="1878004" y="4462506"/>
          <a:ext cx="9086088" cy="2031175"/>
        </p:xfrm>
        <a:graphic>
          <a:graphicData uri="http://schemas.openxmlformats.org/drawingml/2006/table">
            <a:tbl>
              <a:tblPr/>
              <a:tblGrid>
                <a:gridCol w="2209311">
                  <a:extLst>
                    <a:ext uri="{9D8B030D-6E8A-4147-A177-3AD203B41FA5}">
                      <a16:colId xmlns:a16="http://schemas.microsoft.com/office/drawing/2014/main" val="1566088010"/>
                    </a:ext>
                  </a:extLst>
                </a:gridCol>
                <a:gridCol w="3266583">
                  <a:extLst>
                    <a:ext uri="{9D8B030D-6E8A-4147-A177-3AD203B41FA5}">
                      <a16:colId xmlns:a16="http://schemas.microsoft.com/office/drawing/2014/main" val="2772217117"/>
                    </a:ext>
                  </a:extLst>
                </a:gridCol>
                <a:gridCol w="3610194">
                  <a:extLst>
                    <a:ext uri="{9D8B030D-6E8A-4147-A177-3AD203B41FA5}">
                      <a16:colId xmlns:a16="http://schemas.microsoft.com/office/drawing/2014/main" val="2260798902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구분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현행 규정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법령 시행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(26. 9. 18. ~)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940920"/>
                  </a:ext>
                </a:extLst>
              </a:tr>
              <a:tr h="3890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적용 방식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2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단계 복합 적용 기준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인접 주택 경계로부터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50m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반경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200m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내 총 주택 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단일 범위 기준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반경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200m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내 총 주택 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0155561"/>
                  </a:ext>
                </a:extLst>
              </a:tr>
              <a:tr h="7470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개발행위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불허가 요건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단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채라도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50m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이내 소재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반경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200m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이내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호 이상 소재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 •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반경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200m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이내 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호 이상 소재 </a:t>
                      </a:r>
                    </a:p>
                  </a:txBody>
                  <a:tcPr marL="17653" marR="17653" marT="17653" marB="17653" anchor="ctr">
                    <a:lnL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DFE6F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2371891"/>
                  </a:ext>
                </a:extLst>
              </a:tr>
            </a:tbl>
          </a:graphicData>
        </a:graphic>
      </p:graphicFrame>
      <p:sp>
        <p:nvSpPr>
          <p:cNvPr id="29" name="Rectangle 6">
            <a:extLst>
              <a:ext uri="{FF2B5EF4-FFF2-40B4-BE49-F238E27FC236}">
                <a16:creationId xmlns:a16="http://schemas.microsoft.com/office/drawing/2014/main" id="{37DC94B2-291F-4BDE-8E62-84F201C2E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6948" y="44628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333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E72D5-CB2F-5DAE-6A8F-07AB07408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118DD33E-7BF5-D471-CF61-83403413D2F4}"/>
              </a:ext>
            </a:extLst>
          </p:cNvPr>
          <p:cNvSpPr/>
          <p:nvPr/>
        </p:nvSpPr>
        <p:spPr>
          <a:xfrm>
            <a:off x="0" y="-63064"/>
            <a:ext cx="12192000" cy="6858001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B0035DD-6FED-CD10-AF1B-7D94C4891CBC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259BDBF-BC64-F199-DB71-E9D3AB2EC860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03">
            <a:extLst>
              <a:ext uri="{FF2B5EF4-FFF2-40B4-BE49-F238E27FC236}">
                <a16:creationId xmlns:a16="http://schemas.microsoft.com/office/drawing/2014/main" id="{B960A0F1-07D9-1B5D-1C18-2579EF4C0BC7}"/>
              </a:ext>
            </a:extLst>
          </p:cNvPr>
          <p:cNvGrpSpPr/>
          <p:nvPr/>
        </p:nvGrpSpPr>
        <p:grpSpPr>
          <a:xfrm>
            <a:off x="274190" y="5462272"/>
            <a:ext cx="189542" cy="1086596"/>
            <a:chOff x="3081062" y="1912211"/>
            <a:chExt cx="252271" cy="2064932"/>
          </a:xfrm>
        </p:grpSpPr>
        <p:pic>
          <p:nvPicPr>
            <p:cNvPr id="12" name="Object 10">
              <a:extLst>
                <a:ext uri="{FF2B5EF4-FFF2-40B4-BE49-F238E27FC236}">
                  <a16:creationId xmlns:a16="http://schemas.microsoft.com/office/drawing/2014/main" id="{89CD4CB2-F322-3395-A503-59DCD3719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>
              <a:extLst>
                <a:ext uri="{FF2B5EF4-FFF2-40B4-BE49-F238E27FC236}">
                  <a16:creationId xmlns:a16="http://schemas.microsoft.com/office/drawing/2014/main" id="{65B56B0E-E480-6A76-F6F1-3530AD9A1E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F80BEF90-A463-544A-AF78-FFB8B9150E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7" y="942947"/>
            <a:ext cx="3605163" cy="436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부제목 2">
            <a:extLst>
              <a:ext uri="{FF2B5EF4-FFF2-40B4-BE49-F238E27FC236}">
                <a16:creationId xmlns:a16="http://schemas.microsoft.com/office/drawing/2014/main" id="{FAB10E1D-1BA1-C704-93E5-0D67D86A1AF4}"/>
              </a:ext>
            </a:extLst>
          </p:cNvPr>
          <p:cNvSpPr txBox="1">
            <a:spLocks/>
          </p:cNvSpPr>
          <p:nvPr/>
        </p:nvSpPr>
        <p:spPr>
          <a:xfrm>
            <a:off x="350544" y="5125673"/>
            <a:ext cx="6723115" cy="14566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9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원용대</a:t>
            </a:r>
            <a:r>
              <a:rPr lang="ko-KR" altLang="en-US" sz="39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소초면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개운동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명륜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봉산동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행구동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7"/>
          <p:cNvSpPr>
            <a:spLocks noGrp="1"/>
          </p:cNvSpPr>
          <p:nvPr>
            <p:ph type="ctrTitle"/>
          </p:nvPr>
        </p:nvSpPr>
        <p:spPr>
          <a:xfrm>
            <a:off x="4083773" y="2963918"/>
            <a:ext cx="7655667" cy="9936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경청해 주셔서 감사합니다</a:t>
            </a:r>
            <a:r>
              <a:rPr lang="en-US" altLang="ko-KR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4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6978BD1-A9BC-241A-49ED-C58F131C32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7C2E3E-E7B3-4BB6-A910-174420BCEB95}"/>
              </a:ext>
            </a:extLst>
          </p:cNvPr>
          <p:cNvSpPr txBox="1"/>
          <p:nvPr/>
        </p:nvSpPr>
        <p:spPr>
          <a:xfrm>
            <a:off x="31057" y="110064"/>
            <a:ext cx="6158076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268</a:t>
            </a:r>
            <a:r>
              <a:rPr lang="ko-KR" altLang="en-US" sz="1600" b="1" dirty="0"/>
              <a:t>회 원주시의회 제</a:t>
            </a:r>
            <a:r>
              <a:rPr lang="en-US" altLang="ko-KR" sz="1600" b="1" dirty="0"/>
              <a:t>1</a:t>
            </a:r>
            <a:r>
              <a:rPr lang="ko-KR" altLang="en-US" sz="1600" b="1" dirty="0"/>
              <a:t>차 </a:t>
            </a:r>
            <a:r>
              <a:rPr lang="ko-KR" altLang="en-US" sz="1600" b="1" dirty="0" err="1"/>
              <a:t>정례회</a:t>
            </a:r>
            <a:r>
              <a:rPr lang="ko-KR" altLang="en-US" sz="1600" b="1" dirty="0"/>
              <a:t> 제</a:t>
            </a:r>
            <a:r>
              <a:rPr lang="en-US" altLang="ko-KR" sz="1600" b="1" dirty="0"/>
              <a:t>4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2745413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4097</TotalTime>
  <Words>443</Words>
  <Application>Microsoft Office PowerPoint</Application>
  <PresentationFormat>와이드스크린</PresentationFormat>
  <Paragraphs>53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HY견고딕</vt:lpstr>
      <vt:lpstr>KoPub돋움체 Medium</vt:lpstr>
      <vt:lpstr>맑은 고딕</vt:lpstr>
      <vt:lpstr>바탕체</vt:lpstr>
      <vt:lpstr>함초롬바탕</vt:lpstr>
      <vt:lpstr>휴먼명조</vt:lpstr>
      <vt:lpstr>Arial</vt:lpstr>
      <vt:lpstr>Office 테마</vt:lpstr>
      <vt:lpstr>「햇빛소득마을」 원주시가 판을 깔아야 합니다</vt:lpstr>
      <vt:lpstr>PowerPoint 프레젠테이션</vt:lpstr>
      <vt:lpstr>PowerPoint 프레젠테이션</vt:lpstr>
      <vt:lpstr>PowerPoint 프레젠테이션</vt:lpstr>
      <vt:lpstr>PowerPoint 프레젠테이션</vt:lpstr>
      <vt:lpstr>경청해 주셔서 감사합니다.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 특산품의 지식재산권 보호 촉구</dc:title>
  <dc:creator>user</dc:creator>
  <cp:lastModifiedBy>user</cp:lastModifiedBy>
  <cp:revision>208</cp:revision>
  <cp:lastPrinted>2026-07-23T00:10:25Z</cp:lastPrinted>
  <dcterms:created xsi:type="dcterms:W3CDTF">2024-01-05T02:15:37Z</dcterms:created>
  <dcterms:modified xsi:type="dcterms:W3CDTF">2026-09-11T08:59:30Z</dcterms:modified>
</cp:coreProperties>
</file>