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44" r:id="rId2"/>
    <p:sldId id="431" r:id="rId3"/>
    <p:sldId id="422" r:id="rId4"/>
    <p:sldId id="447" r:id="rId5"/>
    <p:sldId id="432" r:id="rId6"/>
    <p:sldId id="440" r:id="rId7"/>
    <p:sldId id="441" r:id="rId8"/>
    <p:sldId id="448" r:id="rId9"/>
    <p:sldId id="443" r:id="rId10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FED282"/>
    <a:srgbClr val="FD887F"/>
    <a:srgbClr val="FD8F87"/>
    <a:srgbClr val="0E0036"/>
    <a:srgbClr val="FD7267"/>
    <a:srgbClr val="CB6582"/>
    <a:srgbClr val="9933FF"/>
    <a:srgbClr val="23F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200" b="1" dirty="0">
                <a:latin typeface="+mn-ea"/>
                <a:ea typeface="+mn-ea"/>
              </a:rPr>
              <a:t>유형별 발생 건수</a:t>
            </a:r>
          </a:p>
        </c:rich>
      </c:tx>
      <c:layout>
        <c:manualLayout>
          <c:xMode val="edge"/>
          <c:yMode val="edge"/>
          <c:x val="0.27724185586224998"/>
          <c:y val="7.25082532097569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291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31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0994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6085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9666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96280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9020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379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9967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3662FC-9012-4ED3-B5B1-6EE9924B8804}"/>
              </a:ext>
            </a:extLst>
          </p:cNvPr>
          <p:cNvSpPr txBox="1"/>
          <p:nvPr/>
        </p:nvSpPr>
        <p:spPr>
          <a:xfrm>
            <a:off x="727940" y="261921"/>
            <a:ext cx="10934700" cy="5357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3" name="Picture 2" descr="이민영 의원">
            <a:extLst>
              <a:ext uri="{FF2B5EF4-FFF2-40B4-BE49-F238E27FC236}">
                <a16:creationId xmlns:a16="http://schemas.microsoft.com/office/drawing/2014/main" id="{70A592CC-A91E-44D5-9EAA-D066B00A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1531270"/>
            <a:ext cx="5042050" cy="408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4B0EFC75-8DE9-4DC4-B126-97CFD5F3EDB3}"/>
              </a:ext>
            </a:extLst>
          </p:cNvPr>
          <p:cNvGraphicFramePr>
            <a:graphicFrameLocks noGrp="1"/>
          </p:cNvGraphicFramePr>
          <p:nvPr/>
        </p:nvGraphicFramePr>
        <p:xfrm>
          <a:off x="6101662" y="4476858"/>
          <a:ext cx="4505914" cy="989340"/>
        </p:xfrm>
        <a:graphic>
          <a:graphicData uri="http://schemas.openxmlformats.org/drawingml/2006/table">
            <a:tbl>
              <a:tblPr/>
              <a:tblGrid>
                <a:gridCol w="4505914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98934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이민영</a:t>
                      </a: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3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4" name="직사각형 13">
            <a:extLst>
              <a:ext uri="{FF2B5EF4-FFF2-40B4-BE49-F238E27FC236}">
                <a16:creationId xmlns:a16="http://schemas.microsoft.com/office/drawing/2014/main" id="{8281CF4D-5C5F-4BC0-8025-E6468A8F26F8}"/>
              </a:ext>
            </a:extLst>
          </p:cNvPr>
          <p:cNvSpPr/>
          <p:nvPr/>
        </p:nvSpPr>
        <p:spPr>
          <a:xfrm>
            <a:off x="5073921" y="856650"/>
            <a:ext cx="6212388" cy="27186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도심 속 흉물로 방치된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영동코아</a:t>
            </a: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이제는 해결해야 합니다</a:t>
            </a: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78135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CE5729AC-C94C-4790-8254-80E01FD4BA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7834608"/>
              </p:ext>
            </p:extLst>
          </p:nvPr>
        </p:nvGraphicFramePr>
        <p:xfrm>
          <a:off x="435999" y="1127403"/>
          <a:ext cx="5076527" cy="74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409BD5CF-B436-4481-BCAA-C33073FA3FCF}"/>
              </a:ext>
            </a:extLst>
          </p:cNvPr>
          <p:cNvSpPr txBox="1"/>
          <p:nvPr/>
        </p:nvSpPr>
        <p:spPr>
          <a:xfrm>
            <a:off x="3577293" y="2945228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주거</a:t>
            </a:r>
            <a:r>
              <a:rPr lang="en-US" altLang="ko-KR" b="1" dirty="0">
                <a:solidFill>
                  <a:schemeClr val="bg1"/>
                </a:solidFill>
              </a:rPr>
              <a:t>(27.61%)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52A40B-833F-4F99-88B2-C664F4574419}"/>
              </a:ext>
            </a:extLst>
          </p:cNvPr>
          <p:cNvSpPr txBox="1"/>
          <p:nvPr/>
        </p:nvSpPr>
        <p:spPr>
          <a:xfrm>
            <a:off x="3303448" y="463783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기타</a:t>
            </a:r>
            <a:r>
              <a:rPr lang="en-US" altLang="ko-KR" b="1" dirty="0">
                <a:solidFill>
                  <a:schemeClr val="bg1"/>
                </a:solidFill>
              </a:rPr>
              <a:t>(23.86%)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DD14729-3163-47BE-A9A9-A92B34059F1D}"/>
              </a:ext>
            </a:extLst>
          </p:cNvPr>
          <p:cNvSpPr txBox="1"/>
          <p:nvPr/>
        </p:nvSpPr>
        <p:spPr>
          <a:xfrm>
            <a:off x="1790490" y="4637841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차량</a:t>
            </a:r>
            <a:r>
              <a:rPr lang="en-US" altLang="ko-KR" b="1" dirty="0">
                <a:solidFill>
                  <a:schemeClr val="bg1"/>
                </a:solidFill>
              </a:rPr>
              <a:t>(16.14%)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186645-65BB-4FCF-A90F-8988DED9F90B}"/>
              </a:ext>
            </a:extLst>
          </p:cNvPr>
          <p:cNvSpPr txBox="1"/>
          <p:nvPr/>
        </p:nvSpPr>
        <p:spPr>
          <a:xfrm>
            <a:off x="1790491" y="294522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비주거</a:t>
            </a:r>
            <a:r>
              <a:rPr lang="en-US" altLang="ko-KR" b="1" dirty="0">
                <a:solidFill>
                  <a:schemeClr val="bg1"/>
                </a:solidFill>
              </a:rPr>
              <a:t>(32.99%)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985A6CE-A383-4249-8BDD-60AC251FF6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987" y="1587580"/>
            <a:ext cx="5597243" cy="4656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CA6982-7123-4E50-A92C-40D3659B8F1D}"/>
              </a:ext>
            </a:extLst>
          </p:cNvPr>
          <p:cNvSpPr txBox="1"/>
          <p:nvPr/>
        </p:nvSpPr>
        <p:spPr>
          <a:xfrm>
            <a:off x="479544" y="1007810"/>
            <a:ext cx="6199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도심 속 흉물 </a:t>
            </a:r>
            <a:r>
              <a:rPr lang="en-US" altLang="ko-KR" sz="2400" b="1" dirty="0"/>
              <a:t>‘</a:t>
            </a:r>
            <a:r>
              <a:rPr lang="ko-KR" altLang="en-US" sz="2400" b="1" dirty="0"/>
              <a:t>영동코아</a:t>
            </a:r>
            <a:r>
              <a:rPr lang="en-US" altLang="ko-KR" sz="2400" b="1" dirty="0"/>
              <a:t>’ </a:t>
            </a:r>
            <a:r>
              <a:rPr lang="ko-KR" altLang="en-US" sz="2400" b="1" dirty="0"/>
              <a:t>건물</a:t>
            </a:r>
            <a:r>
              <a:rPr lang="en-US" altLang="ko-KR" sz="2400" b="1" dirty="0"/>
              <a:t>…28</a:t>
            </a:r>
            <a:r>
              <a:rPr lang="ko-KR" altLang="en-US" sz="2400" b="1" dirty="0"/>
              <a:t>년째 방치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C76037-A559-408F-8B4C-F61A6EA32A16}"/>
              </a:ext>
            </a:extLst>
          </p:cNvPr>
          <p:cNvSpPr txBox="1"/>
          <p:nvPr/>
        </p:nvSpPr>
        <p:spPr>
          <a:xfrm>
            <a:off x="6847525" y="1587579"/>
            <a:ext cx="4732163" cy="46564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 영동코아 추진 현황 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〮 위      치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: 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원주시 명륜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2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동 </a:t>
            </a:r>
            <a:endParaRPr lang="en-US" altLang="ko-KR" sz="22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〮 규      모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: 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지하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5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층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~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지상 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8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층</a:t>
            </a:r>
            <a:endParaRPr lang="en-US" altLang="ko-KR" sz="22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                (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연면적 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1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만 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5,988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㎡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)</a:t>
            </a:r>
            <a:endParaRPr lang="ko-KR" altLang="en-US" sz="22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〮 진행상황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: 1995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년 착공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                  1988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년 공사 중단 후 방치</a:t>
            </a:r>
            <a:endParaRPr lang="en-US" altLang="ko-KR" sz="22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                  (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당시 공정률 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90%)</a:t>
            </a: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〮 중단사유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: 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시공사의 부도</a:t>
            </a: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                 </a:t>
            </a: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복잡한 채권 〮 채무 관계 등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1BFD47-B9DA-4311-864E-BEC055B81BD4}"/>
              </a:ext>
            </a:extLst>
          </p:cNvPr>
          <p:cNvSpPr txBox="1"/>
          <p:nvPr/>
        </p:nvSpPr>
        <p:spPr>
          <a:xfrm>
            <a:off x="2092481" y="6362152"/>
            <a:ext cx="2969624" cy="338554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2026</a:t>
            </a:r>
            <a:r>
              <a:rPr lang="ko-KR" altLang="en-US" sz="1600" dirty="0"/>
              <a:t>년 </a:t>
            </a:r>
            <a:r>
              <a:rPr lang="en-US" altLang="ko-KR" sz="1600" dirty="0"/>
              <a:t>9</a:t>
            </a:r>
            <a:r>
              <a:rPr lang="ko-KR" altLang="en-US" sz="1600" dirty="0"/>
              <a:t>월 현재 건축물 외관 </a:t>
            </a:r>
          </a:p>
        </p:txBody>
      </p:sp>
    </p:spTree>
    <p:extLst>
      <p:ext uri="{BB962C8B-B14F-4D97-AF65-F5344CB8AC3E}">
        <p14:creationId xmlns:p14="http://schemas.microsoft.com/office/powerpoint/2010/main" val="259840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5F7B894-4AE9-4F96-8645-16AEC6A26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2644" y="1662178"/>
            <a:ext cx="1555043" cy="357084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A60EC611-F102-4F8D-BA4D-654FFAE637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1520" y="1092643"/>
            <a:ext cx="7442569" cy="508351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505B215D-0F04-4372-9D47-FA4AA6E16C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0675" y="2130361"/>
            <a:ext cx="5360357" cy="4159806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90D5C4C3-F1B5-4462-8013-04F8739523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448" y="1932396"/>
            <a:ext cx="5360358" cy="1001031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D5C8E5AA-7650-4CBC-835D-6DA0BFC12E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2448" y="3117746"/>
            <a:ext cx="6009469" cy="3295028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B6079A7-B0EC-4C01-9AC3-4B8DE7655CE3}"/>
              </a:ext>
            </a:extLst>
          </p:cNvPr>
          <p:cNvSpPr txBox="1"/>
          <p:nvPr/>
        </p:nvSpPr>
        <p:spPr>
          <a:xfrm>
            <a:off x="290967" y="1710930"/>
            <a:ext cx="5360357" cy="12224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9C95079-7C8E-43E1-9C04-9556DFF7C035}"/>
              </a:ext>
            </a:extLst>
          </p:cNvPr>
          <p:cNvSpPr txBox="1"/>
          <p:nvPr/>
        </p:nvSpPr>
        <p:spPr>
          <a:xfrm>
            <a:off x="10425967" y="6412774"/>
            <a:ext cx="13953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출처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  <a:r>
              <a:rPr lang="ko-KR" alt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뉴스원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1C50F695-133A-456A-B7C1-B41165D553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313" y="1777574"/>
            <a:ext cx="3338734" cy="274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56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76AB69-3908-4997-822E-87CB4C6364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769" y="2244143"/>
            <a:ext cx="5685231" cy="415232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5C526EE-C173-4419-804E-C9A2F8ECA7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9771" y="4011210"/>
            <a:ext cx="3797333" cy="2385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8435EC4-2F5A-4635-9579-0B475EAF29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7966" y="1041536"/>
            <a:ext cx="3559836" cy="100379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7168A03-F342-4DEA-B238-AEB0BAE86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9771" y="1689388"/>
            <a:ext cx="3797332" cy="21039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8401639-46C8-4FE6-9F5D-491271E294E4}"/>
              </a:ext>
            </a:extLst>
          </p:cNvPr>
          <p:cNvSpPr txBox="1"/>
          <p:nvPr/>
        </p:nvSpPr>
        <p:spPr>
          <a:xfrm>
            <a:off x="9830353" y="6475500"/>
            <a:ext cx="1668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출처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원주투데이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화살표: 오각형 21">
            <a:extLst>
              <a:ext uri="{FF2B5EF4-FFF2-40B4-BE49-F238E27FC236}">
                <a16:creationId xmlns:a16="http://schemas.microsoft.com/office/drawing/2014/main" id="{96F24A3F-4A8F-4DC0-9168-92AE5BC4886E}"/>
              </a:ext>
            </a:extLst>
          </p:cNvPr>
          <p:cNvSpPr/>
          <p:nvPr/>
        </p:nvSpPr>
        <p:spPr>
          <a:xfrm>
            <a:off x="5372283" y="3408504"/>
            <a:ext cx="1638117" cy="993184"/>
          </a:xfrm>
          <a:prstGeom prst="homePlat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E815439-70CA-46DC-86AD-3E0D676E321B}"/>
              </a:ext>
            </a:extLst>
          </p:cNvPr>
          <p:cNvSpPr txBox="1"/>
          <p:nvPr/>
        </p:nvSpPr>
        <p:spPr>
          <a:xfrm>
            <a:off x="5561893" y="3550865"/>
            <a:ext cx="1035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</a:t>
            </a:r>
            <a:r>
              <a:rPr lang="ko-KR" altLang="en-US" sz="2200" b="1" dirty="0">
                <a:solidFill>
                  <a:schemeClr val="bg1"/>
                </a:solidFill>
              </a:rPr>
              <a:t>건물</a:t>
            </a:r>
            <a:endParaRPr lang="en-US" altLang="ko-KR" sz="2200" b="1" dirty="0">
              <a:solidFill>
                <a:schemeClr val="bg1"/>
              </a:solidFill>
            </a:endParaRPr>
          </a:p>
          <a:p>
            <a:r>
              <a:rPr lang="ko-KR" altLang="en-US" sz="2200" b="1" dirty="0">
                <a:solidFill>
                  <a:schemeClr val="bg1"/>
                </a:solidFill>
              </a:rPr>
              <a:t>노후화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0FEEE7-4C16-4CEC-ACC8-A47F4DEA84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379" y="1654030"/>
            <a:ext cx="4056273" cy="5813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B918BA9-8761-4C15-B187-22636B6111EF}"/>
              </a:ext>
            </a:extLst>
          </p:cNvPr>
          <p:cNvSpPr txBox="1"/>
          <p:nvPr/>
        </p:nvSpPr>
        <p:spPr>
          <a:xfrm>
            <a:off x="1115952" y="1717481"/>
            <a:ext cx="427486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600" b="1" dirty="0"/>
              <a:t>국토부 공사중단 장기방치건축물 선도사업</a:t>
            </a:r>
            <a:r>
              <a:rPr lang="en-US" altLang="ko-KR" sz="1600" b="1" dirty="0"/>
              <a:t>, </a:t>
            </a:r>
          </a:p>
          <a:p>
            <a:r>
              <a:rPr lang="ko-KR" altLang="en-US" sz="1600" b="1" dirty="0"/>
              <a:t>보상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〮감정액 격차 난항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…</a:t>
            </a:r>
            <a:endParaRPr lang="ko-KR" altLang="en-US" sz="16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04CC3C-1F88-4D08-B60F-5EF9E002E64C}"/>
              </a:ext>
            </a:extLst>
          </p:cNvPr>
          <p:cNvSpPr txBox="1"/>
          <p:nvPr/>
        </p:nvSpPr>
        <p:spPr>
          <a:xfrm>
            <a:off x="732987" y="1041536"/>
            <a:ext cx="5476224" cy="12607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7508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3662FC-9012-4ED3-B5B1-6EE9924B8804}"/>
              </a:ext>
            </a:extLst>
          </p:cNvPr>
          <p:cNvSpPr txBox="1"/>
          <p:nvPr/>
        </p:nvSpPr>
        <p:spPr>
          <a:xfrm>
            <a:off x="727940" y="261921"/>
            <a:ext cx="10934700" cy="5357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3" name="Picture 2" descr="이민영 의원">
            <a:extLst>
              <a:ext uri="{FF2B5EF4-FFF2-40B4-BE49-F238E27FC236}">
                <a16:creationId xmlns:a16="http://schemas.microsoft.com/office/drawing/2014/main" id="{70A592CC-A91E-44D5-9EAA-D066B00A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742" y="2912485"/>
            <a:ext cx="3318898" cy="269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471A5D6-D78E-493F-8B8A-37F0DE015249}"/>
              </a:ext>
            </a:extLst>
          </p:cNvPr>
          <p:cNvSpPr/>
          <p:nvPr/>
        </p:nvSpPr>
        <p:spPr>
          <a:xfrm>
            <a:off x="906348" y="905917"/>
            <a:ext cx="7915433" cy="2981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첫째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영동코아에 대한 종합적인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법률 검토 즉시 실시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7139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3662FC-9012-4ED3-B5B1-6EE9924B8804}"/>
              </a:ext>
            </a:extLst>
          </p:cNvPr>
          <p:cNvSpPr txBox="1"/>
          <p:nvPr/>
        </p:nvSpPr>
        <p:spPr>
          <a:xfrm>
            <a:off x="727940" y="261921"/>
            <a:ext cx="10934700" cy="5357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3" name="Picture 2" descr="이민영 의원">
            <a:extLst>
              <a:ext uri="{FF2B5EF4-FFF2-40B4-BE49-F238E27FC236}">
                <a16:creationId xmlns:a16="http://schemas.microsoft.com/office/drawing/2014/main" id="{70A592CC-A91E-44D5-9EAA-D066B00A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742" y="2912485"/>
            <a:ext cx="3318898" cy="269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471A5D6-D78E-493F-8B8A-37F0DE015249}"/>
              </a:ext>
            </a:extLst>
          </p:cNvPr>
          <p:cNvSpPr/>
          <p:nvPr/>
        </p:nvSpPr>
        <p:spPr>
          <a:xfrm>
            <a:off x="906348" y="905917"/>
            <a:ext cx="8072189" cy="2981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둘째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도심형 복합공간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으로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전환 검토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0069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3662FC-9012-4ED3-B5B1-6EE9924B8804}"/>
              </a:ext>
            </a:extLst>
          </p:cNvPr>
          <p:cNvSpPr txBox="1"/>
          <p:nvPr/>
        </p:nvSpPr>
        <p:spPr>
          <a:xfrm>
            <a:off x="727940" y="261921"/>
            <a:ext cx="10934700" cy="5357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3" name="Picture 2" descr="이민영 의원">
            <a:extLst>
              <a:ext uri="{FF2B5EF4-FFF2-40B4-BE49-F238E27FC236}">
                <a16:creationId xmlns:a16="http://schemas.microsoft.com/office/drawing/2014/main" id="{70A592CC-A91E-44D5-9EAA-D066B00A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742" y="2912485"/>
            <a:ext cx="3318898" cy="269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471A5D6-D78E-493F-8B8A-37F0DE015249}"/>
              </a:ext>
            </a:extLst>
          </p:cNvPr>
          <p:cNvSpPr/>
          <p:nvPr/>
        </p:nvSpPr>
        <p:spPr>
          <a:xfrm>
            <a:off x="906348" y="905917"/>
            <a:ext cx="8316029" cy="2981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셋째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영동코아 문제해결 협의체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즉시 구성 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4751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76AB69-3908-4997-822E-87CB4C6364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351" y="1949725"/>
            <a:ext cx="6592492" cy="4814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5C526EE-C173-4419-804E-C9A2F8ECA7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2980" y="4244129"/>
            <a:ext cx="3979121" cy="24994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7168A03-F342-4DEA-B238-AEB0BAE86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2981" y="1814425"/>
            <a:ext cx="3979121" cy="22046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3B482-E25B-4859-A223-A443E5510587}"/>
              </a:ext>
            </a:extLst>
          </p:cNvPr>
          <p:cNvSpPr txBox="1"/>
          <p:nvPr/>
        </p:nvSpPr>
        <p:spPr>
          <a:xfrm>
            <a:off x="600197" y="1082498"/>
            <a:ext cx="8377645" cy="111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위험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알고도 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방치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한다면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원주시도 그 책임에서 자유로울 수 없습니다</a:t>
            </a:r>
            <a:r>
              <a:rPr lang="en-US" altLang="ko-KR" sz="24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24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6673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3662FC-9012-4ED3-B5B1-6EE9924B8804}"/>
              </a:ext>
            </a:extLst>
          </p:cNvPr>
          <p:cNvSpPr txBox="1"/>
          <p:nvPr/>
        </p:nvSpPr>
        <p:spPr>
          <a:xfrm>
            <a:off x="727940" y="261921"/>
            <a:ext cx="10934700" cy="5357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3" name="Picture 2" descr="이민영 의원">
            <a:extLst>
              <a:ext uri="{FF2B5EF4-FFF2-40B4-BE49-F238E27FC236}">
                <a16:creationId xmlns:a16="http://schemas.microsoft.com/office/drawing/2014/main" id="{70A592CC-A91E-44D5-9EAA-D066B00A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1531270"/>
            <a:ext cx="5042050" cy="408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1E00B9F2-02AA-4D96-91A7-1937AE277BCC}"/>
              </a:ext>
            </a:extLst>
          </p:cNvPr>
          <p:cNvSpPr/>
          <p:nvPr/>
        </p:nvSpPr>
        <p:spPr>
          <a:xfrm>
            <a:off x="5649353" y="1810277"/>
            <a:ext cx="5410533" cy="12618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4B0EFC75-8DE9-4DC4-B126-97CFD5F3ED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772797"/>
              </p:ext>
            </p:extLst>
          </p:nvPr>
        </p:nvGraphicFramePr>
        <p:xfrm>
          <a:off x="6101662" y="4476858"/>
          <a:ext cx="4505914" cy="989340"/>
        </p:xfrm>
        <a:graphic>
          <a:graphicData uri="http://schemas.openxmlformats.org/drawingml/2006/table">
            <a:tbl>
              <a:tblPr/>
              <a:tblGrid>
                <a:gridCol w="4505914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98934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이민영</a:t>
                      </a: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3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922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8040</TotalTime>
  <Words>260</Words>
  <Application>Microsoft Office PowerPoint</Application>
  <PresentationFormat>와이드스크린</PresentationFormat>
  <Paragraphs>55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HY견고딕</vt:lpstr>
      <vt:lpstr>HY헤드라인M</vt:lpstr>
      <vt:lpstr>나눔스퀘어라운드 Regular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594</cp:revision>
  <cp:lastPrinted>2026-04-07T07:05:41Z</cp:lastPrinted>
  <dcterms:created xsi:type="dcterms:W3CDTF">2022-12-16T03:44:56Z</dcterms:created>
  <dcterms:modified xsi:type="dcterms:W3CDTF">2026-09-09T07:23:22Z</dcterms:modified>
</cp:coreProperties>
</file>