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78" r:id="rId3"/>
    <p:sldId id="279" r:id="rId4"/>
    <p:sldId id="280" r:id="rId5"/>
    <p:sldId id="268" r:id="rId6"/>
    <p:sldId id="281" r:id="rId7"/>
    <p:sldId id="28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2025-01-16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81712" y="1849923"/>
            <a:ext cx="8956331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‘</a:t>
            </a: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가족사랑 희망캠프</a:t>
            </a:r>
            <a: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’</a:t>
            </a:r>
            <a:b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예산 확대 촉구</a:t>
            </a:r>
            <a:endParaRPr lang="ko-KR" altLang="en-US" sz="54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</a:t>
            </a:r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아름</a:t>
            </a:r>
            <a:endParaRPr lang="ko-KR" altLang="en-US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625033" y="2909670"/>
            <a:ext cx="2486186" cy="3404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-12398" y="85175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latin typeface="+mn-ea"/>
                </a:rPr>
                <a:t>제255회 </a:t>
              </a:r>
              <a:r>
                <a:rPr lang="en-US" altLang="ko-KR" sz="1400" b="1" dirty="0" err="1">
                  <a:latin typeface="+mn-ea"/>
                </a:rPr>
                <a:t>원주시의회</a:t>
              </a:r>
              <a:r>
                <a:rPr lang="en-US" altLang="ko-KR" sz="1400" b="1" dirty="0">
                  <a:latin typeface="+mn-ea"/>
                </a:rPr>
                <a:t> </a:t>
              </a:r>
              <a:r>
                <a:rPr lang="en-US" altLang="ko-KR" sz="1400" b="1" dirty="0" err="1">
                  <a:latin typeface="+mn-ea"/>
                </a:rPr>
                <a:t>임시회</a:t>
              </a:r>
              <a:r>
                <a:rPr lang="en-US" altLang="ko-KR" sz="1400" b="1" dirty="0">
                  <a:latin typeface="+mn-ea"/>
                </a:rPr>
                <a:t> 제1차 </a:t>
              </a:r>
              <a:r>
                <a:rPr lang="en-US" altLang="ko-KR" sz="1400" b="1" dirty="0" err="1" smtClean="0">
                  <a:latin typeface="+mn-ea"/>
                </a:rPr>
                <a:t>본회의</a:t>
              </a:r>
              <a:r>
                <a:rPr lang="en-US" altLang="ko-KR" sz="1400" b="1" dirty="0" smtClean="0">
                  <a:latin typeface="+mn-ea"/>
                </a:rPr>
                <a:t> 5</a:t>
              </a:r>
              <a:r>
                <a:rPr lang="ko-KR" altLang="en-US" sz="1400" b="1" dirty="0" smtClean="0">
                  <a:latin typeface="+mn-ea"/>
                </a:rPr>
                <a:t>분 자유발언</a:t>
              </a:r>
              <a:endParaRPr lang="en-US" altLang="ko-KR" sz="1400" b="1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0"/>
            <a:ext cx="3853074" cy="6259484"/>
            <a:chOff x="1" y="0"/>
            <a:chExt cx="5228704" cy="4444361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0"/>
              <a:ext cx="5148539" cy="74814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" y="748145"/>
              <a:ext cx="5228703" cy="3696216"/>
            </a:xfrm>
            <a:prstGeom prst="rect">
              <a:avLst/>
            </a:prstGeom>
          </p:spPr>
        </p:pic>
      </p:grpSp>
      <p:grpSp>
        <p:nvGrpSpPr>
          <p:cNvPr id="13" name="그룹 12"/>
          <p:cNvGrpSpPr/>
          <p:nvPr/>
        </p:nvGrpSpPr>
        <p:grpSpPr>
          <a:xfrm>
            <a:off x="3790494" y="144474"/>
            <a:ext cx="3918221" cy="5957068"/>
            <a:chOff x="5305327" y="810490"/>
            <a:chExt cx="5271043" cy="4293037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07685" y="810490"/>
              <a:ext cx="5268685" cy="623455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05327" y="1444603"/>
              <a:ext cx="5268686" cy="3658924"/>
            </a:xfrm>
            <a:prstGeom prst="rect">
              <a:avLst/>
            </a:prstGeom>
          </p:spPr>
        </p:pic>
      </p:grpSp>
      <p:grpSp>
        <p:nvGrpSpPr>
          <p:cNvPr id="16" name="그룹 15"/>
          <p:cNvGrpSpPr/>
          <p:nvPr/>
        </p:nvGrpSpPr>
        <p:grpSpPr>
          <a:xfrm>
            <a:off x="7712129" y="169412"/>
            <a:ext cx="4249882" cy="5849002"/>
            <a:chOff x="2020993" y="1905170"/>
            <a:chExt cx="5772956" cy="4568299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20993" y="1905170"/>
              <a:ext cx="5772956" cy="628738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94220" y="2596253"/>
              <a:ext cx="5699729" cy="3877216"/>
            </a:xfrm>
            <a:prstGeom prst="rect">
              <a:avLst/>
            </a:prstGeom>
          </p:spPr>
        </p:pic>
      </p:grpSp>
      <p:sp>
        <p:nvSpPr>
          <p:cNvPr id="2" name="타원 1"/>
          <p:cNvSpPr/>
          <p:nvPr/>
        </p:nvSpPr>
        <p:spPr>
          <a:xfrm>
            <a:off x="216130" y="280967"/>
            <a:ext cx="681645" cy="5818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245667" y="280967"/>
            <a:ext cx="681645" cy="5818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3991751" y="280967"/>
            <a:ext cx="681645" cy="5818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7906466" y="280967"/>
            <a:ext cx="772021" cy="5818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4" name="그룹 2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462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0" y="-24938"/>
            <a:ext cx="3853073" cy="6274810"/>
            <a:chOff x="1" y="0"/>
            <a:chExt cx="5228703" cy="4455243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0"/>
              <a:ext cx="5148539" cy="74814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" y="759027"/>
              <a:ext cx="5228703" cy="3696216"/>
            </a:xfrm>
            <a:prstGeom prst="rect">
              <a:avLst/>
            </a:prstGeom>
          </p:spPr>
        </p:pic>
      </p:grpSp>
      <p:grpSp>
        <p:nvGrpSpPr>
          <p:cNvPr id="13" name="그룹 12"/>
          <p:cNvGrpSpPr/>
          <p:nvPr/>
        </p:nvGrpSpPr>
        <p:grpSpPr>
          <a:xfrm>
            <a:off x="3788742" y="111221"/>
            <a:ext cx="3918221" cy="6173199"/>
            <a:chOff x="5305327" y="810490"/>
            <a:chExt cx="5271043" cy="4293037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07685" y="810490"/>
              <a:ext cx="5268685" cy="623455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05327" y="1444603"/>
              <a:ext cx="5268686" cy="3658924"/>
            </a:xfrm>
            <a:prstGeom prst="rect">
              <a:avLst/>
            </a:prstGeom>
          </p:spPr>
        </p:pic>
      </p:grpSp>
      <p:grpSp>
        <p:nvGrpSpPr>
          <p:cNvPr id="16" name="그룹 15"/>
          <p:cNvGrpSpPr/>
          <p:nvPr/>
        </p:nvGrpSpPr>
        <p:grpSpPr>
          <a:xfrm>
            <a:off x="7712129" y="169412"/>
            <a:ext cx="4249882" cy="5849002"/>
            <a:chOff x="2020993" y="1905170"/>
            <a:chExt cx="5772956" cy="4568299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20993" y="1905170"/>
              <a:ext cx="5772956" cy="628738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94220" y="2596253"/>
              <a:ext cx="5699729" cy="3877216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2759825" y="2302624"/>
            <a:ext cx="543268" cy="3408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612897" y="2252747"/>
            <a:ext cx="544361" cy="34082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9509759" y="2547851"/>
            <a:ext cx="606829" cy="3366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" name="그룹 18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408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18843" y="0"/>
            <a:ext cx="3853074" cy="6249504"/>
            <a:chOff x="1" y="0"/>
            <a:chExt cx="5228704" cy="4444361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" y="0"/>
              <a:ext cx="5148539" cy="74814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" y="748145"/>
              <a:ext cx="5228703" cy="3696216"/>
            </a:xfrm>
            <a:prstGeom prst="rect">
              <a:avLst/>
            </a:prstGeom>
          </p:spPr>
        </p:pic>
      </p:grpSp>
      <p:grpSp>
        <p:nvGrpSpPr>
          <p:cNvPr id="13" name="그룹 12"/>
          <p:cNvGrpSpPr/>
          <p:nvPr/>
        </p:nvGrpSpPr>
        <p:grpSpPr>
          <a:xfrm>
            <a:off x="3865311" y="127847"/>
            <a:ext cx="3918221" cy="6088405"/>
            <a:chOff x="5305327" y="810490"/>
            <a:chExt cx="5271043" cy="4293037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07685" y="810490"/>
              <a:ext cx="5268685" cy="623455"/>
            </a:xfrm>
            <a:prstGeom prst="rect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05327" y="1444603"/>
              <a:ext cx="5268686" cy="3658924"/>
            </a:xfrm>
            <a:prstGeom prst="rect">
              <a:avLst/>
            </a:prstGeom>
          </p:spPr>
        </p:pic>
      </p:grpSp>
      <p:grpSp>
        <p:nvGrpSpPr>
          <p:cNvPr id="16" name="그룹 15"/>
          <p:cNvGrpSpPr/>
          <p:nvPr/>
        </p:nvGrpSpPr>
        <p:grpSpPr>
          <a:xfrm>
            <a:off x="7839971" y="161099"/>
            <a:ext cx="4249882" cy="5990323"/>
            <a:chOff x="2020993" y="1905170"/>
            <a:chExt cx="5772956" cy="4568299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20993" y="1905170"/>
              <a:ext cx="5772956" cy="628738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94220" y="2596253"/>
              <a:ext cx="5699729" cy="3877216"/>
            </a:xfrm>
            <a:prstGeom prst="rect">
              <a:avLst/>
            </a:prstGeom>
          </p:spPr>
        </p:pic>
      </p:grpSp>
      <p:sp>
        <p:nvSpPr>
          <p:cNvPr id="17" name="직사각형 16"/>
          <p:cNvSpPr/>
          <p:nvPr/>
        </p:nvSpPr>
        <p:spPr>
          <a:xfrm>
            <a:off x="374072" y="5710842"/>
            <a:ext cx="1180407" cy="4239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994029" y="5781502"/>
            <a:ext cx="1180407" cy="4239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9121833" y="5748250"/>
            <a:ext cx="1177637" cy="4239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928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632986"/>
              </p:ext>
            </p:extLst>
          </p:nvPr>
        </p:nvGraphicFramePr>
        <p:xfrm>
          <a:off x="139176" y="1124388"/>
          <a:ext cx="9418320" cy="4816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4580"/>
                <a:gridCol w="2354580"/>
                <a:gridCol w="2354580"/>
                <a:gridCol w="2354580"/>
              </a:tblGrid>
              <a:tr h="810618">
                <a:tc>
                  <a:txBody>
                    <a:bodyPr/>
                    <a:lstStyle/>
                    <a:p>
                      <a:pPr algn="ctr" latinLnBrk="1"/>
                      <a:endParaRPr lang="ko-KR" altLang="en-US" sz="32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2022</a:t>
                      </a:r>
                      <a:r>
                        <a:rPr lang="ko-KR" altLang="en-US" sz="28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년</a:t>
                      </a:r>
                      <a:endParaRPr lang="ko-KR" altLang="en-US" sz="32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2023</a:t>
                      </a:r>
                      <a:r>
                        <a:rPr lang="ko-KR" altLang="en-US" sz="28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년</a:t>
                      </a:r>
                      <a:endParaRPr lang="ko-KR" altLang="en-US" sz="32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2024</a:t>
                      </a:r>
                      <a:r>
                        <a:rPr lang="ko-KR" altLang="en-US" sz="28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년</a:t>
                      </a:r>
                      <a:endParaRPr lang="ko-KR" altLang="en-US" sz="32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</a:tr>
              <a:tr h="13353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용역 </a:t>
                      </a:r>
                      <a:r>
                        <a:rPr lang="ko-KR" altLang="en-US" sz="3000" dirty="0" err="1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자부담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5,257,150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3,552,470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8,636,890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</a:tr>
              <a:tr h="13353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시비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11,700,000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11,960,000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11,110,000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</a:tr>
              <a:tr h="13353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총 사업비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16,957,150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15,512,470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18,746,890</a:t>
                      </a:r>
                      <a:r>
                        <a:rPr lang="ko-KR" altLang="en-US" sz="3000" dirty="0" smtClean="0">
                          <a:latin typeface="08서울남산체 M" panose="02020603020101020101" pitchFamily="18" charset="-127"/>
                          <a:ea typeface="08서울남산체 M" panose="02020603020101020101" pitchFamily="18" charset="-127"/>
                        </a:rPr>
                        <a:t>원</a:t>
                      </a:r>
                      <a:endParaRPr lang="ko-KR" altLang="en-US" sz="3000" dirty="0">
                        <a:latin typeface="08서울남산체 M" panose="02020603020101020101" pitchFamily="18" charset="-127"/>
                        <a:ea typeface="08서울남산체 M" panose="0202060302010102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16" name="그룹 15"/>
          <p:cNvGrpSpPr/>
          <p:nvPr/>
        </p:nvGrpSpPr>
        <p:grpSpPr>
          <a:xfrm>
            <a:off x="9709265" y="2202874"/>
            <a:ext cx="2302625" cy="2859578"/>
            <a:chOff x="9692640" y="1895302"/>
            <a:chExt cx="2302625" cy="2859578"/>
          </a:xfrm>
        </p:grpSpPr>
        <p:sp>
          <p:nvSpPr>
            <p:cNvPr id="6" name="TextBox 5"/>
            <p:cNvSpPr txBox="1"/>
            <p:nvPr/>
          </p:nvSpPr>
          <p:spPr>
            <a:xfrm>
              <a:off x="9692640" y="1986263"/>
              <a:ext cx="2302625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시비 </a:t>
              </a:r>
              <a:endParaRPr lang="en-US" altLang="ko-KR" sz="2400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  <a:p>
              <a:pPr algn="ctr"/>
              <a:endParaRPr lang="en-US" altLang="ko-KR" sz="2400" b="1" dirty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  <a:p>
              <a:pPr algn="ctr"/>
              <a:r>
                <a:rPr lang="en-US" altLang="ko-KR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11,700,000</a:t>
              </a:r>
              <a:r>
                <a:rPr lang="ko-KR" altLang="en-US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</a:t>
              </a:r>
              <a:endParaRPr lang="en-US" altLang="ko-KR" sz="2400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  <a:p>
              <a:pPr algn="ctr"/>
              <a:r>
                <a:rPr lang="ko-KR" altLang="en-US" sz="2400" b="1" dirty="0" smtClean="0"/>
                <a:t>↓</a:t>
              </a:r>
              <a:endParaRPr lang="en-US" altLang="ko-KR" sz="2400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  <a:p>
              <a:pPr algn="ctr"/>
              <a:r>
                <a:rPr lang="en-US" altLang="ko-KR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11,960,000</a:t>
              </a:r>
              <a:r>
                <a:rPr lang="ko-KR" altLang="en-US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</a:t>
              </a:r>
              <a:endParaRPr lang="en-US" altLang="ko-KR" sz="2400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  <a:p>
              <a:pPr algn="ctr"/>
              <a:r>
                <a:rPr lang="ko-KR" altLang="en-US" sz="2400" b="1" dirty="0" smtClean="0"/>
                <a:t>↓</a:t>
              </a:r>
              <a:endParaRPr lang="en-US" altLang="ko-KR" sz="2400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  <a:p>
              <a:pPr algn="ctr"/>
              <a:r>
                <a:rPr lang="en-US" altLang="ko-KR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11,110,000</a:t>
              </a:r>
              <a:r>
                <a:rPr lang="ko-KR" altLang="en-US" sz="2400" b="1" dirty="0" smtClean="0">
                  <a:latin typeface="08서울남산체 M" panose="02020603020101020101" pitchFamily="18" charset="-127"/>
                  <a:ea typeface="08서울남산체 M" panose="02020603020101020101" pitchFamily="18" charset="-127"/>
                </a:rPr>
                <a:t>원</a:t>
              </a:r>
              <a:endParaRPr lang="en-US" altLang="ko-KR" sz="2400" b="1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9692640" y="1895302"/>
              <a:ext cx="2269375" cy="2859578"/>
            </a:xfrm>
            <a:prstGeom prst="rect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906298" y="3873731"/>
              <a:ext cx="5453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rgbClr val="FF0000"/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감소</a:t>
              </a:r>
              <a:endParaRPr lang="ko-KR" altLang="en-US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140369" y="282632"/>
            <a:ext cx="5144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08서울남산체 M" panose="02020603020101020101" pitchFamily="18" charset="-127"/>
                <a:ea typeface="08서울남산체 M" panose="02020603020101020101" pitchFamily="18" charset="-127"/>
              </a:rPr>
              <a:t>가족사랑 희망캠프 예산 집행 현황</a:t>
            </a:r>
            <a:endParaRPr lang="ko-KR" altLang="en-US" sz="2800" dirty="0">
              <a:latin typeface="08서울남산체 M" panose="02020603020101020101" pitchFamily="18" charset="-127"/>
              <a:ea typeface="08서울남산체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478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889462" y="1005840"/>
            <a:ext cx="931025" cy="40732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63693" y="2237982"/>
            <a:ext cx="10929595" cy="310854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2800" b="1" dirty="0"/>
              <a:t>첫째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캠프 참가자 수를 확대해야 합니다</a:t>
            </a:r>
            <a:r>
              <a:rPr lang="en-US" altLang="ko-KR" sz="2800" b="1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ko-KR" alt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2800" b="1" dirty="0"/>
              <a:t>둘째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캠프 참가 이후 지속적인 관심이 필요합니다</a:t>
            </a:r>
            <a:r>
              <a:rPr lang="en-US" altLang="ko-KR" sz="2800" b="1" dirty="0"/>
              <a:t>. </a:t>
            </a:r>
            <a:endParaRPr lang="en-US" altLang="ko-KR" sz="2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altLang="ko-KR" sz="2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ko-KR" altLang="en-US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2800" b="1" dirty="0"/>
              <a:t>셋째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학대피해아동 가족치료 캠프 예산을 충분히 확보해야 합니다</a:t>
            </a:r>
            <a:r>
              <a:rPr lang="en-US" altLang="ko-KR" sz="2800" b="1" dirty="0" smtClean="0"/>
              <a:t>.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67814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81712" y="1849923"/>
            <a:ext cx="8956331" cy="2132964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‘</a:t>
            </a: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가족사랑 희망캠프</a:t>
            </a:r>
            <a: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’</a:t>
            </a:r>
            <a:br>
              <a:rPr lang="en-US" altLang="ko-KR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5400" b="1" dirty="0" smtClean="0">
                <a:solidFill>
                  <a:srgbClr val="00206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예산 확대 촉구</a:t>
            </a:r>
            <a:endParaRPr lang="ko-KR" altLang="en-US" sz="54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</a:t>
            </a:r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아름</a:t>
            </a:r>
            <a:endParaRPr lang="ko-KR" altLang="en-US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prstClr val="white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prstClr val="white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625033" y="2909670"/>
            <a:ext cx="2486186" cy="3404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-12398" y="85175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/>
              <a:r>
                <a:rPr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제255회 </a:t>
              </a:r>
              <a:r>
                <a:rPr lang="en-US" altLang="ko-KR" sz="1400" b="1" dirty="0" err="1">
                  <a:solidFill>
                    <a:prstClr val="black"/>
                  </a:solidFill>
                  <a:latin typeface="맑은 고딕" panose="020B0503020000020004" pitchFamily="50" charset="-127"/>
                </a:rPr>
                <a:t>원주시의회</a:t>
              </a:r>
              <a:r>
                <a:rPr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 </a:t>
              </a:r>
              <a:r>
                <a:rPr lang="en-US" altLang="ko-KR" sz="1400" b="1" dirty="0" err="1">
                  <a:solidFill>
                    <a:prstClr val="black"/>
                  </a:solidFill>
                  <a:latin typeface="맑은 고딕" panose="020B0503020000020004" pitchFamily="50" charset="-127"/>
                </a:rPr>
                <a:t>임시회</a:t>
              </a:r>
              <a:r>
                <a:rPr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</a:rPr>
                <a:t> 제1차 </a:t>
              </a:r>
              <a:r>
                <a:rPr lang="en-US" altLang="ko-KR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본회의</a:t>
              </a:r>
              <a:r>
                <a:rPr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 5</a:t>
              </a:r>
              <a:r>
                <a:rPr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분 자유발언</a:t>
              </a:r>
              <a:endParaRPr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132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4762</TotalTime>
  <Words>116</Words>
  <Application>Microsoft Office PowerPoint</Application>
  <PresentationFormat>와이드스크린</PresentationFormat>
  <Paragraphs>46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08서울남산체 M</vt:lpstr>
      <vt:lpstr>굴림</vt:lpstr>
      <vt:lpstr>맑은 고딕</vt:lpstr>
      <vt:lpstr>휴먼편지체</vt:lpstr>
      <vt:lpstr>Calibri</vt:lpstr>
      <vt:lpstr>Calibri Light</vt:lpstr>
      <vt:lpstr>Wingdings</vt:lpstr>
      <vt:lpstr>추억</vt:lpstr>
      <vt:lpstr>‘가족사랑 희망캠프’ 예산 확대 촉구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‘가족사랑 희망캠프’ 예산 확대 촉구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32</cp:revision>
  <dcterms:created xsi:type="dcterms:W3CDTF">2023-11-16T13:56:45Z</dcterms:created>
  <dcterms:modified xsi:type="dcterms:W3CDTF">2025-01-16T17:52:14Z</dcterms:modified>
</cp:coreProperties>
</file>