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431" r:id="rId3"/>
    <p:sldId id="422" r:id="rId4"/>
    <p:sldId id="437" r:id="rId5"/>
    <p:sldId id="432" r:id="rId6"/>
    <p:sldId id="434" r:id="rId7"/>
    <p:sldId id="435" r:id="rId8"/>
    <p:sldId id="438" r:id="rId9"/>
    <p:sldId id="439" r:id="rId10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FED282"/>
    <a:srgbClr val="FD887F"/>
    <a:srgbClr val="FD8F87"/>
    <a:srgbClr val="0E0036"/>
    <a:srgbClr val="FD7267"/>
    <a:srgbClr val="CB6582"/>
    <a:srgbClr val="9933FF"/>
    <a:srgbClr val="23F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200" b="1" dirty="0">
                <a:latin typeface="+mn-ea"/>
                <a:ea typeface="+mn-ea"/>
              </a:rPr>
              <a:t>유형별 발생 건수</a:t>
            </a:r>
          </a:p>
        </c:rich>
      </c:tx>
      <c:layout>
        <c:manualLayout>
          <c:xMode val="edge"/>
          <c:yMode val="edge"/>
          <c:x val="0.27724185586224998"/>
          <c:y val="7.25082532097569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유형별 화재건수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95B-4C5D-BBF3-0024718110E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95B-4C5D-BBF3-0024718110E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95B-4C5D-BBF3-0024718110E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95B-4C5D-BBF3-0024718110E4}"/>
              </c:ext>
            </c:extLst>
          </c:dPt>
          <c:cat>
            <c:strRef>
              <c:f>Sheet1!$A$2:$A$5</c:f>
              <c:strCache>
                <c:ptCount val="4"/>
                <c:pt idx="0">
                  <c:v>주거</c:v>
                </c:pt>
                <c:pt idx="1">
                  <c:v>기타</c:v>
                </c:pt>
                <c:pt idx="2">
                  <c:v>차량</c:v>
                </c:pt>
                <c:pt idx="3">
                  <c:v>비주거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0.27610000000000001</c:v>
                </c:pt>
                <c:pt idx="1">
                  <c:v>0.23860000000000001</c:v>
                </c:pt>
                <c:pt idx="2">
                  <c:v>0.16139999999999999</c:v>
                </c:pt>
                <c:pt idx="3">
                  <c:v>0.32390000000000002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5A-46EE-91A3-77D6D0D1E7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200" b="1" dirty="0"/>
              <a:t>유형별 사망자수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화재 유형벌 사망자수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AE1-45E8-937F-5C9CA565B73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AE1-45E8-937F-5C9CA565B73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AE1-45E8-937F-5C9CA565B73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AE1-45E8-937F-5C9CA565B733}"/>
              </c:ext>
            </c:extLst>
          </c:dPt>
          <c:cat>
            <c:strRef>
              <c:f>Sheet1!$A$2:$A$5</c:f>
              <c:strCache>
                <c:ptCount val="2"/>
                <c:pt idx="0">
                  <c:v>주거</c:v>
                </c:pt>
                <c:pt idx="1">
                  <c:v>비주거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E7-4A50-A68E-1E9E8D3921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0.43603</cdr:x>
      <cdr:y>0.58816</cdr:y>
    </cdr:from>
    <cdr:to>
      <cdr:x>0.61807</cdr:x>
      <cdr:y>0.70822</cdr:y>
    </cdr:to>
    <cdr:sp macro="" textlink="">
      <cdr:nvSpPr>
        <cdr:cNvPr id="2" name="TextBox 30">
          <a:extLst xmlns:a="http://schemas.openxmlformats.org/drawingml/2006/main">
            <a:ext uri="{FF2B5EF4-FFF2-40B4-BE49-F238E27FC236}">
              <a16:creationId xmlns:a16="http://schemas.microsoft.com/office/drawing/2014/main" id="{409BD5CF-B436-4481-BCAA-C33073FA3FCF}"/>
            </a:ext>
          </a:extLst>
        </cdr:cNvPr>
        <cdr:cNvSpPr txBox="1"/>
      </cdr:nvSpPr>
      <cdr:spPr>
        <a:xfrm xmlns:a="http://schemas.openxmlformats.org/drawingml/2006/main">
          <a:off x="2924650" y="3166477"/>
          <a:ext cx="1221023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dirty="0"/>
            <a:t>   </a:t>
          </a:r>
          <a:r>
            <a:rPr lang="ko-KR" altLang="en-US" b="1" dirty="0">
              <a:solidFill>
                <a:schemeClr val="bg1"/>
              </a:solidFill>
            </a:rPr>
            <a:t>주거</a:t>
          </a:r>
          <a:r>
            <a:rPr lang="en-US" altLang="ko-KR" b="1" dirty="0">
              <a:solidFill>
                <a:schemeClr val="bg1"/>
              </a:solidFill>
            </a:rPr>
            <a:t>(80.00%)</a:t>
          </a:r>
          <a:endParaRPr lang="ko-KR" altLang="en-US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0.29583</cdr:x>
      <cdr:y>0.25565</cdr:y>
    </cdr:from>
    <cdr:to>
      <cdr:x>0.47787</cdr:x>
      <cdr:y>0.3757</cdr:y>
    </cdr:to>
    <cdr:sp macro="" textlink="">
      <cdr:nvSpPr>
        <cdr:cNvPr id="4" name="TextBox 30">
          <a:extLst xmlns:a="http://schemas.openxmlformats.org/drawingml/2006/main">
            <a:ext uri="{FF2B5EF4-FFF2-40B4-BE49-F238E27FC236}">
              <a16:creationId xmlns:a16="http://schemas.microsoft.com/office/drawing/2014/main" id="{8A15B11F-6CA4-4CF2-8508-126158305AC2}"/>
            </a:ext>
          </a:extLst>
        </cdr:cNvPr>
        <cdr:cNvSpPr txBox="1"/>
      </cdr:nvSpPr>
      <cdr:spPr>
        <a:xfrm xmlns:a="http://schemas.openxmlformats.org/drawingml/2006/main">
          <a:off x="1984297" y="1376336"/>
          <a:ext cx="1221023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dirty="0"/>
            <a:t>   </a:t>
          </a:r>
          <a:r>
            <a:rPr lang="ko-KR" altLang="en-US" sz="1800" b="1" dirty="0">
              <a:solidFill>
                <a:schemeClr val="bg1"/>
              </a:solidFill>
            </a:rPr>
            <a:t>비주거</a:t>
          </a:r>
          <a:endParaRPr lang="en-US" altLang="ko-KR" sz="1800" b="1" dirty="0">
            <a:solidFill>
              <a:schemeClr val="bg1"/>
            </a:solidFill>
          </a:endParaRPr>
        </a:p>
        <a:p xmlns:a="http://schemas.openxmlformats.org/drawingml/2006/main">
          <a:r>
            <a:rPr lang="en-US" altLang="ko-KR" sz="1800" b="1" dirty="0">
              <a:solidFill>
                <a:schemeClr val="bg1"/>
              </a:solidFill>
            </a:rPr>
            <a:t>(20.00%)</a:t>
          </a:r>
          <a:endParaRPr lang="ko-KR" altLang="en-US" sz="1800" b="1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31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0994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6807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9666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2396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4472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0911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7087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585547"/>
              </p:ext>
            </p:extLst>
          </p:nvPr>
        </p:nvGraphicFramePr>
        <p:xfrm>
          <a:off x="5240401" y="3753993"/>
          <a:ext cx="5394650" cy="216916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168572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800" kern="0" spc="-6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347404" y="936837"/>
            <a:ext cx="7448356" cy="18876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주택 화재 정책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선제적 대응 체계로 전환해야</a:t>
            </a: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박한근 의원">
            <a:extLst>
              <a:ext uri="{FF2B5EF4-FFF2-40B4-BE49-F238E27FC236}">
                <a16:creationId xmlns:a16="http://schemas.microsoft.com/office/drawing/2014/main" id="{D564B3BF-1823-40C6-B042-B9CF8C0EB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37" y="724801"/>
            <a:ext cx="3666035" cy="489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8FAF25-D0E9-4904-A16E-4756372574C2}"/>
              </a:ext>
            </a:extLst>
          </p:cNvPr>
          <p:cNvSpPr txBox="1"/>
          <p:nvPr/>
        </p:nvSpPr>
        <p:spPr>
          <a:xfrm>
            <a:off x="6261463" y="4893613"/>
            <a:ext cx="3389741" cy="69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33F45A-AFE9-41F9-8442-DE0336EB5453}"/>
              </a:ext>
            </a:extLst>
          </p:cNvPr>
          <p:cNvSpPr txBox="1"/>
          <p:nvPr/>
        </p:nvSpPr>
        <p:spPr>
          <a:xfrm>
            <a:off x="6475875" y="4959436"/>
            <a:ext cx="2960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지역구 </a:t>
            </a:r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2987" y="357620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화재 발생 현황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(2023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년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~2025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년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)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CE5729AC-C94C-4790-8254-80E01FD4BA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8384003"/>
              </p:ext>
            </p:extLst>
          </p:nvPr>
        </p:nvGraphicFramePr>
        <p:xfrm>
          <a:off x="435999" y="1127403"/>
          <a:ext cx="5220069" cy="530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409BD5CF-B436-4481-BCAA-C33073FA3FCF}"/>
              </a:ext>
            </a:extLst>
          </p:cNvPr>
          <p:cNvSpPr txBox="1"/>
          <p:nvPr/>
        </p:nvSpPr>
        <p:spPr>
          <a:xfrm>
            <a:off x="3577293" y="2945228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주거</a:t>
            </a:r>
            <a:r>
              <a:rPr lang="en-US" altLang="ko-KR" b="1" dirty="0">
                <a:solidFill>
                  <a:schemeClr val="bg1"/>
                </a:solidFill>
              </a:rPr>
              <a:t>(27.61%)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52A40B-833F-4F99-88B2-C664F4574419}"/>
              </a:ext>
            </a:extLst>
          </p:cNvPr>
          <p:cNvSpPr txBox="1"/>
          <p:nvPr/>
        </p:nvSpPr>
        <p:spPr>
          <a:xfrm>
            <a:off x="3303448" y="463783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기타</a:t>
            </a:r>
            <a:r>
              <a:rPr lang="en-US" altLang="ko-KR" b="1" dirty="0">
                <a:solidFill>
                  <a:schemeClr val="bg1"/>
                </a:solidFill>
              </a:rPr>
              <a:t>(23.86%)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DD14729-3163-47BE-A9A9-A92B34059F1D}"/>
              </a:ext>
            </a:extLst>
          </p:cNvPr>
          <p:cNvSpPr txBox="1"/>
          <p:nvPr/>
        </p:nvSpPr>
        <p:spPr>
          <a:xfrm>
            <a:off x="1790490" y="4637841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차량</a:t>
            </a:r>
            <a:r>
              <a:rPr lang="en-US" altLang="ko-KR" b="1" dirty="0">
                <a:solidFill>
                  <a:schemeClr val="bg1"/>
                </a:solidFill>
              </a:rPr>
              <a:t>(16.14%)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186645-65BB-4FCF-A90F-8988DED9F90B}"/>
              </a:ext>
            </a:extLst>
          </p:cNvPr>
          <p:cNvSpPr txBox="1"/>
          <p:nvPr/>
        </p:nvSpPr>
        <p:spPr>
          <a:xfrm>
            <a:off x="1790491" y="294522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비주거</a:t>
            </a:r>
            <a:r>
              <a:rPr lang="en-US" altLang="ko-KR" b="1" dirty="0">
                <a:solidFill>
                  <a:schemeClr val="bg1"/>
                </a:solidFill>
              </a:rPr>
              <a:t>(32.99%)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37" name="차트 36">
            <a:extLst>
              <a:ext uri="{FF2B5EF4-FFF2-40B4-BE49-F238E27FC236}">
                <a16:creationId xmlns:a16="http://schemas.microsoft.com/office/drawing/2014/main" id="{BCABF3D6-7546-4418-A4EE-9B314BB00E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7652917"/>
              </p:ext>
            </p:extLst>
          </p:nvPr>
        </p:nvGraphicFramePr>
        <p:xfrm>
          <a:off x="5992785" y="1175672"/>
          <a:ext cx="5828555" cy="530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FB96BCB-6DB0-4E26-BE1C-392DD470B713}"/>
              </a:ext>
            </a:extLst>
          </p:cNvPr>
          <p:cNvSpPr txBox="1"/>
          <p:nvPr/>
        </p:nvSpPr>
        <p:spPr>
          <a:xfrm>
            <a:off x="9830353" y="6409128"/>
            <a:ext cx="2217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자료출처</a:t>
            </a:r>
            <a:r>
              <a:rPr lang="en-US" altLang="ko-KR" sz="1400" dirty="0"/>
              <a:t>: </a:t>
            </a:r>
            <a:r>
              <a:rPr lang="ko-KR" altLang="en-US" sz="1400" dirty="0"/>
              <a:t>강원소방본부</a:t>
            </a:r>
          </a:p>
        </p:txBody>
      </p:sp>
    </p:spTree>
    <p:extLst>
      <p:ext uri="{BB962C8B-B14F-4D97-AF65-F5344CB8AC3E}">
        <p14:creationId xmlns:p14="http://schemas.microsoft.com/office/powerpoint/2010/main" val="259840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2987" y="357620"/>
            <a:ext cx="8157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주택 화재 초기 대응의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중요성 </a:t>
            </a:r>
          </a:p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F1ED842-40E2-49E2-B98A-66C1CB036D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036" y="1896697"/>
            <a:ext cx="5417551" cy="5941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D6F66A8-5C91-47F8-9CC4-A9694D958E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744" y="1685948"/>
            <a:ext cx="5803733" cy="465415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B62AB18-AB68-4455-A80A-D7DE772E65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3519" y="2889752"/>
            <a:ext cx="5924431" cy="278959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3897709-053F-4AAB-B0AC-E73EFFFFA310}"/>
              </a:ext>
            </a:extLst>
          </p:cNvPr>
          <p:cNvSpPr txBox="1"/>
          <p:nvPr/>
        </p:nvSpPr>
        <p:spPr>
          <a:xfrm>
            <a:off x="6024172" y="4178089"/>
            <a:ext cx="5787821" cy="3552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86B5BE-8B65-4D0B-9C63-A60D539F6F6F}"/>
              </a:ext>
            </a:extLst>
          </p:cNvPr>
          <p:cNvSpPr txBox="1"/>
          <p:nvPr/>
        </p:nvSpPr>
        <p:spPr>
          <a:xfrm>
            <a:off x="9929432" y="6201465"/>
            <a:ext cx="179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자료출처</a:t>
            </a:r>
            <a:r>
              <a:rPr lang="en-US" altLang="ko-KR" sz="1400" dirty="0"/>
              <a:t>:</a:t>
            </a: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1744AABE-438E-4B82-B9DC-AB013014A9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16887" y="6033852"/>
            <a:ext cx="643700" cy="47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56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2987" y="349761"/>
            <a:ext cx="81570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주택 화재 초기 대응의 출발점 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- 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주택용 소방시설 설치 </a:t>
            </a:r>
          </a:p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</a:t>
            </a:r>
          </a:p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DA2FCA0-0110-47B8-9C24-D79AC7BD22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31" y="1175672"/>
            <a:ext cx="4921187" cy="5228761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5CB82E5-04E8-4C4C-BC72-12DC21D44D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8696" y="1148832"/>
            <a:ext cx="6318991" cy="488425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90E6D85-EA83-4696-A0BF-EBB8DAC70E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0337" y="1734178"/>
            <a:ext cx="4275989" cy="3053334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18BDA6D1-DE9F-4BC9-B9EC-914F42FBF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0586" y="4884082"/>
            <a:ext cx="6520157" cy="174530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52A78D4-6DE3-4038-AB05-7E3B376D29C1}"/>
              </a:ext>
            </a:extLst>
          </p:cNvPr>
          <p:cNvSpPr txBox="1"/>
          <p:nvPr/>
        </p:nvSpPr>
        <p:spPr>
          <a:xfrm>
            <a:off x="10629763" y="6416775"/>
            <a:ext cx="1487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강원일보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384E00-A382-4086-8D6C-BB6B27E0DA60}"/>
              </a:ext>
            </a:extLst>
          </p:cNvPr>
          <p:cNvSpPr txBox="1"/>
          <p:nvPr/>
        </p:nvSpPr>
        <p:spPr>
          <a:xfrm>
            <a:off x="5233851" y="978346"/>
            <a:ext cx="6768718" cy="5795554"/>
          </a:xfrm>
          <a:prstGeom prst="rect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5246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442752" y="1317875"/>
            <a:ext cx="6955113" cy="2981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첫째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주택용 소방시설 보급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대상 확대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박한근 의원">
            <a:extLst>
              <a:ext uri="{FF2B5EF4-FFF2-40B4-BE49-F238E27FC236}">
                <a16:creationId xmlns:a16="http://schemas.microsoft.com/office/drawing/2014/main" id="{D564B3BF-1823-40C6-B042-B9CF8C0EB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37" y="724801"/>
            <a:ext cx="3666035" cy="489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139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442752" y="1317875"/>
            <a:ext cx="6955113" cy="2981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둘째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주택용 소방시설 설치 현황 전수조사 실시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박한근 의원">
            <a:extLst>
              <a:ext uri="{FF2B5EF4-FFF2-40B4-BE49-F238E27FC236}">
                <a16:creationId xmlns:a16="http://schemas.microsoft.com/office/drawing/2014/main" id="{D564B3BF-1823-40C6-B042-B9CF8C0EB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37" y="724801"/>
            <a:ext cx="3666035" cy="489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90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442752" y="1317875"/>
            <a:ext cx="6955113" cy="30037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셋째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주택용 소방시설 설치 이후유지</a:t>
            </a:r>
            <a:r>
              <a:rPr lang="ko-KR" altLang="en-US" sz="4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관리 체계 강화</a:t>
            </a: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박한근 의원">
            <a:extLst>
              <a:ext uri="{FF2B5EF4-FFF2-40B4-BE49-F238E27FC236}">
                <a16:creationId xmlns:a16="http://schemas.microsoft.com/office/drawing/2014/main" id="{D564B3BF-1823-40C6-B042-B9CF8C0EB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37" y="724801"/>
            <a:ext cx="3666035" cy="489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44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2987" y="349761"/>
            <a:ext cx="81570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주택용 소방시설 보급 확대로 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‘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보편적 소방복지</a:t>
            </a:r>
            <a:r>
              <a:rPr lang="en-US" altLang="ko-KR" sz="2000" b="1" dirty="0">
                <a:solidFill>
                  <a:srgbClr val="002060"/>
                </a:solidFill>
                <a:latin typeface="+mn-ea"/>
              </a:rPr>
              <a:t>’ 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실현   </a:t>
            </a:r>
          </a:p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</a:t>
            </a:r>
          </a:p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20A5E2AB-C5F3-4EF6-BB5B-D1577121B4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6497" y="1071426"/>
            <a:ext cx="9699006" cy="554988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C12EFEC-32AD-44E2-8450-D153F08500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3088" y="3173459"/>
            <a:ext cx="681592" cy="35133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B2DFB0F-EF7D-46B6-B665-955BD795D48F}"/>
              </a:ext>
            </a:extLst>
          </p:cNvPr>
          <p:cNvSpPr txBox="1"/>
          <p:nvPr/>
        </p:nvSpPr>
        <p:spPr>
          <a:xfrm>
            <a:off x="2002641" y="1427410"/>
            <a:ext cx="419769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작은 감지기 하나</a:t>
            </a:r>
            <a:r>
              <a:rPr lang="en-US" altLang="ko-KR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소화기 하나가</a:t>
            </a:r>
            <a:endParaRPr lang="en-US" altLang="ko-KR" sz="3600" b="1" dirty="0">
              <a:solidFill>
                <a:schemeClr val="bg1"/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시민의 생명과 재산을 </a:t>
            </a:r>
            <a:endParaRPr lang="en-US" altLang="ko-KR" sz="3600" b="1" dirty="0">
              <a:solidFill>
                <a:schemeClr val="bg1"/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지키는 가장 강력한 </a:t>
            </a:r>
            <a:endParaRPr lang="en-US" altLang="ko-KR" sz="3600" b="1" dirty="0">
              <a:solidFill>
                <a:schemeClr val="bg1"/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안전장치입니다</a:t>
            </a:r>
            <a:r>
              <a:rPr lang="en-US" altLang="ko-KR" sz="3600" b="1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.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3563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240401" y="3753993"/>
          <a:ext cx="5394650" cy="216916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168572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800" kern="0" spc="-6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685384" y="1503778"/>
            <a:ext cx="6607979" cy="114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박한근 의원">
            <a:extLst>
              <a:ext uri="{FF2B5EF4-FFF2-40B4-BE49-F238E27FC236}">
                <a16:creationId xmlns:a16="http://schemas.microsoft.com/office/drawing/2014/main" id="{D564B3BF-1823-40C6-B042-B9CF8C0EB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37" y="724801"/>
            <a:ext cx="3666035" cy="489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8FAF25-D0E9-4904-A16E-4756372574C2}"/>
              </a:ext>
            </a:extLst>
          </p:cNvPr>
          <p:cNvSpPr txBox="1"/>
          <p:nvPr/>
        </p:nvSpPr>
        <p:spPr>
          <a:xfrm>
            <a:off x="6261463" y="4893613"/>
            <a:ext cx="3389741" cy="69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33F45A-AFE9-41F9-8442-DE0336EB5453}"/>
              </a:ext>
            </a:extLst>
          </p:cNvPr>
          <p:cNvSpPr txBox="1"/>
          <p:nvPr/>
        </p:nvSpPr>
        <p:spPr>
          <a:xfrm>
            <a:off x="6475875" y="4959436"/>
            <a:ext cx="2960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지역구 </a:t>
            </a:r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96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7444</TotalTime>
  <Words>221</Words>
  <Application>Microsoft Office PowerPoint</Application>
  <PresentationFormat>와이드스크린</PresentationFormat>
  <Paragraphs>56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HY견고딕</vt:lpstr>
      <vt:lpstr>HY헤드라인M</vt:lpstr>
      <vt:lpstr>나눔스퀘어라운드 Bold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553</cp:revision>
  <cp:lastPrinted>2026-04-07T07:05:41Z</cp:lastPrinted>
  <dcterms:created xsi:type="dcterms:W3CDTF">2022-12-16T03:44:56Z</dcterms:created>
  <dcterms:modified xsi:type="dcterms:W3CDTF">2026-04-14T06:48:35Z</dcterms:modified>
</cp:coreProperties>
</file>