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419" r:id="rId4"/>
    <p:sldId id="436" r:id="rId5"/>
    <p:sldId id="437" r:id="rId6"/>
    <p:sldId id="446" r:id="rId7"/>
    <p:sldId id="447" r:id="rId8"/>
    <p:sldId id="448" r:id="rId9"/>
    <p:sldId id="449" r:id="rId10"/>
    <p:sldId id="450" r:id="rId11"/>
    <p:sldId id="451" r:id="rId12"/>
    <p:sldId id="442" r:id="rId13"/>
    <p:sldId id="445" r:id="rId14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0" y="120"/>
      </p:cViewPr>
      <p:guideLst>
        <p:guide orient="horz" pos="2203"/>
        <p:guide pos="1343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presProps" Target="presProps.xml"  /><Relationship Id="rId16" Type="http://schemas.openxmlformats.org/officeDocument/2006/relationships/viewProps" Target="viewProps.xml"  /><Relationship Id="rId17" Type="http://schemas.openxmlformats.org/officeDocument/2006/relationships/theme" Target="theme/theme1.xml"  /><Relationship Id="rId18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pPr lvl="0"/>
            <a:fld id="{57A46029-7EDE-4346-A47A-38254771FBBF}" type="datetime1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pPr lvl="0"/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pPr lvl="0"/>
            <a:fld id="{4955416C-1421-4DB7-9B8D-E31A5AA0C61B}" type="datetime1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pPr lvl="0"/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0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081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348530"/>
      </p:ext>
    </p:extLst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013990"/>
      </p:ext>
    </p:extLst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4331096"/>
      </p:ext>
    </p:extLst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633273"/>
      </p:ext>
    </p:extLst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675877"/>
      </p:ext>
    </p:extLst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6792327"/>
      </p:ext>
    </p:extLst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9425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860620"/>
      </p:ext>
    </p:extLst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487059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.jpeg"  /><Relationship Id="rId4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.png"  /><Relationship Id="rId4" Type="http://schemas.openxmlformats.org/officeDocument/2006/relationships/image" Target="../media/image3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5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6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5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7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8.jpe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9.jpeg"  /><Relationship Id="rId4" Type="http://schemas.openxmlformats.org/officeDocument/2006/relationships/image" Target="../media/image10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256359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/>
          <p:cNvSpPr/>
          <p:nvPr/>
        </p:nvSpPr>
        <p:spPr>
          <a:xfrm>
            <a:off x="4550843" y="1829931"/>
            <a:ext cx="6196992" cy="2253333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t"/>
          <a:lstStyle/>
          <a:p>
            <a:pPr lvl="0" algn="ctr">
              <a:lnSpc>
                <a:spcPct val="150000"/>
              </a:lnSpc>
              <a:defRPr/>
            </a:pPr>
            <a:r>
              <a:rPr lang="ko-KR" altLang="en-US" sz="4200">
                <a:solidFill>
                  <a:schemeClr val="tx1"/>
                </a:solidFill>
                <a:latin typeface="HY견고딕"/>
                <a:ea typeface="HY견고딕"/>
              </a:rPr>
              <a:t>시민대상 수상자 </a:t>
            </a:r>
            <a:endParaRPr lang="ko-KR" altLang="en-US" sz="4200">
              <a:solidFill>
                <a:schemeClr val="tx1"/>
              </a:solidFill>
              <a:latin typeface="HY견고딕"/>
              <a:ea typeface="HY견고딕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4200">
                <a:solidFill>
                  <a:schemeClr val="tx1"/>
                </a:solidFill>
                <a:latin typeface="HY견고딕"/>
                <a:ea typeface="HY견고딕"/>
              </a:rPr>
              <a:t>예우를 위한 제언</a:t>
            </a:r>
            <a:endParaRPr lang="ko-KR" altLang="en-US" sz="4200">
              <a:solidFill>
                <a:schemeClr val="tx1"/>
              </a:solid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8" name="사각형: 둥근 모서리 7"/>
          <p:cNvSpPr/>
          <p:nvPr/>
        </p:nvSpPr>
        <p:spPr>
          <a:xfrm>
            <a:off x="609516" y="1269578"/>
            <a:ext cx="11109044" cy="4396058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lnSpc>
                <a:spcPct val="150000"/>
              </a:lnSpc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「</a:t>
            </a:r>
            <a:r>
              <a:rPr lang="en-US" altLang="ko-KR" sz="2900" b="1">
                <a:solidFill>
                  <a:schemeClr val="tx1"/>
                </a:solidFill>
              </a:rPr>
              <a:t>원주시민대상 조례</a:t>
            </a:r>
            <a:r>
              <a:rPr lang="ko-KR" altLang="en-US" sz="2900" b="1">
                <a:solidFill>
                  <a:schemeClr val="tx1"/>
                </a:solidFill>
              </a:rPr>
              <a:t>」</a:t>
            </a:r>
            <a:endParaRPr lang="ko-KR" altLang="en-US" sz="29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2400" cap="small" spc="-100">
                <a:solidFill>
                  <a:schemeClr val="tx1"/>
                </a:solidFill>
              </a:rPr>
              <a:t>[시행 2022. 8. 10.] [강원특별자치도원주시조례 제2115호, 2022. 8. 10., 일부개정]</a:t>
            </a:r>
            <a:endParaRPr lang="en-US" altLang="ko-KR" sz="28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2400" b="1">
                <a:solidFill>
                  <a:schemeClr val="tx1"/>
                </a:solidFill>
              </a:rPr>
              <a:t>제3조(상의 종류 및 인원) ① 시민대상은 대상과 본상으로 구분한다.</a:t>
            </a:r>
            <a:endParaRPr lang="en-US" altLang="ko-KR" sz="24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2400" b="1">
                <a:solidFill>
                  <a:schemeClr val="tx1"/>
                </a:solidFill>
              </a:rPr>
              <a:t>② </a:t>
            </a:r>
            <a:r>
              <a:rPr lang="en-US" altLang="ko-KR" sz="2400" b="1" u="sng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대상은 1명에게, 본상은 2명에게 각각 수여한다.</a:t>
            </a:r>
            <a:r>
              <a:rPr lang="en-US" altLang="ko-KR" sz="2400" b="1">
                <a:solidFill>
                  <a:schemeClr val="tx1"/>
                </a:solidFill>
              </a:rPr>
              <a:t> 다만, 심사결과 해당자가 없는 경우에는 시상 하지 아니한다. </a:t>
            </a:r>
            <a:endParaRPr lang="en-US" altLang="ko-KR" sz="24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2400">
                <a:solidFill>
                  <a:schemeClr val="tx1"/>
                </a:solidFill>
              </a:rPr>
              <a:t>[전문개정 2009. 7. 17.]</a:t>
            </a:r>
            <a:endParaRPr lang="en-US" altLang="ko-KR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986377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400" y="94175"/>
            <a:ext cx="8717115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시민대상 연속 미배출 관련 기사 </a:t>
            </a:r>
            <a:r>
              <a:rPr lang="en-US" altLang="ko-KR" sz="2400">
                <a:latin typeface="HY견고딕"/>
                <a:ea typeface="HY견고딕"/>
              </a:rPr>
              <a:t>(</a:t>
            </a:r>
            <a:r>
              <a:rPr lang="ko-KR" altLang="en-US" sz="2400">
                <a:latin typeface="HY견고딕"/>
                <a:ea typeface="HY견고딕"/>
              </a:rPr>
              <a:t>강원일보 </a:t>
            </a:r>
            <a:r>
              <a:rPr lang="en-US" altLang="ko-KR" sz="2400">
                <a:latin typeface="HY견고딕"/>
                <a:ea typeface="HY견고딕"/>
              </a:rPr>
              <a:t>2024.7.14.)</a:t>
            </a:r>
            <a:endParaRPr lang="en-US" altLang="ko-KR" sz="2400">
              <a:latin typeface="HY견고딕"/>
              <a:ea typeface="HY견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212334" y="901394"/>
            <a:ext cx="5344678" cy="5788769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9" name="사각형: 둥근 모서리 8"/>
          <p:cNvSpPr/>
          <p:nvPr/>
        </p:nvSpPr>
        <p:spPr>
          <a:xfrm>
            <a:off x="5813522" y="2264497"/>
            <a:ext cx="5893243" cy="259785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150000"/>
              </a:lnSpc>
              <a:defRPr/>
            </a:pPr>
            <a:r>
              <a:rPr lang="en-US" altLang="ko-KR" sz="2900" b="1">
                <a:solidFill>
                  <a:schemeClr val="tx1"/>
                </a:solidFill>
              </a:rPr>
              <a:t>2020</a:t>
            </a:r>
            <a:r>
              <a:rPr lang="ko-KR" altLang="en-US" sz="2900" b="1">
                <a:solidFill>
                  <a:schemeClr val="tx1"/>
                </a:solidFill>
              </a:rPr>
              <a:t>년 </a:t>
            </a:r>
            <a:r>
              <a:rPr lang="en-US" altLang="ko-KR" sz="2900" b="1">
                <a:solidFill>
                  <a:schemeClr val="tx1"/>
                </a:solidFill>
              </a:rPr>
              <a:t>~</a:t>
            </a:r>
            <a:r>
              <a:rPr lang="ko-KR" altLang="en-US" sz="2900" b="1">
                <a:solidFill>
                  <a:schemeClr val="tx1"/>
                </a:solidFill>
              </a:rPr>
              <a:t> </a:t>
            </a:r>
            <a:r>
              <a:rPr lang="en-US" altLang="ko-KR" sz="2900" b="1">
                <a:solidFill>
                  <a:schemeClr val="tx1"/>
                </a:solidFill>
              </a:rPr>
              <a:t>2024</a:t>
            </a:r>
            <a:r>
              <a:rPr lang="ko-KR" altLang="en-US" sz="2900" b="1">
                <a:solidFill>
                  <a:schemeClr val="tx1"/>
                </a:solidFill>
              </a:rPr>
              <a:t>년 미배출</a:t>
            </a:r>
            <a:endParaRPr lang="ko-KR" altLang="en-US" sz="29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심사기준이 엄격한 영예로운 상</a:t>
            </a:r>
            <a:endParaRPr lang="en-US" altLang="ko-KR" sz="29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55606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399" y="94175"/>
            <a:ext cx="8117040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800">
                <a:latin typeface="HY견고딕"/>
                <a:ea typeface="HY견고딕"/>
              </a:rPr>
              <a:t>2025</a:t>
            </a:r>
            <a:r>
              <a:rPr lang="ko-KR" altLang="en-US" sz="2800">
                <a:latin typeface="HY견고딕"/>
                <a:ea typeface="HY견고딕"/>
              </a:rPr>
              <a:t> 원주시민대상 수상 기사 </a:t>
            </a:r>
            <a:r>
              <a:rPr lang="en-US" altLang="ko-KR" sz="2400">
                <a:latin typeface="HY견고딕"/>
                <a:ea typeface="HY견고딕"/>
              </a:rPr>
              <a:t>(</a:t>
            </a:r>
            <a:r>
              <a:rPr lang="ko-KR" altLang="en-US" sz="2400">
                <a:latin typeface="HY견고딕"/>
                <a:ea typeface="HY견고딕"/>
              </a:rPr>
              <a:t>뉴스핌 </a:t>
            </a:r>
            <a:r>
              <a:rPr lang="en-US" altLang="ko-KR" sz="2400">
                <a:latin typeface="HY견고딕"/>
                <a:ea typeface="HY견고딕"/>
              </a:rPr>
              <a:t>2025.7.23.)</a:t>
            </a:r>
            <a:endParaRPr lang="en-US" altLang="ko-KR" sz="2400">
              <a:latin typeface="HY견고딕"/>
              <a:ea typeface="HY견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906780" y="967526"/>
            <a:ext cx="7620652" cy="577791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1012704615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397" y="94175"/>
            <a:ext cx="5678642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원주시 역대 시민대상 소개 페이지</a:t>
            </a:r>
            <a:endParaRPr lang="ko-KR" altLang="en-US" sz="2400">
              <a:latin typeface="HY견고딕"/>
              <a:ea typeface="HY견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2068" y="1228888"/>
            <a:ext cx="8001573" cy="5054669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9" name="사각형: 둥근 모서리 8"/>
          <p:cNvSpPr/>
          <p:nvPr/>
        </p:nvSpPr>
        <p:spPr>
          <a:xfrm>
            <a:off x="8324072" y="2084024"/>
            <a:ext cx="3697480" cy="2317113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150000"/>
              </a:lnSpc>
              <a:defRPr/>
            </a:pPr>
            <a:r>
              <a:rPr lang="en-US" altLang="ko-KR" sz="2900" b="1">
                <a:solidFill>
                  <a:schemeClr val="tx1"/>
                </a:solidFill>
              </a:rPr>
              <a:t>25</a:t>
            </a:r>
            <a:r>
              <a:rPr lang="ko-KR" altLang="en-US" sz="2900" b="1">
                <a:solidFill>
                  <a:schemeClr val="tx1"/>
                </a:solidFill>
              </a:rPr>
              <a:t>년 수상자 미갱신</a:t>
            </a:r>
            <a:endParaRPr lang="ko-KR" altLang="en-US" sz="29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2800">
                <a:solidFill>
                  <a:schemeClr val="tx1"/>
                </a:solidFill>
              </a:rPr>
              <a:t>(26.10.21.</a:t>
            </a:r>
            <a:r>
              <a:rPr lang="ko-KR" altLang="en-US" sz="2800">
                <a:solidFill>
                  <a:schemeClr val="tx1"/>
                </a:solidFill>
              </a:rPr>
              <a:t> 기준 캡쳐</a:t>
            </a:r>
            <a:r>
              <a:rPr lang="en-US" altLang="ko-KR" sz="2800">
                <a:solidFill>
                  <a:schemeClr val="tx1"/>
                </a:solidFill>
              </a:rPr>
              <a:t>)</a:t>
            </a:r>
            <a:endParaRPr lang="en-US" altLang="ko-KR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73998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399" y="94175"/>
            <a:ext cx="8117040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800">
                <a:latin typeface="HY견고딕"/>
                <a:ea typeface="HY견고딕"/>
              </a:rPr>
              <a:t>2025</a:t>
            </a:r>
            <a:r>
              <a:rPr lang="ko-KR" altLang="en-US" sz="2800">
                <a:latin typeface="HY견고딕"/>
                <a:ea typeface="HY견고딕"/>
              </a:rPr>
              <a:t> 원주시민대상 수상 기사 </a:t>
            </a:r>
            <a:r>
              <a:rPr lang="en-US" altLang="ko-KR" sz="2400">
                <a:latin typeface="HY견고딕"/>
                <a:ea typeface="HY견고딕"/>
              </a:rPr>
              <a:t>(</a:t>
            </a:r>
            <a:r>
              <a:rPr lang="ko-KR" altLang="en-US" sz="2400">
                <a:latin typeface="HY견고딕"/>
                <a:ea typeface="HY견고딕"/>
              </a:rPr>
              <a:t>뉴스핌 </a:t>
            </a:r>
            <a:r>
              <a:rPr lang="en-US" altLang="ko-KR" sz="2400">
                <a:latin typeface="HY견고딕"/>
                <a:ea typeface="HY견고딕"/>
              </a:rPr>
              <a:t>2025.7.23.)</a:t>
            </a:r>
            <a:endParaRPr lang="en-US" altLang="ko-KR" sz="2400">
              <a:latin typeface="HY견고딕"/>
              <a:ea typeface="HY견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906780" y="967526"/>
            <a:ext cx="7620652" cy="577791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3322441389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49855"/>
            <a:ext cx="268668" cy="3676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395" y="94175"/>
            <a:ext cx="5011895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경남일보 </a:t>
            </a:r>
            <a:r>
              <a:rPr lang="en-US" altLang="ko-KR" sz="2800">
                <a:latin typeface="HY견고딕"/>
                <a:ea typeface="HY견고딕"/>
              </a:rPr>
              <a:t>2026.</a:t>
            </a:r>
            <a:r>
              <a:rPr lang="ko-KR" altLang="en-US" sz="2800">
                <a:latin typeface="HY견고딕"/>
                <a:ea typeface="HY견고딕"/>
              </a:rPr>
              <a:t> </a:t>
            </a:r>
            <a:r>
              <a:rPr lang="en-US" altLang="ko-KR" sz="2800">
                <a:latin typeface="HY견고딕"/>
                <a:ea typeface="HY견고딕"/>
              </a:rPr>
              <a:t>10.</a:t>
            </a:r>
            <a:r>
              <a:rPr lang="ko-KR" altLang="en-US" sz="2800">
                <a:latin typeface="HY견고딕"/>
                <a:ea typeface="HY견고딕"/>
              </a:rPr>
              <a:t> </a:t>
            </a:r>
            <a:r>
              <a:rPr lang="en-US" altLang="ko-KR" sz="2800">
                <a:latin typeface="HY견고딕"/>
                <a:ea typeface="HY견고딕"/>
              </a:rPr>
              <a:t>13.</a:t>
            </a:r>
            <a:r>
              <a:rPr lang="ko-KR" altLang="en-US" sz="2800">
                <a:latin typeface="HY견고딕"/>
                <a:ea typeface="HY견고딕"/>
              </a:rPr>
              <a:t> 기사</a:t>
            </a:r>
            <a:endParaRPr lang="ko-KR" altLang="en-US" sz="2800">
              <a:latin typeface="HY견고딕"/>
              <a:ea typeface="HY견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96187" y="1158704"/>
            <a:ext cx="5526588" cy="5365484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9" name="사각형: 둥근 모서리 8"/>
          <p:cNvSpPr/>
          <p:nvPr/>
        </p:nvSpPr>
        <p:spPr>
          <a:xfrm>
            <a:off x="6096000" y="1226774"/>
            <a:ext cx="5935578" cy="431235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14120" lvl="0" indent="-41412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까다롭고 과도한 자격 요건</a:t>
            </a:r>
            <a:endParaRPr lang="ko-KR" altLang="en-US" sz="2900" b="1">
              <a:solidFill>
                <a:schemeClr val="tx1"/>
              </a:solidFill>
            </a:endParaRPr>
          </a:p>
          <a:p>
            <a:pPr marL="414120" lvl="0" indent="-41412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소극적인 홍보</a:t>
            </a:r>
            <a:endParaRPr lang="ko-KR" altLang="en-US" sz="2900" b="1">
              <a:solidFill>
                <a:schemeClr val="tx1"/>
              </a:solidFill>
            </a:endParaRPr>
          </a:p>
          <a:p>
            <a:pPr marL="414120" lvl="0" indent="-41412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시상식 이후 이어지지 않는 예우</a:t>
            </a:r>
            <a:endParaRPr lang="ko-KR" altLang="en-US" sz="29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→ 시민대상의 위상 저하 </a:t>
            </a:r>
            <a:endParaRPr lang="ko-KR" altLang="en-US" sz="29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439896"/>
      </p:ext>
    </p:extLst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399" y="94175"/>
            <a:ext cx="4964265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예우방안 ① 시 홈페이지 개선</a:t>
            </a:r>
            <a:endParaRPr lang="ko-KR" altLang="en-US" sz="2800">
              <a:latin typeface="HY견고딕"/>
              <a:ea typeface="HY견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40368" y="998418"/>
            <a:ext cx="7837351" cy="5566717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9" name="사각형: 둥근 모서리 8"/>
          <p:cNvSpPr/>
          <p:nvPr/>
        </p:nvSpPr>
        <p:spPr>
          <a:xfrm>
            <a:off x="6882237" y="1600842"/>
            <a:ext cx="4997690" cy="208122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anchor="ctr"/>
          <a:lstStyle/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600" b="1">
                <a:solidFill>
                  <a:schemeClr val="tx1"/>
                </a:solidFill>
              </a:rPr>
              <a:t>세종시 사례</a:t>
            </a:r>
            <a:endParaRPr lang="ko-KR" altLang="en-US" sz="26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600" b="1">
                <a:solidFill>
                  <a:schemeClr val="tx1"/>
                </a:solidFill>
              </a:rPr>
              <a:t>사진</a:t>
            </a:r>
            <a:r>
              <a:rPr lang="en-US" altLang="ko-KR" sz="2600" b="1">
                <a:solidFill>
                  <a:schemeClr val="tx1"/>
                </a:solidFill>
              </a:rPr>
              <a:t>,</a:t>
            </a:r>
            <a:r>
              <a:rPr lang="ko-KR" altLang="en-US" sz="2600" b="1">
                <a:solidFill>
                  <a:schemeClr val="tx1"/>
                </a:solidFill>
              </a:rPr>
              <a:t> 수상소감</a:t>
            </a:r>
            <a:r>
              <a:rPr lang="en-US" altLang="ko-KR" sz="2600" b="1">
                <a:solidFill>
                  <a:schemeClr val="tx1"/>
                </a:solidFill>
              </a:rPr>
              <a:t>,</a:t>
            </a:r>
            <a:r>
              <a:rPr lang="ko-KR" altLang="en-US" sz="2600" b="1">
                <a:solidFill>
                  <a:schemeClr val="tx1"/>
                </a:solidFill>
              </a:rPr>
              <a:t> 주요 공적 수록</a:t>
            </a:r>
            <a:endParaRPr lang="ko-KR" altLang="en-US" sz="26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254916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TextBox 11"/>
          <p:cNvSpPr txBox="1"/>
          <p:nvPr/>
        </p:nvSpPr>
        <p:spPr>
          <a:xfrm>
            <a:off x="356400" y="94175"/>
            <a:ext cx="6154890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예우방안 ② 주요 행사에 수상자 초청</a:t>
            </a:r>
            <a:endParaRPr lang="ko-KR" altLang="en-US" sz="2800">
              <a:latin typeface="HY견고딕"/>
              <a:ea typeface="HY견고딕"/>
            </a:endParaRPr>
          </a:p>
        </p:txBody>
      </p:sp>
      <p:sp>
        <p:nvSpPr>
          <p:cNvPr id="19" name="사각형: 둥근 모서리 7"/>
          <p:cNvSpPr/>
          <p:nvPr/>
        </p:nvSpPr>
        <p:spPr>
          <a:xfrm>
            <a:off x="609516" y="1304169"/>
            <a:ext cx="11109044" cy="490740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lnSpc>
                <a:spcPct val="150000"/>
              </a:lnSpc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「</a:t>
            </a:r>
            <a:r>
              <a:rPr lang="en-US" altLang="ko-KR" sz="2900" b="1">
                <a:solidFill>
                  <a:schemeClr val="tx1"/>
                </a:solidFill>
              </a:rPr>
              <a:t>원주시민대상 조례</a:t>
            </a:r>
            <a:r>
              <a:rPr lang="ko-KR" altLang="en-US" sz="2900" b="1">
                <a:solidFill>
                  <a:schemeClr val="tx1"/>
                </a:solidFill>
              </a:rPr>
              <a:t>」</a:t>
            </a:r>
            <a:endParaRPr lang="ko-KR" altLang="en-US" sz="29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2400" cap="small" spc="-100">
                <a:solidFill>
                  <a:schemeClr val="tx1"/>
                </a:solidFill>
              </a:rPr>
              <a:t>[시행 2022. 8. 10.] [강원특별자치도원주시조례 제2115호, 2022. 8. 10., 일부개정]</a:t>
            </a:r>
            <a:endParaRPr lang="en-US" altLang="ko-KR" sz="28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400" b="1">
                <a:solidFill>
                  <a:schemeClr val="tx1"/>
                </a:solidFill>
              </a:rPr>
              <a:t>제9조(수상자에 대한 예우) 시민대상 수상자에 대하여는 다음 각 호의 예우를 한다. &lt;개정 2009. 7. 17.&gt;</a:t>
            </a:r>
            <a:endParaRPr lang="ko-KR" altLang="en-US" sz="24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400" b="1" u="sng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1. 시의 공식행사에 초청</a:t>
            </a:r>
            <a:r>
              <a:rPr lang="ko-KR" altLang="en-US" sz="2400" b="1">
                <a:solidFill>
                  <a:schemeClr val="tx1"/>
                </a:solidFill>
              </a:rPr>
              <a:t> </a:t>
            </a:r>
            <a:endParaRPr lang="ko-KR" altLang="en-US" sz="2400" b="1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400">
                <a:solidFill>
                  <a:schemeClr val="tx1"/>
                </a:solidFill>
              </a:rPr>
              <a:t>2. 본인의 사망시 상당한 예로써 조의 </a:t>
            </a:r>
            <a:endParaRPr lang="ko-KR" altLang="en-US" sz="2400">
              <a:solidFill>
                <a:schemeClr val="tx1"/>
              </a:solidFill>
            </a:endParaRPr>
          </a:p>
          <a:p>
            <a:pPr marL="0" lvl="0" indent="0">
              <a:lnSpc>
                <a:spcPct val="150000"/>
              </a:lnSpc>
              <a:buFont typeface="Arial"/>
              <a:buNone/>
              <a:defRPr/>
            </a:pPr>
            <a:r>
              <a:rPr lang="ko-KR" altLang="en-US" sz="2400">
                <a:solidFill>
                  <a:schemeClr val="tx1"/>
                </a:solidFill>
              </a:rPr>
              <a:t>3. 그 밖에 시장이 필요하다고 인정하는 특전 또는 예우 </a:t>
            </a:r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95593"/>
      </p:ext>
    </p:extLst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398" y="94175"/>
            <a:ext cx="5678641" cy="513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HY견고딕"/>
                <a:ea typeface="HY견고딕"/>
              </a:rPr>
              <a:t>예우방안 ③ 위원회 민간위원 위촉</a:t>
            </a:r>
            <a:endParaRPr lang="ko-KR" altLang="en-US" sz="2800">
              <a:latin typeface="HY견고딕"/>
              <a:ea typeface="HY견고딕"/>
            </a:endParaRPr>
          </a:p>
        </p:txBody>
      </p:sp>
      <p:sp>
        <p:nvSpPr>
          <p:cNvPr id="19" name="사각형: 둥근 모서리 7"/>
          <p:cNvSpPr/>
          <p:nvPr/>
        </p:nvSpPr>
        <p:spPr>
          <a:xfrm>
            <a:off x="590466" y="1189869"/>
            <a:ext cx="11109044" cy="490740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lnSpc>
                <a:spcPct val="150000"/>
              </a:lnSpc>
              <a:defRPr/>
            </a:pPr>
            <a:r>
              <a:rPr lang="ko-KR" altLang="en-US" sz="2900" b="1">
                <a:solidFill>
                  <a:schemeClr val="tx1"/>
                </a:solidFill>
              </a:rPr>
              <a:t>「충청남도 포상</a:t>
            </a:r>
            <a:r>
              <a:rPr lang="en-US" altLang="ko-KR" sz="2900" b="1">
                <a:solidFill>
                  <a:schemeClr val="tx1"/>
                </a:solidFill>
              </a:rPr>
              <a:t> 조례</a:t>
            </a:r>
            <a:r>
              <a:rPr lang="ko-KR" altLang="en-US" sz="2900" b="1">
                <a:solidFill>
                  <a:schemeClr val="tx1"/>
                </a:solidFill>
              </a:rPr>
              <a:t>」</a:t>
            </a:r>
            <a:endParaRPr lang="ko-KR" altLang="en-US" sz="29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2400" cap="small" spc="-100">
                <a:solidFill>
                  <a:schemeClr val="tx1"/>
                </a:solidFill>
              </a:rPr>
              <a:t>[시행 2025. 3. 10.] [충청남도조례 제5829호, 2025. 3. 10., 일부개정]</a:t>
            </a:r>
            <a:endParaRPr lang="ko-KR" altLang="en-US" sz="24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400" b="1" spc="-100">
                <a:solidFill>
                  <a:schemeClr val="tx1"/>
                </a:solidFill>
              </a:rPr>
              <a:t>제23조(포상자에 대한 예우) 포상자에 대하여 다음 각 호의 대우를 할 수 있다. </a:t>
            </a:r>
            <a:endParaRPr lang="ko-KR" altLang="en-US" sz="2400" b="1" spc="-10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400">
                <a:solidFill>
                  <a:schemeClr val="tx1"/>
                </a:solidFill>
              </a:rPr>
              <a:t>1. 도의 각종 행사 초청 </a:t>
            </a:r>
            <a:endParaRPr lang="ko-KR" altLang="en-US" sz="240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400">
                <a:solidFill>
                  <a:schemeClr val="tx1"/>
                </a:solidFill>
              </a:rPr>
              <a:t>2. 수상자에 대한 정기 또는 수시 간담회 개최 </a:t>
            </a:r>
            <a:endParaRPr lang="ko-KR" altLang="en-US" sz="24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400" b="1" u="sng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3. 수상부문 관련 위원회의 위원으로 위촉</a:t>
            </a:r>
            <a:r>
              <a:rPr lang="ko-KR" altLang="en-US" sz="2400" b="1">
                <a:solidFill>
                  <a:schemeClr val="tx1"/>
                </a:solidFill>
              </a:rPr>
              <a:t> </a:t>
            </a:r>
            <a:endParaRPr lang="ko-KR" altLang="en-US" sz="2400" b="1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2400">
                <a:solidFill>
                  <a:schemeClr val="tx1"/>
                </a:solidFill>
              </a:rPr>
              <a:t>4. 그 밖에 수상자의 사기진작을 위하여 도지사가 필요하다고 인정하는 사항 </a:t>
            </a:r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568240"/>
      </p:ext>
    </p:extLst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1112139"/>
        </p:xfrm>
        <a:graphic>
          <a:graphicData uri="http://schemas.openxmlformats.org/drawingml/2006/table">
            <a:tbl>
              <a:tblGrid>
                <a:gridCol w="5394650"/>
              </a:tblGrid>
              <a:tr h="785730">
                <a:tc>
                  <a:txBody>
                    <a:bodyPr vert="horz" lIns="17907" tIns="17907" rIns="17907" bIns="17907" anchor="ctr" anchorCtr="0"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4400" kern="0" spc="-60">
                          <a:solidFill>
                            <a:srgbClr val="000000"/>
                          </a:solidFill>
                          <a:effectLst/>
                          <a:latin typeface="HY헤드라인M"/>
                          <a:ea typeface="HY헤드라인M"/>
                        </a:rPr>
                        <a:t>【</a:t>
                      </a:r>
                      <a:r>
                        <a:rPr lang="ko-KR" altLang="en-US" sz="4400" kern="0" spc="-60">
                          <a:solidFill>
                            <a:srgbClr val="000000"/>
                          </a:solidFill>
                          <a:effectLst/>
                          <a:latin typeface="HY헤드라인M"/>
                          <a:ea typeface="HY헤드라인M"/>
                        </a:rPr>
                        <a:t>김명신</a:t>
                      </a:r>
                      <a:r>
                        <a:rPr lang="ko-KR" altLang="en-US" sz="4400" kern="0" spc="-60" baseline="0">
                          <a:solidFill>
                            <a:srgbClr val="000000"/>
                          </a:solidFill>
                          <a:effectLst/>
                          <a:latin typeface="HY헤드라인M"/>
                          <a:ea typeface="HY헤드라인M"/>
                        </a:rPr>
                        <a:t> 의원</a:t>
                      </a:r>
                      <a:r>
                        <a:rPr lang="en-US" altLang="ko-KR" sz="4400" kern="0" spc="-60">
                          <a:solidFill>
                            <a:srgbClr val="000000"/>
                          </a:solidFill>
                          <a:effectLst/>
                          <a:latin typeface="HY헤드라인M"/>
                          <a:ea typeface="HY헤드라인M"/>
                        </a:rPr>
                        <a:t>】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49855"/>
            <a:ext cx="268668" cy="3676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9" name="직사각형 18"/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3" name="사각형: 둥근 모서리 2"/>
          <p:cNvSpPr/>
          <p:nvPr/>
        </p:nvSpPr>
        <p:spPr>
          <a:xfrm>
            <a:off x="4550843" y="1829931"/>
            <a:ext cx="6196992" cy="2253333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t"/>
          <a:lstStyle/>
          <a:p>
            <a:pPr lvl="0" algn="ctr">
              <a:lnSpc>
                <a:spcPct val="150000"/>
              </a:lnSpc>
              <a:defRPr/>
            </a:pPr>
            <a:r>
              <a:rPr lang="ko-KR" altLang="en-US" sz="4200">
                <a:solidFill>
                  <a:schemeClr val="tx1"/>
                </a:solidFill>
                <a:latin typeface="HY견고딕"/>
                <a:ea typeface="HY견고딕"/>
              </a:rPr>
              <a:t>시민대상 수상자 </a:t>
            </a:r>
            <a:endParaRPr lang="ko-KR" altLang="en-US" sz="4200">
              <a:solidFill>
                <a:schemeClr val="tx1"/>
              </a:solidFill>
              <a:latin typeface="HY견고딕"/>
              <a:ea typeface="HY견고딕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4200">
                <a:solidFill>
                  <a:schemeClr val="tx1"/>
                </a:solidFill>
                <a:latin typeface="HY견고딕"/>
                <a:ea typeface="HY견고딕"/>
              </a:rPr>
              <a:t>예우를 위한 제언</a:t>
            </a:r>
            <a:endParaRPr lang="ko-KR" altLang="en-US" sz="4200">
              <a:solidFill>
                <a:schemeClr val="tx1"/>
              </a:solid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3499863217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233</ep:Words>
  <ep:PresentationFormat>와이드스크린</ep:PresentationFormat>
  <ep:Paragraphs>62</ep:Paragraphs>
  <ep:Slides>11</ep:Slides>
  <ep:Notes>11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ep:HeadingPairs>
  <ep:TitlesOfParts>
    <vt:vector size="12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2022-12-16T03:44:56.000</dcterms:created>
  <dc:creator>JJS</dc:creator>
  <cp:lastModifiedBy>yulmu</cp:lastModifiedBy>
  <dcterms:modified xsi:type="dcterms:W3CDTF">2026-10-21T03:01:02.598</dcterms:modified>
  <cp:revision>468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