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314" r:id="rId2"/>
    <p:sldId id="427" r:id="rId3"/>
    <p:sldId id="428" r:id="rId4"/>
    <p:sldId id="429" r:id="rId5"/>
    <p:sldId id="430" r:id="rId6"/>
    <p:sldId id="431" r:id="rId7"/>
    <p:sldId id="423" r:id="rId8"/>
    <p:sldId id="432" r:id="rId9"/>
  </p:sldIdLst>
  <p:sldSz cx="12192000" cy="6858000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E0036"/>
    <a:srgbClr val="07D7D2"/>
    <a:srgbClr val="0000FF"/>
    <a:srgbClr val="9933FF"/>
    <a:srgbClr val="23FD76"/>
    <a:srgbClr val="CC99FF"/>
    <a:srgbClr val="FD8F8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보통 스타일 3 - 강조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311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84" y="10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4"/>
            <a:ext cx="2918580" cy="494310"/>
          </a:xfrm>
          <a:prstGeom prst="rect">
            <a:avLst/>
          </a:prstGeom>
        </p:spPr>
        <p:txBody>
          <a:bodyPr vert="horz" lIns="87542" tIns="43770" rIns="87542" bIns="4377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15679" y="4"/>
            <a:ext cx="2918579" cy="494310"/>
          </a:xfrm>
          <a:prstGeom prst="rect">
            <a:avLst/>
          </a:prstGeom>
        </p:spPr>
        <p:txBody>
          <a:bodyPr vert="horz" lIns="87542" tIns="43770" rIns="87542" bIns="43770" rtlCol="0"/>
          <a:lstStyle>
            <a:lvl1pPr algn="r">
              <a:defRPr sz="1200"/>
            </a:lvl1pPr>
          </a:lstStyle>
          <a:p>
            <a:fld id="{57A46029-7EDE-4346-A47A-38254771FBBF}" type="datetimeFigureOut">
              <a:rPr lang="ko-KR" altLang="en-US" smtClean="0"/>
              <a:t>2025-06-19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2" y="9372005"/>
            <a:ext cx="2918580" cy="494310"/>
          </a:xfrm>
          <a:prstGeom prst="rect">
            <a:avLst/>
          </a:prstGeom>
        </p:spPr>
        <p:txBody>
          <a:bodyPr vert="horz" lIns="87542" tIns="43770" rIns="87542" bIns="4377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15679" y="9372005"/>
            <a:ext cx="2918579" cy="494310"/>
          </a:xfrm>
          <a:prstGeom prst="rect">
            <a:avLst/>
          </a:prstGeom>
        </p:spPr>
        <p:txBody>
          <a:bodyPr vert="horz" lIns="87542" tIns="43770" rIns="87542" bIns="43770" rtlCol="0" anchor="b"/>
          <a:lstStyle>
            <a:lvl1pPr algn="r">
              <a:defRPr sz="1200"/>
            </a:lvl1pPr>
          </a:lstStyle>
          <a:p>
            <a:fld id="{4C09731E-B9FF-487B-AEA4-48249CE2D1F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67881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4"/>
            <a:ext cx="2918580" cy="494310"/>
          </a:xfrm>
          <a:prstGeom prst="rect">
            <a:avLst/>
          </a:prstGeom>
        </p:spPr>
        <p:txBody>
          <a:bodyPr vert="horz" lIns="87542" tIns="43770" rIns="87542" bIns="4377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5679" y="4"/>
            <a:ext cx="2918579" cy="494310"/>
          </a:xfrm>
          <a:prstGeom prst="rect">
            <a:avLst/>
          </a:prstGeom>
        </p:spPr>
        <p:txBody>
          <a:bodyPr vert="horz" lIns="87542" tIns="43770" rIns="87542" bIns="43770" rtlCol="0"/>
          <a:lstStyle>
            <a:lvl1pPr algn="r">
              <a:defRPr sz="1200"/>
            </a:lvl1pPr>
          </a:lstStyle>
          <a:p>
            <a:fld id="{4955416C-1421-4DB7-9B8D-E31A5AA0C61B}" type="datetimeFigureOut">
              <a:rPr lang="ko-KR" altLang="en-US" smtClean="0"/>
              <a:t>2025-06-19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07988" y="1231900"/>
            <a:ext cx="5921375" cy="33321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7542" tIns="43770" rIns="87542" bIns="4377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4329" y="4748748"/>
            <a:ext cx="5388610" cy="3884086"/>
          </a:xfrm>
          <a:prstGeom prst="rect">
            <a:avLst/>
          </a:prstGeom>
        </p:spPr>
        <p:txBody>
          <a:bodyPr vert="horz" lIns="87542" tIns="43770" rIns="87542" bIns="4377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2" y="9372005"/>
            <a:ext cx="2918580" cy="494310"/>
          </a:xfrm>
          <a:prstGeom prst="rect">
            <a:avLst/>
          </a:prstGeom>
        </p:spPr>
        <p:txBody>
          <a:bodyPr vert="horz" lIns="87542" tIns="43770" rIns="87542" bIns="4377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5679" y="9372005"/>
            <a:ext cx="2918579" cy="494310"/>
          </a:xfrm>
          <a:prstGeom prst="rect">
            <a:avLst/>
          </a:prstGeom>
        </p:spPr>
        <p:txBody>
          <a:bodyPr vert="horz" lIns="87542" tIns="43770" rIns="87542" bIns="43770" rtlCol="0" anchor="b"/>
          <a:lstStyle>
            <a:lvl1pPr algn="r">
              <a:defRPr sz="1200"/>
            </a:lvl1pPr>
          </a:lstStyle>
          <a:p>
            <a:fld id="{FA3F3419-D783-487E-863B-83C4047635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04746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110435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650582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870190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0815145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756480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530109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965712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944600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2025-06-19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88283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2025-06-19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43421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2025-06-19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3976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2025-06-19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2438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2025-06-19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6468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2025-06-19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7304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2025-06-19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8339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2025-06-19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9155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2025-06-19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68556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2025-06-19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61648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2025-06-19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01776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5881D8-01DC-43D1-A376-2BAEDA755F22}" type="datetimeFigureOut">
              <a:rPr lang="ko-KR" altLang="en-US" smtClean="0"/>
              <a:t>2025-06-19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2418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7437493"/>
              </p:ext>
            </p:extLst>
          </p:nvPr>
        </p:nvGraphicFramePr>
        <p:xfrm>
          <a:off x="5611915" y="4693917"/>
          <a:ext cx="5394650" cy="785730"/>
        </p:xfrm>
        <a:graphic>
          <a:graphicData uri="http://schemas.openxmlformats.org/drawingml/2006/table">
            <a:tbl>
              <a:tblPr/>
              <a:tblGrid>
                <a:gridCol w="5394650">
                  <a:extLst>
                    <a:ext uri="{9D8B030D-6E8A-4147-A177-3AD203B41FA5}">
                      <a16:colId xmlns="" xmlns:a16="http://schemas.microsoft.com/office/drawing/2014/main" val="191552495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32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948904545"/>
                  </a:ext>
                </a:extLst>
              </a:tr>
            </a:tbl>
          </a:graphicData>
        </a:graphic>
      </p:graphicFrame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4002479" y="1258355"/>
            <a:ext cx="8508302" cy="313932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4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구곡택지 활성화를 위한 </a:t>
            </a:r>
            <a:endParaRPr lang="en-US" altLang="ko-KR" sz="44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4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공영주차장 조성 등 </a:t>
            </a:r>
            <a:endParaRPr lang="en-US" altLang="ko-KR" sz="44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4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도시정비 방안</a:t>
            </a:r>
            <a:endParaRPr lang="en-US" altLang="ko-KR" sz="44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/>
          <a:srcRect t="81779"/>
          <a:stretch/>
        </p:blipFill>
        <p:spPr>
          <a:xfrm>
            <a:off x="707587" y="7991191"/>
            <a:ext cx="10975407" cy="66110"/>
          </a:xfrm>
          <a:prstGeom prst="rect">
            <a:avLst/>
          </a:prstGeom>
          <a:ln w="3175">
            <a:solidFill>
              <a:srgbClr val="002060"/>
            </a:solidFill>
          </a:ln>
        </p:spPr>
      </p:pic>
      <p:pic>
        <p:nvPicPr>
          <p:cNvPr id="1026" name="Picture 2" descr="최미옥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307" y="741062"/>
            <a:ext cx="3480228" cy="4634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4" name="그룹 13">
            <a:extLst>
              <a:ext uri="{FF2B5EF4-FFF2-40B4-BE49-F238E27FC236}">
                <a16:creationId xmlns="" xmlns:a16="http://schemas.microsoft.com/office/drawing/2014/main" id="{99A858EF-61F4-CC97-19D2-950346AB1AC9}"/>
              </a:ext>
            </a:extLst>
          </p:cNvPr>
          <p:cNvGrpSpPr/>
          <p:nvPr/>
        </p:nvGrpSpPr>
        <p:grpSpPr>
          <a:xfrm>
            <a:off x="753307" y="5833428"/>
            <a:ext cx="11042453" cy="547708"/>
            <a:chOff x="753307" y="5833428"/>
            <a:chExt cx="11042453" cy="547708"/>
          </a:xfrm>
        </p:grpSpPr>
        <p:pic>
          <p:nvPicPr>
            <p:cNvPr id="15" name="그림 1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51720" y="5943600"/>
              <a:ext cx="1844040" cy="437536"/>
            </a:xfrm>
            <a:prstGeom prst="rect">
              <a:avLst/>
            </a:prstGeom>
          </p:spPr>
        </p:pic>
        <p:cxnSp>
          <p:nvCxnSpPr>
            <p:cNvPr id="16" name="직선 연결선 15">
              <a:extLst>
                <a:ext uri="{FF2B5EF4-FFF2-40B4-BE49-F238E27FC236}">
                  <a16:creationId xmlns="" xmlns:a16="http://schemas.microsoft.com/office/drawing/2014/main" id="{17AF014B-1205-E5DE-A033-DA16A609C185}"/>
                </a:ext>
              </a:extLst>
            </p:cNvPr>
            <p:cNvCxnSpPr/>
            <p:nvPr/>
          </p:nvCxnSpPr>
          <p:spPr>
            <a:xfrm flipV="1">
              <a:off x="753307" y="5833428"/>
              <a:ext cx="10934700" cy="22860"/>
            </a:xfrm>
            <a:prstGeom prst="line">
              <a:avLst/>
            </a:prstGeom>
            <a:ln w="508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3" name="직선 연결선 12">
            <a:extLst>
              <a:ext uri="{FF2B5EF4-FFF2-40B4-BE49-F238E27FC236}">
                <a16:creationId xmlns="" xmlns:a16="http://schemas.microsoft.com/office/drawing/2014/main" id="{17AF014B-1205-E5DE-A033-DA16A609C185}"/>
              </a:ext>
            </a:extLst>
          </p:cNvPr>
          <p:cNvCxnSpPr/>
          <p:nvPr/>
        </p:nvCxnSpPr>
        <p:spPr>
          <a:xfrm flipV="1">
            <a:off x="753307" y="260643"/>
            <a:ext cx="10934700" cy="22860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40981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832167" y="22861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0353" y="228611"/>
            <a:ext cx="1990987" cy="494250"/>
          </a:xfrm>
          <a:prstGeom prst="rect">
            <a:avLst/>
          </a:prstGeom>
        </p:spPr>
      </p:pic>
      <p:cxnSp>
        <p:nvCxnSpPr>
          <p:cNvPr id="7" name="직선 연결선 6">
            <a:extLst>
              <a:ext uri="{FF2B5EF4-FFF2-40B4-BE49-F238E27FC236}">
                <a16:creationId xmlns="" xmlns:a16="http://schemas.microsoft.com/office/drawing/2014/main" id="{17AF014B-1205-E5DE-A033-DA16A609C185}"/>
              </a:ext>
            </a:extLst>
          </p:cNvPr>
          <p:cNvCxnSpPr/>
          <p:nvPr/>
        </p:nvCxnSpPr>
        <p:spPr>
          <a:xfrm flipV="1">
            <a:off x="702973" y="797538"/>
            <a:ext cx="10934700" cy="22860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6593747" y="3124066"/>
            <a:ext cx="13841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2973" y="49963"/>
            <a:ext cx="6863897" cy="691711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7392" y="1594400"/>
            <a:ext cx="7118415" cy="5134061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833795" y="1090481"/>
            <a:ext cx="5865607" cy="369332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원주시 구곡택지개발지구</a:t>
            </a:r>
            <a:r>
              <a:rPr lang="en-US" altLang="ko-KR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명륜동</a:t>
            </a:r>
            <a:r>
              <a:rPr lang="en-US" altLang="ko-KR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단구동</a:t>
            </a:r>
            <a:r>
              <a:rPr lang="en-US" altLang="ko-KR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서곡리 일원</a:t>
            </a:r>
            <a:r>
              <a:rPr lang="en-US" altLang="ko-KR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endParaRPr lang="ko-KR" altLang="en-US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7443177" y="1589352"/>
            <a:ext cx="4519524" cy="5139109"/>
          </a:xfrm>
          <a:prstGeom prst="rect">
            <a:avLst/>
          </a:prstGeom>
          <a:solidFill>
            <a:schemeClr val="bg1"/>
          </a:solidFill>
          <a:ln w="38100">
            <a:solidFill>
              <a:srgbClr val="07D7D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 smtClean="0"/>
          </a:p>
        </p:txBody>
      </p:sp>
      <p:sp>
        <p:nvSpPr>
          <p:cNvPr id="5" name="모서리가 둥근 직사각형 4"/>
          <p:cNvSpPr/>
          <p:nvPr/>
        </p:nvSpPr>
        <p:spPr>
          <a:xfrm>
            <a:off x="8531604" y="1116139"/>
            <a:ext cx="2223082" cy="872326"/>
          </a:xfrm>
          <a:prstGeom prst="roundRect">
            <a:avLst/>
          </a:prstGeom>
          <a:solidFill>
            <a:srgbClr val="07D7D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b="1" dirty="0" smtClean="0"/>
              <a:t>질문 배경</a:t>
            </a:r>
            <a:endParaRPr lang="ko-KR" altLang="en-US" sz="3200" b="1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7443177" y="2237233"/>
            <a:ext cx="4519524" cy="41088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•</a:t>
            </a: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택지조성</a:t>
            </a: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: 1997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년       </a:t>
            </a:r>
            <a:r>
              <a:rPr lang="ko-KR" altLang="en-US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약 </a:t>
            </a:r>
            <a:r>
              <a:rPr lang="en-US" altLang="ko-KR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30</a:t>
            </a:r>
            <a:r>
              <a:rPr lang="ko-KR" altLang="en-US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년 경과</a:t>
            </a:r>
            <a:endParaRPr lang="en-US" altLang="ko-KR" dirty="0">
              <a:solidFill>
                <a:srgbClr val="FF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endParaRPr lang="en-US" altLang="ko-KR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ko-KR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•</a:t>
            </a:r>
            <a:r>
              <a:rPr lang="en-US" altLang="ko-KR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세대수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〮</a:t>
            </a:r>
            <a:r>
              <a:rPr lang="ko-KR" altLang="en-US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차량 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증가      </a:t>
            </a:r>
            <a:r>
              <a:rPr lang="ko-KR" altLang="en-US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기반시설은 정체</a:t>
            </a:r>
            <a:endParaRPr lang="en-US" altLang="ko-KR" dirty="0">
              <a:solidFill>
                <a:srgbClr val="FF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endParaRPr lang="en-US" altLang="ko-KR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ko-KR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•</a:t>
            </a:r>
            <a:r>
              <a:rPr lang="en-US" altLang="ko-KR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주차난 심화</a:t>
            </a: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교통혼잡</a:t>
            </a: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불법주차 반복</a:t>
            </a:r>
            <a:endParaRPr lang="en-US" altLang="ko-KR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endParaRPr lang="en-US" altLang="ko-KR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ko-KR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•</a:t>
            </a:r>
            <a:r>
              <a:rPr lang="en-US" altLang="ko-KR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상권 접근성 저하      </a:t>
            </a:r>
            <a:r>
              <a:rPr lang="ko-KR" altLang="en-US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지역 </a:t>
            </a:r>
            <a:r>
              <a:rPr lang="ko-KR" altLang="en-US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상권 위축 </a:t>
            </a:r>
            <a:endParaRPr lang="en-US" altLang="ko-KR" dirty="0">
              <a:solidFill>
                <a:srgbClr val="FF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endParaRPr lang="en-US" altLang="ko-KR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ko-KR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•</a:t>
            </a:r>
            <a:r>
              <a:rPr lang="en-US" altLang="ko-KR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도시경쟁력 약화 및 </a:t>
            </a:r>
            <a:r>
              <a:rPr lang="ko-KR" altLang="en-US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지역주민 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불편 </a:t>
            </a:r>
            <a:r>
              <a:rPr lang="ko-KR" altLang="en-US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고조</a:t>
            </a:r>
            <a:endParaRPr lang="ko-KR" altLang="en-US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endParaRPr lang="ko-KR" altLang="en-US" dirty="0"/>
          </a:p>
        </p:txBody>
      </p:sp>
      <p:sp>
        <p:nvSpPr>
          <p:cNvPr id="17" name="오른쪽 화살표 16"/>
          <p:cNvSpPr/>
          <p:nvPr/>
        </p:nvSpPr>
        <p:spPr>
          <a:xfrm>
            <a:off x="9554857" y="2434617"/>
            <a:ext cx="394283" cy="165486"/>
          </a:xfrm>
          <a:prstGeom prst="rightArrow">
            <a:avLst/>
          </a:prstGeom>
          <a:solidFill>
            <a:schemeClr val="accent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 smtClean="0"/>
          </a:p>
        </p:txBody>
      </p:sp>
      <p:sp>
        <p:nvSpPr>
          <p:cNvPr id="18" name="오른쪽 화살표 17"/>
          <p:cNvSpPr/>
          <p:nvPr/>
        </p:nvSpPr>
        <p:spPr>
          <a:xfrm>
            <a:off x="9533884" y="3254140"/>
            <a:ext cx="394283" cy="165486"/>
          </a:xfrm>
          <a:prstGeom prst="rightArrow">
            <a:avLst/>
          </a:prstGeom>
          <a:solidFill>
            <a:schemeClr val="accent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 smtClean="0"/>
          </a:p>
        </p:txBody>
      </p:sp>
      <p:sp>
        <p:nvSpPr>
          <p:cNvPr id="19" name="오른쪽 화살표 18"/>
          <p:cNvSpPr/>
          <p:nvPr/>
        </p:nvSpPr>
        <p:spPr>
          <a:xfrm>
            <a:off x="9512912" y="4893187"/>
            <a:ext cx="394283" cy="165486"/>
          </a:xfrm>
          <a:prstGeom prst="rightArrow">
            <a:avLst/>
          </a:prstGeom>
          <a:solidFill>
            <a:schemeClr val="accent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 smtClean="0"/>
          </a:p>
        </p:txBody>
      </p:sp>
    </p:spTree>
    <p:extLst>
      <p:ext uri="{BB962C8B-B14F-4D97-AF65-F5344CB8AC3E}">
        <p14:creationId xmlns:p14="http://schemas.microsoft.com/office/powerpoint/2010/main" val="1527932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832167" y="22861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0353" y="228611"/>
            <a:ext cx="1990987" cy="494250"/>
          </a:xfrm>
          <a:prstGeom prst="rect">
            <a:avLst/>
          </a:prstGeom>
        </p:spPr>
      </p:pic>
      <p:cxnSp>
        <p:nvCxnSpPr>
          <p:cNvPr id="7" name="직선 연결선 6">
            <a:extLst>
              <a:ext uri="{FF2B5EF4-FFF2-40B4-BE49-F238E27FC236}">
                <a16:creationId xmlns="" xmlns:a16="http://schemas.microsoft.com/office/drawing/2014/main" id="{17AF014B-1205-E5DE-A033-DA16A609C185}"/>
              </a:ext>
            </a:extLst>
          </p:cNvPr>
          <p:cNvCxnSpPr/>
          <p:nvPr/>
        </p:nvCxnSpPr>
        <p:spPr>
          <a:xfrm flipV="1">
            <a:off x="702973" y="797538"/>
            <a:ext cx="10934700" cy="22860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6593747" y="3124066"/>
            <a:ext cx="13841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2973" y="49963"/>
            <a:ext cx="6863897" cy="691711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7392" y="1594400"/>
            <a:ext cx="7118415" cy="5134061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833795" y="1090481"/>
            <a:ext cx="5865607" cy="369332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원주시 구곡택지개발지구</a:t>
            </a:r>
            <a:r>
              <a:rPr lang="en-US" altLang="ko-KR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명륜동</a:t>
            </a:r>
            <a:r>
              <a:rPr lang="en-US" altLang="ko-KR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단구동</a:t>
            </a:r>
            <a:r>
              <a:rPr lang="en-US" altLang="ko-KR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서곡리 일원</a:t>
            </a:r>
            <a:r>
              <a:rPr lang="en-US" altLang="ko-KR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endParaRPr lang="ko-KR" altLang="en-US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7443177" y="1589352"/>
            <a:ext cx="4519524" cy="5139109"/>
          </a:xfrm>
          <a:prstGeom prst="rect">
            <a:avLst/>
          </a:prstGeom>
          <a:solidFill>
            <a:schemeClr val="bg1"/>
          </a:solidFill>
          <a:ln w="38100">
            <a:solidFill>
              <a:srgbClr val="07D7D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 smtClean="0"/>
          </a:p>
        </p:txBody>
      </p:sp>
      <p:sp>
        <p:nvSpPr>
          <p:cNvPr id="5" name="모서리가 둥근 직사각형 4"/>
          <p:cNvSpPr/>
          <p:nvPr/>
        </p:nvSpPr>
        <p:spPr>
          <a:xfrm>
            <a:off x="8531604" y="1116139"/>
            <a:ext cx="2223082" cy="872326"/>
          </a:xfrm>
          <a:prstGeom prst="roundRect">
            <a:avLst/>
          </a:prstGeom>
          <a:solidFill>
            <a:srgbClr val="07D7D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b="1" dirty="0" smtClean="0"/>
              <a:t>질문 요지</a:t>
            </a:r>
            <a:endParaRPr lang="ko-KR" altLang="en-US" sz="3200" b="1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7443177" y="2237233"/>
            <a:ext cx="451952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AutoNum type="arabicPeriod"/>
            </a:pPr>
            <a:r>
              <a:rPr lang="ko-KR" altLang="en-US" sz="2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기반시설 및 주차수요 </a:t>
            </a:r>
            <a:endParaRPr lang="en-US" altLang="ko-KR" sz="28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실태조사 실시 여부 </a:t>
            </a:r>
            <a:endParaRPr lang="en-US" altLang="ko-KR" sz="28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endParaRPr lang="en-US" altLang="ko-KR" sz="20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2800" b="1" dirty="0" smtClean="0">
                <a:latin typeface="HY울릉도M" panose="02030600000101010101" pitchFamily="18" charset="-127"/>
                <a:ea typeface="HY울릉도M" panose="02030600000101010101" pitchFamily="18" charset="-127"/>
              </a:rPr>
              <a:t>•</a:t>
            </a:r>
            <a:r>
              <a:rPr lang="en-US" altLang="ko-KR" sz="2800" b="1" dirty="0" smtClean="0">
                <a:latin typeface="HY울릉도M" panose="02030600000101010101" pitchFamily="18" charset="-127"/>
                <a:ea typeface="HY울릉도M" panose="02030600000101010101" pitchFamily="18" charset="-127"/>
              </a:rPr>
              <a:t> </a:t>
            </a:r>
            <a:r>
              <a:rPr lang="ko-KR" altLang="en-US" sz="2800" b="1" dirty="0" smtClean="0">
                <a:latin typeface="HY울릉도M" panose="02030600000101010101" pitchFamily="18" charset="-127"/>
                <a:ea typeface="HY울릉도M" panose="02030600000101010101" pitchFamily="18" charset="-127"/>
              </a:rPr>
              <a:t>조사 여부</a:t>
            </a:r>
            <a:r>
              <a:rPr lang="en-US" altLang="ko-KR" sz="2800" b="1" dirty="0" smtClean="0">
                <a:latin typeface="HY울릉도M" panose="02030600000101010101" pitchFamily="18" charset="-127"/>
                <a:ea typeface="HY울릉도M" panose="02030600000101010101" pitchFamily="18" charset="-127"/>
              </a:rPr>
              <a:t>, </a:t>
            </a:r>
            <a:r>
              <a:rPr lang="ko-KR" altLang="en-US" sz="2800" b="1" dirty="0" smtClean="0">
                <a:latin typeface="HY울릉도M" panose="02030600000101010101" pitchFamily="18" charset="-127"/>
                <a:ea typeface="HY울릉도M" panose="02030600000101010101" pitchFamily="18" charset="-127"/>
              </a:rPr>
              <a:t>시기 및 결과</a:t>
            </a:r>
            <a:endParaRPr lang="en-US" altLang="ko-KR" sz="2800" b="1" dirty="0" smtClean="0">
              <a:latin typeface="HY울릉도M" panose="02030600000101010101" pitchFamily="18" charset="-127"/>
              <a:ea typeface="HY울릉도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800" b="1" dirty="0" smtClean="0">
                <a:latin typeface="HY울릉도M" panose="02030600000101010101" pitchFamily="18" charset="-127"/>
                <a:ea typeface="HY울릉도M" panose="02030600000101010101" pitchFamily="18" charset="-127"/>
              </a:rPr>
              <a:t> </a:t>
            </a:r>
            <a:r>
              <a:rPr lang="ko-KR" altLang="ko-KR" sz="2800" b="1" dirty="0" smtClean="0">
                <a:latin typeface="HY울릉도M" panose="02030600000101010101" pitchFamily="18" charset="-127"/>
                <a:ea typeface="HY울릉도M" panose="02030600000101010101" pitchFamily="18" charset="-127"/>
              </a:rPr>
              <a:t>•</a:t>
            </a:r>
            <a:r>
              <a:rPr lang="en-US" altLang="ko-KR" sz="2800" b="1" dirty="0" smtClean="0">
                <a:latin typeface="HY울릉도M" panose="02030600000101010101" pitchFamily="18" charset="-127"/>
                <a:ea typeface="HY울릉도M" panose="02030600000101010101" pitchFamily="18" charset="-127"/>
              </a:rPr>
              <a:t> </a:t>
            </a:r>
            <a:r>
              <a:rPr lang="ko-KR" altLang="en-US" sz="2800" b="1" dirty="0" smtClean="0">
                <a:latin typeface="HY울릉도M" panose="02030600000101010101" pitchFamily="18" charset="-127"/>
                <a:ea typeface="HY울릉도M" panose="02030600000101010101" pitchFamily="18" charset="-127"/>
              </a:rPr>
              <a:t>미실시 시 향후 계획 </a:t>
            </a:r>
            <a:endParaRPr lang="en-US" altLang="ko-KR" sz="2800" b="1" dirty="0">
              <a:latin typeface="HY울릉도M" panose="02030600000101010101" pitchFamily="18" charset="-127"/>
              <a:ea typeface="HY울릉도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800" b="1" dirty="0" smtClean="0">
                <a:latin typeface="HY울릉도M" panose="02030600000101010101" pitchFamily="18" charset="-127"/>
                <a:ea typeface="HY울릉도M" panose="02030600000101010101" pitchFamily="18" charset="-127"/>
              </a:rPr>
              <a:t> </a:t>
            </a:r>
            <a:endParaRPr lang="ko-KR" altLang="en-US" sz="2800" b="1" dirty="0">
              <a:latin typeface="HY울릉도M" panose="02030600000101010101" pitchFamily="18" charset="-127"/>
              <a:ea typeface="HY울릉도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03011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832167" y="22861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0353" y="228611"/>
            <a:ext cx="1990987" cy="494250"/>
          </a:xfrm>
          <a:prstGeom prst="rect">
            <a:avLst/>
          </a:prstGeom>
        </p:spPr>
      </p:pic>
      <p:cxnSp>
        <p:nvCxnSpPr>
          <p:cNvPr id="7" name="직선 연결선 6">
            <a:extLst>
              <a:ext uri="{FF2B5EF4-FFF2-40B4-BE49-F238E27FC236}">
                <a16:creationId xmlns="" xmlns:a16="http://schemas.microsoft.com/office/drawing/2014/main" id="{17AF014B-1205-E5DE-A033-DA16A609C185}"/>
              </a:ext>
            </a:extLst>
          </p:cNvPr>
          <p:cNvCxnSpPr/>
          <p:nvPr/>
        </p:nvCxnSpPr>
        <p:spPr>
          <a:xfrm flipV="1">
            <a:off x="702973" y="797538"/>
            <a:ext cx="10934700" cy="22860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6593747" y="3124066"/>
            <a:ext cx="13841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2973" y="49963"/>
            <a:ext cx="6863897" cy="691711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7392" y="1594400"/>
            <a:ext cx="7118415" cy="5134061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833795" y="1090481"/>
            <a:ext cx="5865607" cy="369332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원주시 구곡택지개발지구</a:t>
            </a:r>
            <a:r>
              <a:rPr lang="en-US" altLang="ko-KR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명륜동</a:t>
            </a:r>
            <a:r>
              <a:rPr lang="en-US" altLang="ko-KR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단구동</a:t>
            </a:r>
            <a:r>
              <a:rPr lang="en-US" altLang="ko-KR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서곡리 일원</a:t>
            </a:r>
            <a:r>
              <a:rPr lang="en-US" altLang="ko-KR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endParaRPr lang="ko-KR" altLang="en-US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7443177" y="1589352"/>
            <a:ext cx="4519524" cy="5139109"/>
          </a:xfrm>
          <a:prstGeom prst="rect">
            <a:avLst/>
          </a:prstGeom>
          <a:solidFill>
            <a:schemeClr val="bg1"/>
          </a:solidFill>
          <a:ln w="38100">
            <a:solidFill>
              <a:srgbClr val="07D7D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 smtClean="0"/>
          </a:p>
        </p:txBody>
      </p:sp>
      <p:sp>
        <p:nvSpPr>
          <p:cNvPr id="5" name="모서리가 둥근 직사각형 4"/>
          <p:cNvSpPr/>
          <p:nvPr/>
        </p:nvSpPr>
        <p:spPr>
          <a:xfrm>
            <a:off x="8531604" y="1116139"/>
            <a:ext cx="2223082" cy="872326"/>
          </a:xfrm>
          <a:prstGeom prst="roundRect">
            <a:avLst/>
          </a:prstGeom>
          <a:solidFill>
            <a:srgbClr val="07D7D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b="1" dirty="0" smtClean="0"/>
              <a:t>질문 요지</a:t>
            </a:r>
            <a:endParaRPr lang="ko-KR" altLang="en-US" sz="3200" b="1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7443177" y="2237233"/>
            <a:ext cx="4519524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2. </a:t>
            </a:r>
            <a:r>
              <a:rPr lang="ko-KR" altLang="en-US" sz="2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「노후계획도시정비법」     </a:t>
            </a:r>
            <a:endParaRPr lang="en-US" altLang="ko-KR" sz="28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   </a:t>
            </a:r>
            <a:r>
              <a:rPr lang="ko-KR" altLang="en-US" sz="2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적용 가능성</a:t>
            </a:r>
            <a:endParaRPr lang="en-US" altLang="ko-KR" sz="28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2800" b="1" dirty="0" smtClean="0">
                <a:latin typeface="HY울릉도M" panose="02030600000101010101" pitchFamily="18" charset="-127"/>
                <a:ea typeface="HY울릉도M" panose="02030600000101010101" pitchFamily="18" charset="-127"/>
              </a:rPr>
              <a:t>•</a:t>
            </a:r>
            <a:r>
              <a:rPr lang="en-US" altLang="ko-KR" sz="2800" b="1" dirty="0" smtClean="0">
                <a:latin typeface="HY울릉도M" panose="02030600000101010101" pitchFamily="18" charset="-127"/>
                <a:ea typeface="HY울릉도M" panose="02030600000101010101" pitchFamily="18" charset="-127"/>
              </a:rPr>
              <a:t> </a:t>
            </a:r>
            <a:r>
              <a:rPr lang="ko-KR" altLang="en-US" sz="2800" b="1" dirty="0" smtClean="0">
                <a:latin typeface="HY울릉도M" panose="02030600000101010101" pitchFamily="18" charset="-127"/>
                <a:ea typeface="HY울릉도M" panose="02030600000101010101" pitchFamily="18" charset="-127"/>
              </a:rPr>
              <a:t>구곡택지</a:t>
            </a:r>
            <a:r>
              <a:rPr lang="en-US" altLang="ko-KR" sz="2800" b="1" dirty="0" smtClean="0">
                <a:latin typeface="HY울릉도M" panose="02030600000101010101" pitchFamily="18" charset="-127"/>
                <a:ea typeface="HY울릉도M" panose="02030600000101010101" pitchFamily="18" charset="-127"/>
              </a:rPr>
              <a:t>: </a:t>
            </a:r>
            <a:r>
              <a:rPr lang="ko-KR" altLang="en-US" sz="2800" b="1" dirty="0" smtClean="0">
                <a:latin typeface="HY울릉도M" panose="02030600000101010101" pitchFamily="18" charset="-127"/>
                <a:ea typeface="HY울릉도M" panose="02030600000101010101" pitchFamily="18" charset="-127"/>
              </a:rPr>
              <a:t>법적 요건 충족</a:t>
            </a:r>
            <a:endParaRPr lang="en-US" altLang="ko-KR" sz="2800" b="1" dirty="0" smtClean="0">
              <a:latin typeface="HY울릉도M" panose="02030600000101010101" pitchFamily="18" charset="-127"/>
              <a:ea typeface="HY울릉도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800" b="1" dirty="0" smtClean="0">
                <a:latin typeface="HY울릉도M" panose="02030600000101010101" pitchFamily="18" charset="-127"/>
                <a:ea typeface="HY울릉도M" panose="02030600000101010101" pitchFamily="18" charset="-127"/>
              </a:rPr>
              <a:t> </a:t>
            </a:r>
            <a:r>
              <a:rPr lang="ko-KR" altLang="ko-KR" sz="2800" b="1" dirty="0" smtClean="0">
                <a:latin typeface="HY울릉도M" panose="02030600000101010101" pitchFamily="18" charset="-127"/>
                <a:ea typeface="HY울릉도M" panose="02030600000101010101" pitchFamily="18" charset="-127"/>
              </a:rPr>
              <a:t>•</a:t>
            </a:r>
            <a:r>
              <a:rPr lang="en-US" altLang="ko-KR" sz="2800" b="1" dirty="0" smtClean="0">
                <a:latin typeface="HY울릉도M" panose="02030600000101010101" pitchFamily="18" charset="-127"/>
                <a:ea typeface="HY울릉도M" panose="02030600000101010101" pitchFamily="18" charset="-127"/>
              </a:rPr>
              <a:t> </a:t>
            </a:r>
            <a:r>
              <a:rPr lang="ko-KR" altLang="en-US" sz="2800" b="1" dirty="0" smtClean="0">
                <a:latin typeface="HY울릉도M" panose="02030600000101010101" pitchFamily="18" charset="-127"/>
                <a:ea typeface="HY울릉도M" panose="02030600000101010101" pitchFamily="18" charset="-127"/>
              </a:rPr>
              <a:t>공영주차장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〮기반시설 </a:t>
            </a:r>
            <a:endParaRPr lang="en-US" altLang="ko-KR" sz="28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8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정비 계획 수립 여부</a:t>
            </a:r>
            <a:endParaRPr lang="en-US" altLang="ko-KR" sz="28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800" b="1" dirty="0" smtClean="0">
                <a:latin typeface="HY울릉도M" panose="02030600000101010101" pitchFamily="18" charset="-127"/>
                <a:ea typeface="HY울릉도M" panose="02030600000101010101" pitchFamily="18" charset="-127"/>
              </a:rPr>
              <a:t> </a:t>
            </a:r>
            <a:r>
              <a:rPr lang="ko-KR" altLang="ko-KR" sz="2800" b="1" dirty="0" smtClean="0">
                <a:latin typeface="HY울릉도M" panose="02030600000101010101" pitchFamily="18" charset="-127"/>
                <a:ea typeface="HY울릉도M" panose="02030600000101010101" pitchFamily="18" charset="-127"/>
              </a:rPr>
              <a:t>•</a:t>
            </a:r>
            <a:r>
              <a:rPr lang="en-US" altLang="ko-KR" sz="2800" b="1" dirty="0" smtClean="0">
                <a:latin typeface="HY울릉도M" panose="02030600000101010101" pitchFamily="18" charset="-127"/>
                <a:ea typeface="HY울릉도M" panose="02030600000101010101" pitchFamily="18" charset="-127"/>
              </a:rPr>
              <a:t> </a:t>
            </a:r>
            <a:r>
              <a:rPr lang="ko-KR" altLang="en-US" sz="2800" b="1" dirty="0" smtClean="0">
                <a:latin typeface="HY울릉도M" panose="02030600000101010101" pitchFamily="18" charset="-127"/>
                <a:ea typeface="HY울릉도M" panose="02030600000101010101" pitchFamily="18" charset="-127"/>
              </a:rPr>
              <a:t>타당성 검토 계획 </a:t>
            </a:r>
            <a:endParaRPr lang="en-US" altLang="ko-KR" sz="2800" b="1" dirty="0">
              <a:latin typeface="HY울릉도M" panose="02030600000101010101" pitchFamily="18" charset="-127"/>
              <a:ea typeface="HY울릉도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800" b="1" dirty="0" smtClean="0">
                <a:latin typeface="HY울릉도M" panose="02030600000101010101" pitchFamily="18" charset="-127"/>
                <a:ea typeface="HY울릉도M" panose="02030600000101010101" pitchFamily="18" charset="-127"/>
              </a:rPr>
              <a:t> </a:t>
            </a:r>
            <a:endParaRPr lang="ko-KR" altLang="en-US" sz="2800" b="1" dirty="0">
              <a:latin typeface="HY울릉도M" panose="02030600000101010101" pitchFamily="18" charset="-127"/>
              <a:ea typeface="HY울릉도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33986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832167" y="22861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0353" y="228611"/>
            <a:ext cx="1990987" cy="494250"/>
          </a:xfrm>
          <a:prstGeom prst="rect">
            <a:avLst/>
          </a:prstGeom>
        </p:spPr>
      </p:pic>
      <p:cxnSp>
        <p:nvCxnSpPr>
          <p:cNvPr id="7" name="직선 연결선 6">
            <a:extLst>
              <a:ext uri="{FF2B5EF4-FFF2-40B4-BE49-F238E27FC236}">
                <a16:creationId xmlns="" xmlns:a16="http://schemas.microsoft.com/office/drawing/2014/main" id="{17AF014B-1205-E5DE-A033-DA16A609C185}"/>
              </a:ext>
            </a:extLst>
          </p:cNvPr>
          <p:cNvCxnSpPr/>
          <p:nvPr/>
        </p:nvCxnSpPr>
        <p:spPr>
          <a:xfrm flipV="1">
            <a:off x="702973" y="797538"/>
            <a:ext cx="10934700" cy="22860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6593747" y="3124066"/>
            <a:ext cx="13841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2973" y="49963"/>
            <a:ext cx="6863897" cy="691711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7392" y="1594400"/>
            <a:ext cx="7118415" cy="5134061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833795" y="1090481"/>
            <a:ext cx="5865607" cy="369332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원주시 구곡택지개발지구</a:t>
            </a:r>
            <a:r>
              <a:rPr lang="en-US" altLang="ko-KR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명륜동</a:t>
            </a:r>
            <a:r>
              <a:rPr lang="en-US" altLang="ko-KR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단구동</a:t>
            </a:r>
            <a:r>
              <a:rPr lang="en-US" altLang="ko-KR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서곡리 일원</a:t>
            </a:r>
            <a:r>
              <a:rPr lang="en-US" altLang="ko-KR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endParaRPr lang="ko-KR" altLang="en-US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7443177" y="1589352"/>
            <a:ext cx="4519524" cy="5139109"/>
          </a:xfrm>
          <a:prstGeom prst="rect">
            <a:avLst/>
          </a:prstGeom>
          <a:solidFill>
            <a:schemeClr val="bg1"/>
          </a:solidFill>
          <a:ln w="38100">
            <a:solidFill>
              <a:srgbClr val="07D7D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 smtClean="0"/>
          </a:p>
        </p:txBody>
      </p:sp>
      <p:sp>
        <p:nvSpPr>
          <p:cNvPr id="5" name="모서리가 둥근 직사각형 4"/>
          <p:cNvSpPr/>
          <p:nvPr/>
        </p:nvSpPr>
        <p:spPr>
          <a:xfrm>
            <a:off x="8531604" y="1116139"/>
            <a:ext cx="2223082" cy="872326"/>
          </a:xfrm>
          <a:prstGeom prst="roundRect">
            <a:avLst/>
          </a:prstGeom>
          <a:solidFill>
            <a:srgbClr val="07D7D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b="1" dirty="0" smtClean="0"/>
              <a:t>질문 요지</a:t>
            </a:r>
            <a:endParaRPr lang="ko-KR" altLang="en-US" sz="3200" b="1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7443177" y="2170121"/>
            <a:ext cx="451952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3</a:t>
            </a:r>
            <a:r>
              <a:rPr lang="en-US" altLang="ko-KR" sz="2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.  </a:t>
            </a:r>
            <a:r>
              <a:rPr lang="ko-KR" altLang="en-US" sz="2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공영주차장 현황 및 </a:t>
            </a:r>
            <a:endParaRPr lang="en-US" altLang="ko-KR" sz="28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       </a:t>
            </a:r>
            <a:r>
              <a:rPr lang="ko-KR" altLang="en-US" sz="2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추가 계획</a:t>
            </a:r>
            <a:endParaRPr lang="en-US" altLang="ko-KR" sz="28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2800" b="1" dirty="0" smtClean="0">
                <a:latin typeface="HY울릉도M" panose="02030600000101010101" pitchFamily="18" charset="-127"/>
                <a:ea typeface="HY울릉도M" panose="02030600000101010101" pitchFamily="18" charset="-127"/>
              </a:rPr>
              <a:t>•</a:t>
            </a:r>
            <a:r>
              <a:rPr lang="en-US" altLang="ko-KR" sz="2800" b="1" dirty="0" smtClean="0">
                <a:latin typeface="HY울릉도M" panose="02030600000101010101" pitchFamily="18" charset="-127"/>
                <a:ea typeface="HY울릉도M" panose="02030600000101010101" pitchFamily="18" charset="-127"/>
              </a:rPr>
              <a:t> </a:t>
            </a:r>
            <a:r>
              <a:rPr lang="ko-KR" altLang="en-US" sz="2800" b="1" dirty="0" smtClean="0">
                <a:latin typeface="HY울릉도M" panose="02030600000101010101" pitchFamily="18" charset="-127"/>
                <a:ea typeface="HY울릉도M" panose="02030600000101010101" pitchFamily="18" charset="-127"/>
              </a:rPr>
              <a:t>현재 운영 중인 주차장 </a:t>
            </a:r>
            <a:endParaRPr lang="en-US" altLang="ko-KR" sz="2800" b="1" dirty="0" smtClean="0">
              <a:latin typeface="HY울릉도M" panose="02030600000101010101" pitchFamily="18" charset="-127"/>
              <a:ea typeface="HY울릉도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800" b="1" dirty="0">
                <a:latin typeface="HY울릉도M" panose="02030600000101010101" pitchFamily="18" charset="-127"/>
                <a:ea typeface="HY울릉도M" panose="02030600000101010101" pitchFamily="18" charset="-127"/>
              </a:rPr>
              <a:t> </a:t>
            </a:r>
            <a:r>
              <a:rPr lang="en-US" altLang="ko-KR" sz="2800" b="1" dirty="0" smtClean="0">
                <a:latin typeface="HY울릉도M" panose="02030600000101010101" pitchFamily="18" charset="-127"/>
                <a:ea typeface="HY울릉도M" panose="02030600000101010101" pitchFamily="18" charset="-127"/>
              </a:rPr>
              <a:t>  </a:t>
            </a:r>
            <a:r>
              <a:rPr lang="ko-KR" altLang="en-US" sz="2800" b="1" dirty="0" smtClean="0">
                <a:latin typeface="HY울릉도M" panose="02030600000101010101" pitchFamily="18" charset="-127"/>
                <a:ea typeface="HY울릉도M" panose="02030600000101010101" pitchFamily="18" charset="-127"/>
              </a:rPr>
              <a:t>규모 및 위치</a:t>
            </a:r>
            <a:endParaRPr lang="en-US" altLang="ko-KR" sz="2800" b="1" dirty="0" smtClean="0">
              <a:latin typeface="HY울릉도M" panose="02030600000101010101" pitchFamily="18" charset="-127"/>
              <a:ea typeface="HY울릉도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800" b="1" dirty="0" smtClean="0">
                <a:latin typeface="HY울릉도M" panose="02030600000101010101" pitchFamily="18" charset="-127"/>
                <a:ea typeface="HY울릉도M" panose="02030600000101010101" pitchFamily="18" charset="-127"/>
              </a:rPr>
              <a:t> </a:t>
            </a:r>
            <a:r>
              <a:rPr lang="ko-KR" altLang="ko-KR" sz="2800" b="1" dirty="0" smtClean="0">
                <a:latin typeface="HY울릉도M" panose="02030600000101010101" pitchFamily="18" charset="-127"/>
                <a:ea typeface="HY울릉도M" panose="02030600000101010101" pitchFamily="18" charset="-127"/>
              </a:rPr>
              <a:t>•</a:t>
            </a:r>
            <a:r>
              <a:rPr lang="en-US" altLang="ko-KR" sz="2800" b="1" dirty="0" smtClean="0">
                <a:latin typeface="HY울릉도M" panose="02030600000101010101" pitchFamily="18" charset="-127"/>
                <a:ea typeface="HY울릉도M" panose="02030600000101010101" pitchFamily="18" charset="-127"/>
              </a:rPr>
              <a:t> </a:t>
            </a:r>
            <a:r>
              <a:rPr lang="ko-KR" altLang="en-US" sz="2800" b="1" dirty="0" smtClean="0">
                <a:latin typeface="HY울릉도M" panose="02030600000101010101" pitchFamily="18" charset="-127"/>
                <a:ea typeface="HY울릉도M" panose="02030600000101010101" pitchFamily="18" charset="-127"/>
              </a:rPr>
              <a:t>중심 상업지역 내 주차장</a:t>
            </a:r>
            <a:endParaRPr lang="en-US" altLang="ko-KR" sz="2800" b="1" dirty="0" smtClean="0">
              <a:latin typeface="HY울릉도M" panose="02030600000101010101" pitchFamily="18" charset="-127"/>
              <a:ea typeface="HY울릉도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800" b="1" dirty="0">
                <a:latin typeface="HY울릉도M" panose="02030600000101010101" pitchFamily="18" charset="-127"/>
                <a:ea typeface="HY울릉도M" panose="02030600000101010101" pitchFamily="18" charset="-127"/>
              </a:rPr>
              <a:t> </a:t>
            </a:r>
            <a:r>
              <a:rPr lang="en-US" altLang="ko-KR" sz="2800" b="1" dirty="0" smtClean="0">
                <a:latin typeface="HY울릉도M" panose="02030600000101010101" pitchFamily="18" charset="-127"/>
                <a:ea typeface="HY울릉도M" panose="02030600000101010101" pitchFamily="18" charset="-127"/>
              </a:rPr>
              <a:t>  </a:t>
            </a:r>
            <a:r>
              <a:rPr lang="ko-KR" altLang="en-US" sz="2800" b="1" dirty="0" smtClean="0">
                <a:latin typeface="HY울릉도M" panose="02030600000101010101" pitchFamily="18" charset="-127"/>
                <a:ea typeface="HY울릉도M" panose="02030600000101010101" pitchFamily="18" charset="-127"/>
              </a:rPr>
              <a:t>부족 현상 심화 </a:t>
            </a:r>
            <a:endParaRPr lang="en-US" altLang="ko-KR" sz="28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800" b="1" dirty="0" smtClean="0">
                <a:latin typeface="HY울릉도M" panose="02030600000101010101" pitchFamily="18" charset="-127"/>
                <a:ea typeface="HY울릉도M" panose="02030600000101010101" pitchFamily="18" charset="-127"/>
              </a:rPr>
              <a:t> </a:t>
            </a:r>
            <a:r>
              <a:rPr lang="ko-KR" altLang="ko-KR" sz="2800" b="1" dirty="0" smtClean="0">
                <a:latin typeface="HY울릉도M" panose="02030600000101010101" pitchFamily="18" charset="-127"/>
                <a:ea typeface="HY울릉도M" panose="02030600000101010101" pitchFamily="18" charset="-127"/>
              </a:rPr>
              <a:t>•</a:t>
            </a:r>
            <a:r>
              <a:rPr lang="en-US" altLang="ko-KR" sz="2800" b="1" dirty="0" smtClean="0">
                <a:latin typeface="HY울릉도M" panose="02030600000101010101" pitchFamily="18" charset="-127"/>
                <a:ea typeface="HY울릉도M" panose="02030600000101010101" pitchFamily="18" charset="-127"/>
              </a:rPr>
              <a:t> </a:t>
            </a:r>
            <a:r>
              <a:rPr lang="ko-KR" altLang="en-US" sz="2800" b="1" dirty="0" smtClean="0">
                <a:latin typeface="HY울릉도M" panose="02030600000101010101" pitchFamily="18" charset="-127"/>
                <a:ea typeface="HY울릉도M" panose="02030600000101010101" pitchFamily="18" charset="-127"/>
              </a:rPr>
              <a:t>신규 조성 계획 및 일정</a:t>
            </a:r>
            <a:endParaRPr lang="en-US" altLang="ko-KR" sz="2800" b="1" dirty="0">
              <a:latin typeface="HY울릉도M" panose="02030600000101010101" pitchFamily="18" charset="-127"/>
              <a:ea typeface="HY울릉도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800" b="1" dirty="0" smtClean="0">
                <a:latin typeface="HY울릉도M" panose="02030600000101010101" pitchFamily="18" charset="-127"/>
                <a:ea typeface="HY울릉도M" panose="02030600000101010101" pitchFamily="18" charset="-127"/>
              </a:rPr>
              <a:t> </a:t>
            </a:r>
            <a:endParaRPr lang="ko-KR" altLang="en-US" sz="2800" b="1" dirty="0">
              <a:latin typeface="HY울릉도M" panose="02030600000101010101" pitchFamily="18" charset="-127"/>
              <a:ea typeface="HY울릉도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91254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832167" y="22861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0353" y="228611"/>
            <a:ext cx="1990987" cy="494250"/>
          </a:xfrm>
          <a:prstGeom prst="rect">
            <a:avLst/>
          </a:prstGeom>
        </p:spPr>
      </p:pic>
      <p:cxnSp>
        <p:nvCxnSpPr>
          <p:cNvPr id="7" name="직선 연결선 6">
            <a:extLst>
              <a:ext uri="{FF2B5EF4-FFF2-40B4-BE49-F238E27FC236}">
                <a16:creationId xmlns="" xmlns:a16="http://schemas.microsoft.com/office/drawing/2014/main" id="{17AF014B-1205-E5DE-A033-DA16A609C185}"/>
              </a:ext>
            </a:extLst>
          </p:cNvPr>
          <p:cNvCxnSpPr/>
          <p:nvPr/>
        </p:nvCxnSpPr>
        <p:spPr>
          <a:xfrm flipV="1">
            <a:off x="702973" y="797538"/>
            <a:ext cx="10934700" cy="22860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6593747" y="3124066"/>
            <a:ext cx="13841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2973" y="49963"/>
            <a:ext cx="6863897" cy="691711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7392" y="1594400"/>
            <a:ext cx="7118415" cy="5134061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833795" y="1090481"/>
            <a:ext cx="5865607" cy="369332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원주시 구곡택지개발지구</a:t>
            </a:r>
            <a:r>
              <a:rPr lang="en-US" altLang="ko-KR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명륜동</a:t>
            </a:r>
            <a:r>
              <a:rPr lang="en-US" altLang="ko-KR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단구동</a:t>
            </a:r>
            <a:r>
              <a:rPr lang="en-US" altLang="ko-KR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서곡리 일원</a:t>
            </a:r>
            <a:r>
              <a:rPr lang="en-US" altLang="ko-KR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endParaRPr lang="ko-KR" altLang="en-US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7443177" y="1589352"/>
            <a:ext cx="4519524" cy="5139109"/>
          </a:xfrm>
          <a:prstGeom prst="rect">
            <a:avLst/>
          </a:prstGeom>
          <a:solidFill>
            <a:schemeClr val="bg1"/>
          </a:solidFill>
          <a:ln w="38100">
            <a:solidFill>
              <a:srgbClr val="07D7D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 smtClean="0"/>
          </a:p>
        </p:txBody>
      </p:sp>
      <p:sp>
        <p:nvSpPr>
          <p:cNvPr id="5" name="모서리가 둥근 직사각형 4"/>
          <p:cNvSpPr/>
          <p:nvPr/>
        </p:nvSpPr>
        <p:spPr>
          <a:xfrm>
            <a:off x="8531604" y="1116139"/>
            <a:ext cx="2223082" cy="872326"/>
          </a:xfrm>
          <a:prstGeom prst="roundRect">
            <a:avLst/>
          </a:prstGeom>
          <a:solidFill>
            <a:srgbClr val="07D7D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b="1" dirty="0" smtClean="0"/>
              <a:t>질문 요지</a:t>
            </a:r>
            <a:endParaRPr lang="ko-KR" altLang="en-US" sz="3200" b="1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7443177" y="2170121"/>
            <a:ext cx="4519524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lnSpc>
                <a:spcPct val="150000"/>
              </a:lnSpc>
              <a:buAutoNum type="arabicPeriod" startAt="4"/>
            </a:pPr>
            <a:r>
              <a:rPr lang="ko-KR" altLang="en-US" sz="2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도시균형발전 관점의 </a:t>
            </a:r>
            <a:endParaRPr lang="en-US" altLang="ko-KR" sz="28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   </a:t>
            </a:r>
            <a:r>
              <a:rPr lang="ko-KR" altLang="en-US" sz="2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종합정비계획 수립</a:t>
            </a:r>
            <a:endParaRPr lang="en-US" altLang="ko-KR" sz="28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endParaRPr lang="en-US" altLang="ko-KR" sz="20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ko-KR" sz="2800" b="1" dirty="0" smtClean="0">
                <a:latin typeface="HY울릉도M" panose="02030600000101010101" pitchFamily="18" charset="-127"/>
                <a:ea typeface="HY울릉도M" panose="02030600000101010101" pitchFamily="18" charset="-127"/>
              </a:rPr>
              <a:t>•</a:t>
            </a:r>
            <a:r>
              <a:rPr lang="en-US" altLang="ko-KR" sz="2800" b="1" dirty="0" smtClean="0">
                <a:latin typeface="HY울릉도M" panose="02030600000101010101" pitchFamily="18" charset="-127"/>
                <a:ea typeface="HY울릉도M" panose="02030600000101010101" pitchFamily="18" charset="-127"/>
              </a:rPr>
              <a:t> </a:t>
            </a:r>
            <a:r>
              <a:rPr lang="ko-KR" altLang="en-US" sz="2800" b="1" dirty="0" smtClean="0">
                <a:latin typeface="HY울릉도M" panose="02030600000101010101" pitchFamily="18" charset="-127"/>
                <a:ea typeface="HY울릉도M" panose="02030600000101010101" pitchFamily="18" charset="-127"/>
              </a:rPr>
              <a:t>생활환경 개선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〮공공시설 </a:t>
            </a:r>
            <a:endParaRPr lang="en-US" altLang="ko-KR" sz="28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8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확충〮도시경관 회복</a:t>
            </a:r>
            <a:endParaRPr lang="en-US" altLang="ko-KR" sz="2800" b="1" dirty="0" smtClean="0">
              <a:latin typeface="HY울릉도M" panose="02030600000101010101" pitchFamily="18" charset="-127"/>
              <a:ea typeface="HY울릉도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800" b="1" dirty="0" smtClean="0">
                <a:latin typeface="HY울릉도M" panose="02030600000101010101" pitchFamily="18" charset="-127"/>
                <a:ea typeface="HY울릉도M" panose="02030600000101010101" pitchFamily="18" charset="-127"/>
              </a:rPr>
              <a:t> </a:t>
            </a:r>
            <a:r>
              <a:rPr lang="ko-KR" altLang="ko-KR" sz="2800" b="1" dirty="0" smtClean="0">
                <a:latin typeface="HY울릉도M" panose="02030600000101010101" pitchFamily="18" charset="-127"/>
                <a:ea typeface="HY울릉도M" panose="02030600000101010101" pitchFamily="18" charset="-127"/>
              </a:rPr>
              <a:t>•</a:t>
            </a:r>
            <a:r>
              <a:rPr lang="en-US" altLang="ko-KR" sz="2800" b="1" dirty="0" smtClean="0">
                <a:latin typeface="HY울릉도M" panose="02030600000101010101" pitchFamily="18" charset="-127"/>
                <a:ea typeface="HY울릉도M" panose="02030600000101010101" pitchFamily="18" charset="-127"/>
              </a:rPr>
              <a:t> 2025</a:t>
            </a:r>
            <a:r>
              <a:rPr lang="ko-KR" altLang="en-US" sz="2800" b="1" dirty="0" smtClean="0">
                <a:latin typeface="HY울릉도M" panose="02030600000101010101" pitchFamily="18" charset="-127"/>
                <a:ea typeface="HY울릉도M" panose="02030600000101010101" pitchFamily="18" charset="-127"/>
              </a:rPr>
              <a:t>년 내 타당성 검토 </a:t>
            </a:r>
            <a:endParaRPr lang="en-US" altLang="ko-KR" sz="2800" b="1" dirty="0" smtClean="0">
              <a:latin typeface="HY울릉도M" panose="02030600000101010101" pitchFamily="18" charset="-127"/>
              <a:ea typeface="HY울릉도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800" b="1" dirty="0">
                <a:latin typeface="HY울릉도M" panose="02030600000101010101" pitchFamily="18" charset="-127"/>
                <a:ea typeface="HY울릉도M" panose="02030600000101010101" pitchFamily="18" charset="-127"/>
              </a:rPr>
              <a:t> </a:t>
            </a:r>
            <a:r>
              <a:rPr lang="en-US" altLang="ko-KR" sz="2800" b="1" dirty="0" smtClean="0">
                <a:latin typeface="HY울릉도M" panose="02030600000101010101" pitchFamily="18" charset="-127"/>
                <a:ea typeface="HY울릉도M" panose="02030600000101010101" pitchFamily="18" charset="-127"/>
              </a:rPr>
              <a:t>  </a:t>
            </a:r>
            <a:r>
              <a:rPr lang="ko-KR" altLang="en-US" sz="2800" b="1" dirty="0" smtClean="0">
                <a:latin typeface="HY울릉도M" panose="02030600000101010101" pitchFamily="18" charset="-127"/>
                <a:ea typeface="HY울릉도M" panose="02030600000101010101" pitchFamily="18" charset="-127"/>
              </a:rPr>
              <a:t>용역 추진 계획</a:t>
            </a:r>
            <a:endParaRPr lang="ko-KR" altLang="en-US" sz="2800" b="1" dirty="0">
              <a:latin typeface="HY울릉도M" panose="02030600000101010101" pitchFamily="18" charset="-127"/>
              <a:ea typeface="HY울릉도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26794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832167" y="22861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0353" y="228611"/>
            <a:ext cx="1990987" cy="494250"/>
          </a:xfrm>
          <a:prstGeom prst="rect">
            <a:avLst/>
          </a:prstGeom>
        </p:spPr>
      </p:pic>
      <p:cxnSp>
        <p:nvCxnSpPr>
          <p:cNvPr id="7" name="직선 연결선 6">
            <a:extLst>
              <a:ext uri="{FF2B5EF4-FFF2-40B4-BE49-F238E27FC236}">
                <a16:creationId xmlns="" xmlns:a16="http://schemas.microsoft.com/office/drawing/2014/main" id="{17AF014B-1205-E5DE-A033-DA16A609C185}"/>
              </a:ext>
            </a:extLst>
          </p:cNvPr>
          <p:cNvCxnSpPr/>
          <p:nvPr/>
        </p:nvCxnSpPr>
        <p:spPr>
          <a:xfrm flipV="1">
            <a:off x="702973" y="797538"/>
            <a:ext cx="10934700" cy="22860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6593747" y="3124066"/>
            <a:ext cx="13841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2973" y="49963"/>
            <a:ext cx="6863897" cy="691711"/>
          </a:xfrm>
          <a:prstGeom prst="rect">
            <a:avLst/>
          </a:prstGeom>
        </p:spPr>
      </p:pic>
      <p:sp>
        <p:nvSpPr>
          <p:cNvPr id="15" name="직사각형 14"/>
          <p:cNvSpPr/>
          <p:nvPr/>
        </p:nvSpPr>
        <p:spPr>
          <a:xfrm>
            <a:off x="186700" y="1572913"/>
            <a:ext cx="5836596" cy="5139109"/>
          </a:xfrm>
          <a:prstGeom prst="rect">
            <a:avLst/>
          </a:prstGeom>
          <a:solidFill>
            <a:schemeClr val="bg1"/>
          </a:solidFill>
          <a:ln w="38100">
            <a:solidFill>
              <a:srgbClr val="07D7D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 smtClean="0"/>
          </a:p>
        </p:txBody>
      </p:sp>
      <p:sp>
        <p:nvSpPr>
          <p:cNvPr id="16" name="모서리가 둥근 직사각형 15"/>
          <p:cNvSpPr/>
          <p:nvPr/>
        </p:nvSpPr>
        <p:spPr>
          <a:xfrm>
            <a:off x="1451296" y="1136750"/>
            <a:ext cx="3095536" cy="872326"/>
          </a:xfrm>
          <a:prstGeom prst="roundRect">
            <a:avLst/>
          </a:prstGeom>
          <a:solidFill>
            <a:srgbClr val="07D7D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/>
              <a:t>정책 제안 </a:t>
            </a:r>
            <a:endParaRPr lang="en-US" altLang="ko-KR" sz="2000" b="1" dirty="0" smtClean="0"/>
          </a:p>
          <a:p>
            <a:pPr algn="ctr"/>
            <a:r>
              <a:rPr lang="ko-KR" altLang="en-US" sz="3200" b="1" dirty="0" smtClean="0"/>
              <a:t>핵심 </a:t>
            </a:r>
            <a:r>
              <a:rPr lang="ko-KR" altLang="en-US" sz="3200" b="1" dirty="0" smtClean="0"/>
              <a:t>메시지 </a:t>
            </a:r>
            <a:endParaRPr lang="ko-KR" altLang="en-US" sz="3200" b="1" dirty="0" smtClean="0"/>
          </a:p>
        </p:txBody>
      </p:sp>
      <p:sp>
        <p:nvSpPr>
          <p:cNvPr id="13" name="TextBox 12"/>
          <p:cNvSpPr txBox="1"/>
          <p:nvPr/>
        </p:nvSpPr>
        <p:spPr>
          <a:xfrm>
            <a:off x="516994" y="1905979"/>
            <a:ext cx="5746459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ko-KR" dirty="0" smtClean="0"/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</a:t>
            </a:r>
            <a:r>
              <a:rPr lang="ko-KR" altLang="en-US" sz="2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구곡택지 주차난과 도시 노후화는 단기간</a:t>
            </a:r>
            <a:endParaRPr lang="en-US" altLang="ko-KR" sz="22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r>
              <a:rPr lang="en-US" altLang="ko-KR" sz="2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발생한 문제가 아닌 구조적 문제</a:t>
            </a:r>
            <a:endParaRPr lang="en-US" altLang="ko-KR" sz="22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endParaRPr lang="en-US" altLang="ko-KR" sz="22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r>
              <a:rPr lang="ko-KR" altLang="en-US" sz="2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단편적 개선이 아닌 종합적 도시정비계획   </a:t>
            </a:r>
            <a:endParaRPr lang="en-US" altLang="ko-KR" sz="22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r>
              <a:rPr lang="en-US" altLang="ko-KR" sz="2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수립 필요</a:t>
            </a:r>
            <a:endParaRPr lang="en-US" altLang="ko-KR" sz="22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endParaRPr lang="en-US" altLang="ko-KR" sz="22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r>
              <a:rPr lang="ko-KR" altLang="en-US" sz="2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주차 인프라 확충</a:t>
            </a:r>
            <a:endParaRPr lang="en-US" altLang="ko-KR" sz="22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r>
              <a:rPr lang="en-US" altLang="ko-KR" sz="2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     생활불편 해소</a:t>
            </a:r>
            <a:r>
              <a:rPr lang="en-US" altLang="ko-KR" sz="2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+</a:t>
            </a:r>
            <a:r>
              <a:rPr lang="ko-KR" altLang="en-US" sz="2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지역상권 회복</a:t>
            </a:r>
            <a:endParaRPr lang="en-US" altLang="ko-KR" sz="22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endParaRPr lang="en-US" altLang="ko-KR" sz="22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r>
              <a:rPr lang="ko-KR" altLang="en-US" sz="2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「노후계획도시정비법」 적극 검토 및 </a:t>
            </a:r>
            <a:endParaRPr lang="en-US" altLang="ko-KR" sz="22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r>
              <a:rPr lang="en-US" altLang="ko-KR" sz="2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용역</a:t>
            </a:r>
            <a:r>
              <a:rPr lang="en-US" altLang="ko-KR" sz="2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통해 행정의 실질적 실행 의지 요청 </a:t>
            </a:r>
            <a:endParaRPr lang="en-US" altLang="ko-KR" sz="22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endParaRPr lang="en-US" altLang="ko-KR" sz="2000" dirty="0">
              <a:latin typeface="HY울릉도M" panose="02030600000101010101" pitchFamily="18" charset="-127"/>
              <a:ea typeface="HY울릉도M" panose="02030600000101010101" pitchFamily="18" charset="-127"/>
            </a:endParaRPr>
          </a:p>
          <a:p>
            <a:endParaRPr lang="ko-KR" altLang="en-US" dirty="0"/>
          </a:p>
        </p:txBody>
      </p:sp>
      <p:sp>
        <p:nvSpPr>
          <p:cNvPr id="17" name="오른쪽 화살표 16"/>
          <p:cNvSpPr/>
          <p:nvPr/>
        </p:nvSpPr>
        <p:spPr>
          <a:xfrm>
            <a:off x="823191" y="4929410"/>
            <a:ext cx="418379" cy="211331"/>
          </a:xfrm>
          <a:prstGeom prst="rightArrow">
            <a:avLst/>
          </a:prstGeom>
          <a:solidFill>
            <a:schemeClr val="accent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 smtClean="0"/>
          </a:p>
        </p:txBody>
      </p:sp>
      <p:pic>
        <p:nvPicPr>
          <p:cNvPr id="18" name="그림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7178" y="2554525"/>
            <a:ext cx="276225" cy="257175"/>
          </a:xfrm>
          <a:prstGeom prst="rect">
            <a:avLst/>
          </a:prstGeom>
        </p:spPr>
      </p:pic>
      <p:pic>
        <p:nvPicPr>
          <p:cNvPr id="19" name="그림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7177" y="3550907"/>
            <a:ext cx="276225" cy="257175"/>
          </a:xfrm>
          <a:prstGeom prst="rect">
            <a:avLst/>
          </a:prstGeom>
        </p:spPr>
      </p:pic>
      <p:pic>
        <p:nvPicPr>
          <p:cNvPr id="20" name="그림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7177" y="4532374"/>
            <a:ext cx="276225" cy="257175"/>
          </a:xfrm>
          <a:prstGeom prst="rect">
            <a:avLst/>
          </a:prstGeom>
        </p:spPr>
      </p:pic>
      <p:pic>
        <p:nvPicPr>
          <p:cNvPr id="21" name="그림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7176" y="5542064"/>
            <a:ext cx="276225" cy="257175"/>
          </a:xfrm>
          <a:prstGeom prst="rect">
            <a:avLst/>
          </a:prstGeom>
        </p:spPr>
      </p:pic>
      <p:sp>
        <p:nvSpPr>
          <p:cNvPr id="23" name="직사각형 22"/>
          <p:cNvSpPr/>
          <p:nvPr/>
        </p:nvSpPr>
        <p:spPr>
          <a:xfrm>
            <a:off x="6170323" y="1572912"/>
            <a:ext cx="5836596" cy="5139109"/>
          </a:xfrm>
          <a:prstGeom prst="rect">
            <a:avLst/>
          </a:prstGeom>
          <a:solidFill>
            <a:schemeClr val="bg1"/>
          </a:solidFill>
          <a:ln w="38100">
            <a:solidFill>
              <a:srgbClr val="07D7D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 smtClean="0"/>
          </a:p>
        </p:txBody>
      </p:sp>
      <p:sp>
        <p:nvSpPr>
          <p:cNvPr id="24" name="모서리가 둥근 직사각형 23"/>
          <p:cNvSpPr/>
          <p:nvPr/>
        </p:nvSpPr>
        <p:spPr>
          <a:xfrm>
            <a:off x="7587418" y="1136750"/>
            <a:ext cx="3095536" cy="872326"/>
          </a:xfrm>
          <a:prstGeom prst="roundRect">
            <a:avLst/>
          </a:prstGeom>
          <a:solidFill>
            <a:srgbClr val="07D7D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b="1" dirty="0" smtClean="0"/>
              <a:t>기대 효과</a:t>
            </a:r>
            <a:endParaRPr lang="ko-KR" altLang="en-US" sz="3200" b="1" dirty="0" smtClean="0"/>
          </a:p>
        </p:txBody>
      </p:sp>
      <p:sp>
        <p:nvSpPr>
          <p:cNvPr id="26" name="TextBox 25"/>
          <p:cNvSpPr txBox="1"/>
          <p:nvPr/>
        </p:nvSpPr>
        <p:spPr>
          <a:xfrm>
            <a:off x="6426150" y="2346478"/>
            <a:ext cx="5418071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ko-KR" dirty="0" smtClean="0"/>
          </a:p>
          <a:p>
            <a:r>
              <a:rPr lang="en-US" altLang="ko-KR" sz="2400" b="1" dirty="0" smtClean="0">
                <a:latin typeface="HY울릉도M" panose="02030600000101010101" pitchFamily="18" charset="-127"/>
                <a:ea typeface="HY울릉도M" panose="02030600000101010101" pitchFamily="18" charset="-127"/>
              </a:rPr>
              <a:t> </a:t>
            </a:r>
            <a:r>
              <a:rPr lang="ko-KR" altLang="ko-KR" sz="2800" b="1" dirty="0" smtClean="0">
                <a:latin typeface="HY울릉도M" panose="02030600000101010101" pitchFamily="18" charset="-127"/>
                <a:ea typeface="HY울릉도M" panose="02030600000101010101" pitchFamily="18" charset="-127"/>
              </a:rPr>
              <a:t>•</a:t>
            </a:r>
            <a:r>
              <a:rPr lang="en-US" altLang="ko-KR" sz="2800" b="1" dirty="0" smtClean="0">
                <a:latin typeface="HY울릉도M" panose="02030600000101010101" pitchFamily="18" charset="-127"/>
                <a:ea typeface="HY울릉도M" panose="02030600000101010101" pitchFamily="18" charset="-127"/>
              </a:rPr>
              <a:t> </a:t>
            </a:r>
            <a:r>
              <a:rPr lang="ko-KR" altLang="en-US" sz="2800" b="1" dirty="0" smtClean="0">
                <a:latin typeface="HY울릉도M" panose="02030600000101010101" pitchFamily="18" charset="-127"/>
                <a:ea typeface="HY울릉도M" panose="02030600000101010101" pitchFamily="18" charset="-127"/>
              </a:rPr>
              <a:t>시민 삶의 질 개선</a:t>
            </a:r>
            <a:endParaRPr lang="en-US" altLang="ko-KR" sz="2800" b="1" dirty="0" smtClean="0">
              <a:latin typeface="HY울릉도M" panose="02030600000101010101" pitchFamily="18" charset="-127"/>
              <a:ea typeface="HY울릉도M" panose="02030600000101010101" pitchFamily="18" charset="-127"/>
            </a:endParaRPr>
          </a:p>
          <a:p>
            <a:endParaRPr lang="en-US" altLang="ko-KR" sz="2800" b="1" dirty="0">
              <a:latin typeface="HY울릉도M" panose="02030600000101010101" pitchFamily="18" charset="-127"/>
              <a:ea typeface="HY울릉도M" panose="02030600000101010101" pitchFamily="18" charset="-127"/>
            </a:endParaRPr>
          </a:p>
          <a:p>
            <a:r>
              <a:rPr lang="en-US" altLang="ko-KR" sz="2800" b="1" dirty="0" smtClean="0">
                <a:latin typeface="HY울릉도M" panose="02030600000101010101" pitchFamily="18" charset="-127"/>
                <a:ea typeface="HY울릉도M" panose="02030600000101010101" pitchFamily="18" charset="-127"/>
              </a:rPr>
              <a:t> </a:t>
            </a:r>
            <a:r>
              <a:rPr lang="ko-KR" altLang="ko-KR" sz="2800" b="1" dirty="0" smtClean="0">
                <a:latin typeface="HY울릉도M" panose="02030600000101010101" pitchFamily="18" charset="-127"/>
                <a:ea typeface="HY울릉도M" panose="02030600000101010101" pitchFamily="18" charset="-127"/>
              </a:rPr>
              <a:t>•</a:t>
            </a:r>
            <a:r>
              <a:rPr lang="en-US" altLang="ko-KR" sz="2800" b="1" dirty="0" smtClean="0">
                <a:latin typeface="HY울릉도M" panose="02030600000101010101" pitchFamily="18" charset="-127"/>
                <a:ea typeface="HY울릉도M" panose="02030600000101010101" pitchFamily="18" charset="-127"/>
              </a:rPr>
              <a:t> </a:t>
            </a:r>
            <a:r>
              <a:rPr lang="ko-KR" altLang="en-US" sz="2800" b="1" dirty="0" smtClean="0">
                <a:latin typeface="HY울릉도M" panose="02030600000101010101" pitchFamily="18" charset="-127"/>
                <a:ea typeface="HY울릉도M" panose="02030600000101010101" pitchFamily="18" charset="-127"/>
              </a:rPr>
              <a:t>지역 상권 활성화</a:t>
            </a:r>
            <a:endParaRPr lang="en-US" altLang="ko-KR" sz="2800" b="1" dirty="0" smtClean="0">
              <a:latin typeface="HY울릉도M" panose="02030600000101010101" pitchFamily="18" charset="-127"/>
              <a:ea typeface="HY울릉도M" panose="02030600000101010101" pitchFamily="18" charset="-127"/>
            </a:endParaRPr>
          </a:p>
          <a:p>
            <a:endParaRPr lang="en-US" altLang="ko-KR" sz="2800" b="1" dirty="0">
              <a:latin typeface="HY울릉도M" panose="02030600000101010101" pitchFamily="18" charset="-127"/>
              <a:ea typeface="HY울릉도M" panose="02030600000101010101" pitchFamily="18" charset="-127"/>
            </a:endParaRPr>
          </a:p>
          <a:p>
            <a:r>
              <a:rPr lang="en-US" altLang="ko-KR" sz="2800" b="1" dirty="0" smtClean="0">
                <a:latin typeface="HY울릉도M" panose="02030600000101010101" pitchFamily="18" charset="-127"/>
                <a:ea typeface="HY울릉도M" panose="02030600000101010101" pitchFamily="18" charset="-127"/>
              </a:rPr>
              <a:t> </a:t>
            </a:r>
            <a:r>
              <a:rPr lang="ko-KR" altLang="ko-KR" sz="2800" b="1" dirty="0" smtClean="0">
                <a:latin typeface="HY울릉도M" panose="02030600000101010101" pitchFamily="18" charset="-127"/>
                <a:ea typeface="HY울릉도M" panose="02030600000101010101" pitchFamily="18" charset="-127"/>
              </a:rPr>
              <a:t>•</a:t>
            </a:r>
            <a:r>
              <a:rPr lang="en-US" altLang="ko-KR" sz="2800" b="1" dirty="0" smtClean="0">
                <a:latin typeface="HY울릉도M" panose="02030600000101010101" pitchFamily="18" charset="-127"/>
                <a:ea typeface="HY울릉도M" panose="02030600000101010101" pitchFamily="18" charset="-127"/>
              </a:rPr>
              <a:t> </a:t>
            </a:r>
            <a:r>
              <a:rPr lang="ko-KR" altLang="en-US" sz="2800" b="1" dirty="0" smtClean="0">
                <a:latin typeface="HY울릉도M" panose="02030600000101010101" pitchFamily="18" charset="-127"/>
                <a:ea typeface="HY울릉도M" panose="02030600000101010101" pitchFamily="18" charset="-127"/>
              </a:rPr>
              <a:t>도시경쟁력 확보</a:t>
            </a:r>
            <a:endParaRPr lang="en-US" altLang="ko-KR" sz="2800" b="1" dirty="0" smtClean="0">
              <a:latin typeface="HY울릉도M" panose="02030600000101010101" pitchFamily="18" charset="-127"/>
              <a:ea typeface="HY울릉도M" panose="02030600000101010101" pitchFamily="18" charset="-127"/>
            </a:endParaRPr>
          </a:p>
          <a:p>
            <a:endParaRPr lang="en-US" altLang="ko-KR" sz="2800" b="1" dirty="0">
              <a:latin typeface="HY울릉도M" panose="02030600000101010101" pitchFamily="18" charset="-127"/>
              <a:ea typeface="HY울릉도M" panose="02030600000101010101" pitchFamily="18" charset="-127"/>
            </a:endParaRPr>
          </a:p>
          <a:p>
            <a:r>
              <a:rPr lang="en-US" altLang="ko-KR" sz="2800" b="1" dirty="0" smtClean="0">
                <a:latin typeface="HY울릉도M" panose="02030600000101010101" pitchFamily="18" charset="-127"/>
                <a:ea typeface="HY울릉도M" panose="02030600000101010101" pitchFamily="18" charset="-127"/>
              </a:rPr>
              <a:t> </a:t>
            </a:r>
            <a:r>
              <a:rPr lang="ko-KR" altLang="ko-KR" sz="2800" b="1" dirty="0" smtClean="0">
                <a:latin typeface="HY울릉도M" panose="02030600000101010101" pitchFamily="18" charset="-127"/>
                <a:ea typeface="HY울릉도M" panose="02030600000101010101" pitchFamily="18" charset="-127"/>
              </a:rPr>
              <a:t>•</a:t>
            </a:r>
            <a:r>
              <a:rPr lang="en-US" altLang="ko-KR" sz="2800" b="1" dirty="0" smtClean="0">
                <a:latin typeface="HY울릉도M" panose="02030600000101010101" pitchFamily="18" charset="-127"/>
                <a:ea typeface="HY울릉도M" panose="02030600000101010101" pitchFamily="18" charset="-127"/>
              </a:rPr>
              <a:t> </a:t>
            </a:r>
            <a:r>
              <a:rPr lang="ko-KR" altLang="en-US" sz="2800" b="1" dirty="0" smtClean="0">
                <a:latin typeface="HY울릉도M" panose="02030600000101010101" pitchFamily="18" charset="-127"/>
                <a:ea typeface="HY울릉도M" panose="02030600000101010101" pitchFamily="18" charset="-127"/>
              </a:rPr>
              <a:t>서부권 도시균형발전 실현 </a:t>
            </a:r>
            <a:endParaRPr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val="3102819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>
            <p:extLst/>
          </p:nvPr>
        </p:nvGraphicFramePr>
        <p:xfrm>
          <a:off x="5611915" y="4693917"/>
          <a:ext cx="5394650" cy="816102"/>
        </p:xfrm>
        <a:graphic>
          <a:graphicData uri="http://schemas.openxmlformats.org/drawingml/2006/table">
            <a:tbl>
              <a:tblPr/>
              <a:tblGrid>
                <a:gridCol w="5394650">
                  <a:extLst>
                    <a:ext uri="{9D8B030D-6E8A-4147-A177-3AD203B41FA5}">
                      <a16:colId xmlns="" xmlns:a16="http://schemas.microsoft.com/office/drawing/2014/main" val="191552495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32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948904545"/>
                  </a:ext>
                </a:extLst>
              </a:tr>
            </a:tbl>
          </a:graphicData>
        </a:graphic>
      </p:graphicFrame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4061202" y="2368527"/>
            <a:ext cx="8508302" cy="94994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4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감사합니다</a:t>
            </a:r>
            <a:r>
              <a:rPr lang="en-US" altLang="ko-KR" sz="4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.</a:t>
            </a:r>
            <a:endParaRPr lang="en-US" altLang="ko-KR" sz="44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/>
          <a:srcRect t="81779"/>
          <a:stretch/>
        </p:blipFill>
        <p:spPr>
          <a:xfrm>
            <a:off x="707587" y="7991191"/>
            <a:ext cx="10975407" cy="66110"/>
          </a:xfrm>
          <a:prstGeom prst="rect">
            <a:avLst/>
          </a:prstGeom>
          <a:ln w="3175">
            <a:solidFill>
              <a:srgbClr val="002060"/>
            </a:solidFill>
          </a:ln>
        </p:spPr>
      </p:pic>
      <p:pic>
        <p:nvPicPr>
          <p:cNvPr id="1026" name="Picture 2" descr="최미옥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307" y="741062"/>
            <a:ext cx="3480228" cy="4634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4" name="그룹 13">
            <a:extLst>
              <a:ext uri="{FF2B5EF4-FFF2-40B4-BE49-F238E27FC236}">
                <a16:creationId xmlns="" xmlns:a16="http://schemas.microsoft.com/office/drawing/2014/main" id="{99A858EF-61F4-CC97-19D2-950346AB1AC9}"/>
              </a:ext>
            </a:extLst>
          </p:cNvPr>
          <p:cNvGrpSpPr/>
          <p:nvPr/>
        </p:nvGrpSpPr>
        <p:grpSpPr>
          <a:xfrm>
            <a:off x="753307" y="5833428"/>
            <a:ext cx="11042453" cy="547708"/>
            <a:chOff x="753307" y="5833428"/>
            <a:chExt cx="11042453" cy="547708"/>
          </a:xfrm>
        </p:grpSpPr>
        <p:pic>
          <p:nvPicPr>
            <p:cNvPr id="15" name="그림 1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51720" y="5943600"/>
              <a:ext cx="1844040" cy="437536"/>
            </a:xfrm>
            <a:prstGeom prst="rect">
              <a:avLst/>
            </a:prstGeom>
          </p:spPr>
        </p:pic>
        <p:cxnSp>
          <p:nvCxnSpPr>
            <p:cNvPr id="16" name="직선 연결선 15">
              <a:extLst>
                <a:ext uri="{FF2B5EF4-FFF2-40B4-BE49-F238E27FC236}">
                  <a16:creationId xmlns="" xmlns:a16="http://schemas.microsoft.com/office/drawing/2014/main" id="{17AF014B-1205-E5DE-A033-DA16A609C185}"/>
                </a:ext>
              </a:extLst>
            </p:cNvPr>
            <p:cNvCxnSpPr/>
            <p:nvPr/>
          </p:nvCxnSpPr>
          <p:spPr>
            <a:xfrm flipV="1">
              <a:off x="753307" y="5833428"/>
              <a:ext cx="10934700" cy="22860"/>
            </a:xfrm>
            <a:prstGeom prst="line">
              <a:avLst/>
            </a:prstGeom>
            <a:ln w="508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3" name="직선 연결선 12">
            <a:extLst>
              <a:ext uri="{FF2B5EF4-FFF2-40B4-BE49-F238E27FC236}">
                <a16:creationId xmlns="" xmlns:a16="http://schemas.microsoft.com/office/drawing/2014/main" id="{17AF014B-1205-E5DE-A033-DA16A609C185}"/>
              </a:ext>
            </a:extLst>
          </p:cNvPr>
          <p:cNvCxnSpPr/>
          <p:nvPr/>
        </p:nvCxnSpPr>
        <p:spPr>
          <a:xfrm flipV="1">
            <a:off x="753307" y="260643"/>
            <a:ext cx="10934700" cy="22860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20210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 sz="280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7924</TotalTime>
  <Words>304</Words>
  <Application>Microsoft Office PowerPoint</Application>
  <PresentationFormat>와이드스크린</PresentationFormat>
  <Paragraphs>83</Paragraphs>
  <Slides>8</Slides>
  <Notes>8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5" baseType="lpstr">
      <vt:lpstr>HY견고딕</vt:lpstr>
      <vt:lpstr>HY울릉도M</vt:lpstr>
      <vt:lpstr>HY헤드라인M</vt:lpstr>
      <vt:lpstr>맑은 고딕</vt:lpstr>
      <vt:lpstr>함초롬바탕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JJS</dc:creator>
  <cp:lastModifiedBy>user</cp:lastModifiedBy>
  <cp:revision>511</cp:revision>
  <cp:lastPrinted>2023-12-06T08:45:35Z</cp:lastPrinted>
  <dcterms:created xsi:type="dcterms:W3CDTF">2022-12-16T03:44:56Z</dcterms:created>
  <dcterms:modified xsi:type="dcterms:W3CDTF">2025-06-19T06:18:08Z</dcterms:modified>
</cp:coreProperties>
</file>