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314" r:id="rId2"/>
    <p:sldId id="385" r:id="rId3"/>
    <p:sldId id="386" r:id="rId4"/>
    <p:sldId id="397" r:id="rId5"/>
    <p:sldId id="388" r:id="rId6"/>
    <p:sldId id="402" r:id="rId7"/>
    <p:sldId id="398" r:id="rId8"/>
    <p:sldId id="399" r:id="rId9"/>
    <p:sldId id="400" r:id="rId10"/>
    <p:sldId id="391" r:id="rId11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33FF"/>
    <a:srgbClr val="23FD76"/>
    <a:srgbClr val="CC99FF"/>
    <a:srgbClr val="0E0036"/>
    <a:srgbClr val="FD8F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11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-2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679" y="4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1900"/>
            <a:ext cx="592137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542" tIns="43770" rIns="87542" bIns="4377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4329" y="4748748"/>
            <a:ext cx="5388610" cy="3884086"/>
          </a:xfrm>
          <a:prstGeom prst="rect">
            <a:avLst/>
          </a:prstGeom>
        </p:spPr>
        <p:txBody>
          <a:bodyPr vert="horz" lIns="87542" tIns="43770" rIns="87542" bIns="4377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372005"/>
            <a:ext cx="2918580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679" y="9372005"/>
            <a:ext cx="2918579" cy="494310"/>
          </a:xfrm>
          <a:prstGeom prst="rect">
            <a:avLst/>
          </a:prstGeom>
        </p:spPr>
        <p:txBody>
          <a:bodyPr vert="horz" lIns="87542" tIns="43770" rIns="87542" bIns="43770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5679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63716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9659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5116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48631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05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1593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0920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389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2024-06-21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591651"/>
              </p:ext>
            </p:extLst>
          </p:nvPr>
        </p:nvGraphicFramePr>
        <p:xfrm>
          <a:off x="5064449" y="4333545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최미옥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6634" y="953507"/>
            <a:ext cx="850830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시민안전을 위한 </a:t>
            </a:r>
            <a:endParaRPr lang="en-US" altLang="ko-KR" sz="4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공공청사</a:t>
            </a:r>
            <a:r>
              <a:rPr lang="ko-KR" altLang="en-US" sz="48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다중이용시설</a:t>
            </a:r>
            <a:endParaRPr lang="en-US" altLang="ko-KR" sz="4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출입문 개선에 관한 제언 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832167" y="22861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114" y="2280368"/>
            <a:ext cx="6178058" cy="41562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020" y="596506"/>
            <a:ext cx="5343443" cy="153703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내용 개체 틀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4119" y="2997472"/>
            <a:ext cx="4972050" cy="7715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8958" y="5280533"/>
            <a:ext cx="5742372" cy="82266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24771" y="4082290"/>
            <a:ext cx="4295775" cy="552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81905" y="1274480"/>
            <a:ext cx="6829425" cy="14097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866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017873" y="613954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445" y="694102"/>
            <a:ext cx="7210425" cy="6667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31031" y="2667583"/>
            <a:ext cx="5411488" cy="3675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그림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445" y="2551758"/>
            <a:ext cx="5715000" cy="379095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7969" y="1583853"/>
            <a:ext cx="4809952" cy="7449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그림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6975" y="1627692"/>
            <a:ext cx="4419600" cy="6572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3268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6634" y="953507"/>
            <a:ext cx="8508302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제안 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</a:p>
          <a:p>
            <a:pPr algn="ctr"/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공공청사 및 공공시설</a:t>
            </a:r>
            <a:endParaRPr lang="en-US" altLang="ko-KR" sz="4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출입문을 자동문으로 교체하여 </a:t>
            </a:r>
            <a:endParaRPr lang="en-US" altLang="ko-KR" sz="4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원주시민의 안전 보장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6088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  <a:endParaRPr lang="ko-KR" altLang="en-US" sz="23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335151" y="812136"/>
            <a:ext cx="5596932" cy="65702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원주시청 측면 출입구</a:t>
            </a:r>
            <a:endParaRPr kumimoji="0" lang="ko-KR" altLang="en-US" sz="2800" b="1" i="0" u="none" strike="noStrike" kern="1200" cap="none" spc="0" normalizeH="0" baseline="0" dirty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579" y="1598624"/>
            <a:ext cx="5546076" cy="3798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6232520" y="812136"/>
            <a:ext cx="5596932" cy="65702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원주시청 후면 출입구</a:t>
            </a:r>
            <a:endParaRPr kumimoji="0" lang="ko-KR" altLang="en-US" sz="2800" b="1" i="0" u="none" strike="noStrike" kern="1200" cap="none" spc="0" normalizeH="0" baseline="0" dirty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3660" y="5526366"/>
            <a:ext cx="5522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</a:t>
            </a:r>
            <a:r>
              <a:rPr lang="ko-KR" altLang="en-US" sz="24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여닫이문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설치 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민원인 주차장 연결 출입문</a:t>
            </a:r>
            <a:r>
              <a:rPr lang="en-US" altLang="ko-KR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99028" y="5526365"/>
            <a:ext cx="5522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    </a:t>
            </a:r>
            <a:r>
              <a:rPr lang="ko-KR" altLang="en-US" sz="2400" b="1" dirty="0" err="1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여닫이문</a:t>
            </a:r>
            <a:r>
              <a:rPr lang="ko-KR" altLang="en-US" sz="24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설치 </a:t>
            </a:r>
            <a:endParaRPr lang="en-US" altLang="ko-KR" sz="2400" b="1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2800" b="1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         </a:t>
            </a:r>
            <a:endParaRPr lang="ko-KR" altLang="en-US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2520" y="1585628"/>
            <a:ext cx="5588820" cy="381127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657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  <a:endParaRPr lang="ko-KR" altLang="en-US" sz="23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667505" y="953790"/>
            <a:ext cx="10630414" cy="657022"/>
          </a:xfrm>
          <a:prstGeom prst="rect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1" i="0" u="none" strike="noStrike" kern="1200" cap="none" spc="0" normalizeH="0" baseline="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원주시 </a:t>
            </a:r>
            <a:r>
              <a:rPr kumimoji="0" lang="en-US" altLang="ko-KR" sz="2800" b="1" i="0" u="none" strike="noStrike" kern="1200" cap="none" spc="0" normalizeH="0" baseline="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25</a:t>
            </a:r>
            <a:r>
              <a:rPr kumimoji="0" lang="ko-KR" altLang="en-US" sz="2800" b="1" i="0" u="none" strike="noStrike" kern="1200" cap="none" spc="0" normalizeH="0" baseline="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개 읍</a:t>
            </a:r>
            <a:r>
              <a:rPr kumimoji="0" lang="ko-KR" altLang="en-US" sz="2800" b="1" i="0" u="none" strike="noStrike" kern="1200" cap="none" spc="0" normalizeH="0" baseline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〮</a:t>
            </a:r>
            <a:r>
              <a:rPr kumimoji="0" lang="ko-KR" altLang="en-US" sz="2800" b="1" i="0" u="none" strike="noStrike" kern="1200" cap="none" spc="0" normalizeH="0" baseline="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면</a:t>
            </a:r>
            <a:r>
              <a:rPr kumimoji="0" lang="ko-KR" altLang="en-US" sz="2800" b="1" i="0" u="none" strike="noStrike" kern="1200" cap="none" spc="0" normalizeH="0" baseline="0" dirty="0" smtClean="0">
                <a:latin typeface="맑은 고딕" panose="020B0503020000020004" pitchFamily="50" charset="-127"/>
                <a:ea typeface="맑은 고딕" panose="020B0503020000020004" pitchFamily="50" charset="-127"/>
                <a:cs typeface="맑은 고딕"/>
              </a:rPr>
              <a:t>〮</a:t>
            </a:r>
            <a:r>
              <a:rPr kumimoji="0" lang="ko-KR" altLang="en-US" sz="2800" b="1" i="0" u="none" strike="noStrike" kern="1200" cap="none" spc="0" normalizeH="0" baseline="0" dirty="0" smtClean="0"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동 출입문 현황  </a:t>
            </a:r>
            <a:endParaRPr kumimoji="0" lang="ko-KR" altLang="en-US" sz="2800" b="1" i="0" u="none" strike="noStrike" kern="1200" cap="none" spc="0" normalizeH="0" baseline="0" dirty="0"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9338228"/>
              </p:ext>
            </p:extLst>
          </p:nvPr>
        </p:nvGraphicFramePr>
        <p:xfrm>
          <a:off x="843280" y="1867746"/>
          <a:ext cx="10231120" cy="4501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5560"/>
                <a:gridCol w="5115560"/>
              </a:tblGrid>
              <a:tr h="1007534">
                <a:tc>
                  <a:txBody>
                    <a:bodyPr/>
                    <a:lstStyle/>
                    <a:p>
                      <a:pPr latinLnBrk="1"/>
                      <a:endParaRPr lang="en-US" altLang="ko-KR" sz="1800" dirty="0" smtClean="0"/>
                    </a:p>
                    <a:p>
                      <a:pPr latinLnBrk="1"/>
                      <a:r>
                        <a:rPr lang="en-US" altLang="ko-KR" sz="2400" dirty="0" smtClean="0"/>
                        <a:t> </a:t>
                      </a:r>
                      <a:r>
                        <a:rPr lang="ko-KR" altLang="en-US" sz="2400" dirty="0" smtClean="0"/>
                        <a:t>  </a:t>
                      </a:r>
                      <a:r>
                        <a:rPr lang="ko-KR" altLang="en-US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내부만 자동문 </a:t>
                      </a: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(</a:t>
                      </a:r>
                      <a:r>
                        <a:rPr lang="ko-KR" altLang="en-US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외부 </a:t>
                      </a:r>
                      <a:r>
                        <a:rPr lang="ko-KR" altLang="en-US" sz="2400" b="1" dirty="0" err="1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여닫이문</a:t>
                      </a:r>
                      <a:r>
                        <a:rPr lang="en-US" altLang="ko-KR" sz="2400" b="1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)</a:t>
                      </a:r>
                      <a:endParaRPr lang="ko-KR" altLang="en-US" sz="2400" b="1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    </a:t>
                      </a:r>
                    </a:p>
                    <a:p>
                      <a:pPr latinLnBrk="1"/>
                      <a:r>
                        <a:rPr lang="en-US" altLang="ko-KR" sz="2400" baseline="0" dirty="0" smtClean="0"/>
                        <a:t>        </a:t>
                      </a:r>
                      <a:r>
                        <a:rPr lang="ko-KR" altLang="en-US" sz="2400" dirty="0" smtClean="0"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내〮외부 모두 자동문 </a:t>
                      </a:r>
                      <a:endParaRPr lang="ko-KR" altLang="en-US" sz="2400" dirty="0"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문막읍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소초면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호저면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  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명륜</a:t>
                      </a:r>
                      <a:r>
                        <a:rPr lang="en-US" altLang="ko-KR" sz="2000" b="1" dirty="0" smtClean="0">
                          <a:latin typeface="+mn-lt"/>
                        </a:rPr>
                        <a:t>1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동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단구동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일산동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지정면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부론면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귀래면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단계동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 태장</a:t>
                      </a:r>
                      <a:r>
                        <a:rPr lang="en-US" altLang="ko-KR" sz="2000" b="1" dirty="0" smtClean="0">
                          <a:latin typeface="+mn-lt"/>
                        </a:rPr>
                        <a:t>1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동        태장</a:t>
                      </a:r>
                      <a:r>
                        <a:rPr lang="en-US" altLang="ko-KR" sz="2000" b="1" dirty="0" smtClean="0">
                          <a:latin typeface="+mn-lt"/>
                        </a:rPr>
                        <a:t>2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동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흥업면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판부면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신림면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봉산동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행구동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중앙동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원인동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개운동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학성동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우산동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   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무실동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82265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2000" b="1" dirty="0" smtClean="0">
                          <a:latin typeface="+mn-lt"/>
                        </a:rPr>
                        <a:t>  </a:t>
                      </a:r>
                      <a:r>
                        <a:rPr lang="ko-KR" altLang="en-US" sz="2000" b="1" dirty="0" err="1" smtClean="0">
                          <a:latin typeface="+mn-lt"/>
                        </a:rPr>
                        <a:t>반곡관설동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     명륜</a:t>
                      </a:r>
                      <a:r>
                        <a:rPr lang="en-US" altLang="ko-KR" sz="2000" b="1" dirty="0" smtClean="0">
                          <a:latin typeface="+mn-lt"/>
                        </a:rPr>
                        <a:t>2</a:t>
                      </a:r>
                      <a:r>
                        <a:rPr lang="ko-KR" altLang="en-US" sz="2000" b="1" dirty="0" smtClean="0">
                          <a:latin typeface="+mn-lt"/>
                        </a:rPr>
                        <a:t>동 </a:t>
                      </a:r>
                      <a:endParaRPr lang="ko-KR" altLang="en-US" sz="2000" b="1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158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6634" y="953507"/>
            <a:ext cx="8508302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제안 </a:t>
            </a:r>
            <a:r>
              <a:rPr lang="en-US" altLang="ko-KR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</a:p>
          <a:p>
            <a:pPr algn="ctr"/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다중이용시설의 출입문 개선 </a:t>
            </a:r>
            <a:endParaRPr lang="en-US" altLang="ko-KR" sz="4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위한 지원방안 마련 </a:t>
            </a:r>
            <a:endParaRPr lang="en-US" altLang="ko-KR" sz="4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5503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  <a:endParaRPr lang="ko-KR" altLang="en-US" sz="23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667504" y="1016593"/>
            <a:ext cx="10767519" cy="65702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원주종합버스터미널 정문 출입구 </a:t>
            </a:r>
            <a:r>
              <a:rPr kumimoji="0" lang="en-US" altLang="ko-KR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(</a:t>
            </a:r>
            <a:r>
              <a:rPr kumimoji="0" lang="ko-KR" altLang="en-US" sz="2800" b="1" i="0" u="none" strike="noStrike" kern="1200" cap="none" spc="0" normalizeH="0" baseline="0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여닫이문</a:t>
            </a:r>
            <a:r>
              <a:rPr kumimoji="0" lang="en-US" altLang="ko-KR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)</a:t>
            </a: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</a:t>
            </a:r>
            <a:r>
              <a:rPr lang="ko-KR" altLang="en-US" sz="2800" b="1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</a:t>
            </a:r>
            <a:endParaRPr kumimoji="0" lang="en-US" altLang="ko-KR" sz="2800" b="1" i="0" u="none" strike="noStrike" kern="1200" cap="none" spc="0" normalizeH="0" baseline="0" dirty="0" smtClean="0">
              <a:solidFill>
                <a:srgbClr val="FFFFFF"/>
              </a:solidFill>
              <a:latin typeface="HY견고딕" panose="02030600000101010101" pitchFamily="18" charset="-127"/>
              <a:ea typeface="HY견고딕" panose="02030600000101010101" pitchFamily="18" charset="-127"/>
              <a:cs typeface="맑은 고딕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9398" y="1877106"/>
            <a:ext cx="5456255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706" y="1877104"/>
            <a:ext cx="5320290" cy="38862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97706" y="5968721"/>
            <a:ext cx="532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노약자를 위해 문을 열어주는 시민 </a:t>
            </a:r>
            <a:endParaRPr lang="ko-KR" altLang="en-US" sz="24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109398" y="5968721"/>
            <a:ext cx="532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 smtClean="0"/>
              <a:t>캐리어를</a:t>
            </a:r>
            <a:r>
              <a:rPr lang="ko-KR" altLang="en-US" sz="2400" b="1" dirty="0" smtClean="0"/>
              <a:t> 끌고 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힘겹게 문을 여는 시민  </a:t>
            </a:r>
            <a:endParaRPr lang="ko-KR" altLang="en-US" sz="24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7015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531095" y="26566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0353" y="228611"/>
            <a:ext cx="1990987" cy="49425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7505" y="559393"/>
            <a:ext cx="105507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300" b="1" dirty="0" smtClean="0">
                <a:solidFill>
                  <a:schemeClr val="bg1"/>
                </a:solidFill>
                <a:latin typeface="HY엽서M" panose="02030600000101010101" pitchFamily="18" charset="-127"/>
                <a:ea typeface="HY엽서M" panose="02030600000101010101" pitchFamily="18" charset="-127"/>
              </a:rPr>
              <a:t>대전시</a:t>
            </a:r>
            <a:endParaRPr lang="ko-KR" altLang="en-US" sz="2300" b="1" dirty="0">
              <a:solidFill>
                <a:schemeClr val="bg1"/>
              </a:solidFill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3B085B12-E2AF-4F2F-9310-F39B77479B34}"/>
              </a:ext>
            </a:extLst>
          </p:cNvPr>
          <p:cNvSpPr/>
          <p:nvPr/>
        </p:nvSpPr>
        <p:spPr>
          <a:xfrm>
            <a:off x="667505" y="921065"/>
            <a:ext cx="10767519" cy="65702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914400" rtl="0" eaLnBrk="1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버스 </a:t>
            </a:r>
            <a:r>
              <a:rPr kumimoji="0" lang="ko-KR" altLang="en-US" sz="2800" b="1" i="0" u="none" strike="noStrike" kern="1200" cap="none" spc="0" normalizeH="0" baseline="0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하차장</a:t>
            </a:r>
            <a:r>
              <a:rPr kumimoji="0" lang="ko-KR" altLang="en-US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 연결 출입구 </a:t>
            </a:r>
            <a:r>
              <a:rPr kumimoji="0" lang="en-US" altLang="ko-KR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(</a:t>
            </a:r>
            <a:r>
              <a:rPr kumimoji="0" lang="ko-KR" altLang="en-US" sz="2800" b="1" i="0" u="none" strike="noStrike" kern="1200" cap="none" spc="0" normalizeH="0" baseline="0" dirty="0" err="1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여닫이문</a:t>
            </a:r>
            <a:r>
              <a:rPr kumimoji="0" lang="en-US" altLang="ko-KR" sz="2800" b="1" i="0" u="none" strike="noStrike" kern="1200" cap="none" spc="0" normalizeH="0" baseline="0" dirty="0" smtClean="0">
                <a:solidFill>
                  <a:srgbClr val="FFFFFF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맑은 고딕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9487" y="1679574"/>
            <a:ext cx="5571777" cy="3886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461676" y="5667262"/>
            <a:ext cx="11179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              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폭이 좁고 무거운 </a:t>
            </a:r>
            <a:r>
              <a:rPr lang="ko-KR" altLang="en-US" sz="2400" b="1" dirty="0" err="1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여닫이문이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이중으로 설치되어 있어 </a:t>
            </a:r>
            <a:endParaRPr lang="en-US" altLang="ko-KR" sz="2400" dirty="0" smtClean="0">
              <a:latin typeface="HY울릉도M" panose="02030600000101010101" pitchFamily="18" charset="-127"/>
              <a:ea typeface="HY울릉도M" panose="02030600000101010101" pitchFamily="18" charset="-127"/>
            </a:endParaRPr>
          </a:p>
          <a:p>
            <a:r>
              <a:rPr lang="en-US" altLang="ko-KR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         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짐이 많거나 이용객이 몰릴 경우 안전사고의 위험이 있음</a:t>
            </a:r>
            <a:r>
              <a:rPr lang="en-US" altLang="ko-KR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.</a:t>
            </a:r>
            <a:r>
              <a:rPr lang="ko-KR" altLang="en-US" sz="2400" b="1" dirty="0" smtClean="0">
                <a:latin typeface="HY울릉도M" panose="02030600000101010101" pitchFamily="18" charset="-127"/>
                <a:ea typeface="HY울릉도M" panose="02030600000101010101" pitchFamily="18" charset="-127"/>
              </a:rPr>
              <a:t>  </a:t>
            </a:r>
            <a:endParaRPr lang="ko-KR" altLang="en-US" sz="2400" b="1" dirty="0"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2949" y="1679574"/>
            <a:ext cx="5377903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99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/>
          </p:nvPr>
        </p:nvGraphicFramePr>
        <p:xfrm>
          <a:off x="5064449" y="4333545"/>
          <a:ext cx="5394650" cy="110871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="" xmlns:a16="http://schemas.microsoft.com/office/drawing/2014/main" val="191552495"/>
                    </a:ext>
                  </a:extLst>
                </a:gridCol>
              </a:tblGrid>
              <a:tr h="785730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최미옥</a:t>
                      </a:r>
                      <a:r>
                        <a:rPr lang="ko-KR" altLang="en-US" sz="4400" kern="0" spc="-60" baseline="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 smtClean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56634" y="953507"/>
            <a:ext cx="850830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altLang="ko-KR" sz="48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감사합니다</a:t>
            </a:r>
            <a:r>
              <a:rPr lang="en-US" altLang="ko-KR" sz="4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026" name="Picture 2" descr="최미옥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41062"/>
            <a:ext cx="3480228" cy="4634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5833428"/>
            <a:ext cx="11042453" cy="547708"/>
            <a:chOff x="753307" y="5833428"/>
            <a:chExt cx="11042453" cy="547708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1720" y="5943600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=""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08625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5705</TotalTime>
  <Words>190</Words>
  <Application>Microsoft Office PowerPoint</Application>
  <PresentationFormat>와이드스크린</PresentationFormat>
  <Paragraphs>54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HY견고딕</vt:lpstr>
      <vt:lpstr>HY엽서M</vt:lpstr>
      <vt:lpstr>HY울릉도M</vt:lpstr>
      <vt:lpstr>HY헤드라인M</vt:lpstr>
      <vt:lpstr>맑은 고딕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355</cp:revision>
  <cp:lastPrinted>2023-12-06T08:45:35Z</cp:lastPrinted>
  <dcterms:created xsi:type="dcterms:W3CDTF">2022-12-16T03:44:56Z</dcterms:created>
  <dcterms:modified xsi:type="dcterms:W3CDTF">2024-06-21T06:14:00Z</dcterms:modified>
</cp:coreProperties>
</file>